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1" r:id="rId1"/>
  </p:sldMasterIdLst>
  <p:notesMasterIdLst>
    <p:notesMasterId r:id="rId36"/>
  </p:notesMasterIdLst>
  <p:sldIdLst>
    <p:sldId id="258" r:id="rId2"/>
    <p:sldId id="271" r:id="rId3"/>
    <p:sldId id="290" r:id="rId4"/>
    <p:sldId id="332" r:id="rId5"/>
    <p:sldId id="311" r:id="rId6"/>
    <p:sldId id="312" r:id="rId7"/>
    <p:sldId id="319" r:id="rId8"/>
    <p:sldId id="313" r:id="rId9"/>
    <p:sldId id="315" r:id="rId10"/>
    <p:sldId id="316" r:id="rId11"/>
    <p:sldId id="317" r:id="rId12"/>
    <p:sldId id="318" r:id="rId13"/>
    <p:sldId id="320" r:id="rId14"/>
    <p:sldId id="321" r:id="rId15"/>
    <p:sldId id="259" r:id="rId16"/>
    <p:sldId id="322" r:id="rId17"/>
    <p:sldId id="323" r:id="rId18"/>
    <p:sldId id="324" r:id="rId19"/>
    <p:sldId id="325" r:id="rId20"/>
    <p:sldId id="260" r:id="rId21"/>
    <p:sldId id="327" r:id="rId22"/>
    <p:sldId id="329" r:id="rId23"/>
    <p:sldId id="330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26" r:id="rId32"/>
    <p:sldId id="261" r:id="rId33"/>
    <p:sldId id="272" r:id="rId34"/>
    <p:sldId id="33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9741" autoAdjust="0"/>
  </p:normalViewPr>
  <p:slideViewPr>
    <p:cSldViewPr>
      <p:cViewPr varScale="1">
        <p:scale>
          <a:sx n="73" d="100"/>
          <a:sy n="73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39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653274.9</c:v>
                </c:pt>
                <c:pt idx="1">
                  <c:v>133750.39999999997</c:v>
                </c:pt>
                <c:pt idx="2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DB-4D86-A1DF-EDD9A66E36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738674.2</c:v>
                </c:pt>
                <c:pt idx="1">
                  <c:v>152830.6</c:v>
                </c:pt>
                <c:pt idx="2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DB-4D86-A1DF-EDD9A66E36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716311.6</c:v>
                </c:pt>
                <c:pt idx="1">
                  <c:v>144058.29999999999</c:v>
                </c:pt>
                <c:pt idx="2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DB-4D86-A1DF-EDD9A66E36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639871.19999999972</c:v>
                </c:pt>
                <c:pt idx="1">
                  <c:v>149052.4</c:v>
                </c:pt>
                <c:pt idx="2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DB-4D86-A1DF-EDD9A66E36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670161.80000000005</c:v>
                </c:pt>
                <c:pt idx="1">
                  <c:v>154201.79999999999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DB-4D86-A1DF-EDD9A66E36CB}"/>
            </c:ext>
          </c:extLst>
        </c:ser>
        <c:dLbls/>
        <c:shape val="box"/>
        <c:axId val="143388032"/>
        <c:axId val="140981376"/>
        <c:axId val="0"/>
      </c:bar3DChart>
      <c:catAx>
        <c:axId val="143388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81376"/>
        <c:crosses val="autoZero"/>
        <c:auto val="1"/>
        <c:lblAlgn val="ctr"/>
        <c:lblOffset val="100"/>
      </c:catAx>
      <c:valAx>
        <c:axId val="140981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500"/>
      <c:depthPercent val="100"/>
      <c:perspective val="30"/>
    </c:view3D>
    <c:plotArea>
      <c:layout>
        <c:manualLayout>
          <c:layoutTarget val="inner"/>
          <c:xMode val="edge"/>
          <c:yMode val="edge"/>
          <c:x val="9.8744896471276489E-2"/>
          <c:y val="0.35075408261181101"/>
          <c:w val="0"/>
          <c:h val="9.4704707042457068E-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09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5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7777777777779712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1.543209876543260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/>
        <c:shape val="box"/>
        <c:axId val="155218688"/>
        <c:axId val="155220224"/>
        <c:axId val="0"/>
      </c:bar3DChart>
      <c:catAx>
        <c:axId val="155218688"/>
        <c:scaling>
          <c:orientation val="minMax"/>
        </c:scaling>
        <c:axPos val="l"/>
        <c:numFmt formatCode="General" sourceLinked="1"/>
        <c:tickLblPos val="nextTo"/>
        <c:crossAx val="155220224"/>
        <c:crosses val="autoZero"/>
        <c:auto val="1"/>
        <c:lblAlgn val="ctr"/>
        <c:lblOffset val="100"/>
      </c:catAx>
      <c:valAx>
        <c:axId val="155220224"/>
        <c:scaling>
          <c:orientation val="minMax"/>
        </c:scaling>
        <c:delete val="1"/>
        <c:axPos val="b"/>
        <c:numFmt formatCode="0%" sourceLinked="1"/>
        <c:tickLblPos val="nextTo"/>
        <c:crossAx val="15521868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ln w="6248"/>
  </c:spPr>
  <c:txPr>
    <a:bodyPr/>
    <a:lstStyle/>
    <a:p>
      <a:pPr>
        <a:defRPr sz="881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23.11.2018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9768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88538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30C316-9C98-473A-BD10-21A56706F0B7}" type="slidenum">
              <a:rPr lang="ru-RU" altLang="ru-RU">
                <a:solidFill>
                  <a:srgbClr val="000000"/>
                </a:solidFill>
              </a:rPr>
              <a:pPr eaLnBrk="1" hangingPunct="1"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smtClean="0">
                <a:solidFill>
                  <a:schemeClr val="tx1"/>
                </a:solidFill>
              </a:rPr>
              <a:t>  </a:t>
            </a:r>
            <a:br>
              <a:rPr lang="ru-RU" altLang="ru-RU" sz="2400" i="1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Проект бюджета Ершовского муниципального района Саратовской области </a:t>
            </a:r>
            <a:r>
              <a:rPr lang="ru-RU" altLang="ru-RU" sz="3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2019 </a:t>
            </a:r>
            <a:r>
              <a:rPr lang="ru-RU" altLang="ru-RU" sz="3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год и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плановые периоды  2020 и  2021 годов</a:t>
            </a: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6632"/>
            <a:ext cx="893489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политика. Устойчивое экономическое развитие зависит от предсказуемости внутренних экономических условий, низкой инфляции, стабильной и понятной налоговой системы.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Предполагается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основным принципом любых возможных реформ налоговой системы будет принцип фискальной нейтральности - то есть не повышение налоговой нагрузки для добросовестных налогоплательщиков.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проводимых реформ налоговой политики является сокращение теневого сектора и создание равных конкурентных условий для ведения бизнеса.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Ершовского муниципального района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будет направлена на мобилизацию налоговых и неналоговых доходов бюджета района, на усиление администрирования налоговых и неналоговых платежей в бюджет.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Реализуемая бюджетная политика  будет решать следующие задачи: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новые расходные обязательства только в пределах, имеющихся для их реализации финансовых ресурсов;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–жесткая экономия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–усиление финансового контроля со стороны главных распорядителей бюджетных средств и финансового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783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1387" cy="4320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ahoma" pitchFamily="34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Планируемые поступления в бюджет на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2019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год и на плановый период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2020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2021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годов</a:t>
            </a:r>
            <a:r>
              <a:rPr lang="ru-RU" sz="2000" spc="1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0454357"/>
              </p:ext>
            </p:extLst>
          </p:nvPr>
        </p:nvGraphicFramePr>
        <p:xfrm>
          <a:off x="107504" y="840046"/>
          <a:ext cx="8856984" cy="59570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0642">
                  <a:extLst>
                    <a:ext uri="{9D8B030D-6E8A-4147-A177-3AD203B41FA5}">
                      <a16:colId xmlns:a16="http://schemas.microsoft.com/office/drawing/2014/main" xmlns="" val="2583460192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xmlns="" val="807858193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xmlns="" val="1920650986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xmlns="" val="1508286733"/>
                    </a:ext>
                  </a:extLst>
                </a:gridCol>
                <a:gridCol w="1170293">
                  <a:extLst>
                    <a:ext uri="{9D8B030D-6E8A-4147-A177-3AD203B41FA5}">
                      <a16:colId xmlns:a16="http://schemas.microsoft.com/office/drawing/2014/main" xmlns="" val="1475931071"/>
                    </a:ext>
                  </a:extLst>
                </a:gridCol>
                <a:gridCol w="1169375">
                  <a:extLst>
                    <a:ext uri="{9D8B030D-6E8A-4147-A177-3AD203B41FA5}">
                      <a16:colId xmlns:a16="http://schemas.microsoft.com/office/drawing/2014/main" xmlns="" val="3879094294"/>
                    </a:ext>
                  </a:extLst>
                </a:gridCol>
              </a:tblGrid>
              <a:tr h="16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592645658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118417,3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133108,7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138082,3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143236,7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4775191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81930,1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90513,1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95038,7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99790,6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791322922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дизельное топливо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19347,7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5098804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58903559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8335,2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530475951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патент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778183514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3339,1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4097,9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3985,5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3991,1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895353145"/>
                  </a:ext>
                </a:extLst>
              </a:tr>
              <a:tr h="27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044803368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15333,1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28130,6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10965,1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83335551"/>
                  </a:ext>
                </a:extLst>
              </a:tr>
              <a:tr h="182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009252219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5344,9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213023149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муниципального имущества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932870971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53426735"/>
                  </a:ext>
                </a:extLst>
              </a:tr>
              <a:tr h="182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загрязнение окружающей среды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909344035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муниципального имущества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13476472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земельных участков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18815,6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197386383"/>
                  </a:ext>
                </a:extLst>
              </a:tr>
              <a:tr h="187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3304,5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4757,9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4767,4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4763,0</a:t>
                      </a:r>
                    </a:p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64738819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133750,4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152830,6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144058,3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149052,4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154201,8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081491489"/>
                  </a:ext>
                </a:extLst>
              </a:tr>
              <a:tr h="182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 областного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519329,5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587773,6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571981,5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490547,0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515688,2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25572283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marL="8890" marR="819785" indent="889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 районов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93682,6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124215,4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124147,2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85550,9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86679,4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393494334"/>
                  </a:ext>
                </a:extLst>
              </a:tr>
              <a:tr h="364148">
                <a:tc>
                  <a:txBody>
                    <a:bodyPr/>
                    <a:lstStyle/>
                    <a:p>
                      <a:pPr marR="289560" indent="635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субъектов Российской Федерации и муни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ципальных  образований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40797,7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54188,5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635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45549,2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12162,0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972767092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marL="15240" marR="648970" indent="2159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ципальных  образований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363833,5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393887,6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379383,4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392834,1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416317,8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836760132"/>
                  </a:ext>
                </a:extLst>
              </a:tr>
              <a:tr h="182074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20751,8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13210,3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22901,7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1898213607"/>
                  </a:ext>
                </a:extLst>
              </a:tr>
              <a:tr h="318748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бюджетов городских и сельских поселений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148199338"/>
                  </a:ext>
                </a:extLst>
              </a:tr>
              <a:tr h="212499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поступления   (пожертвования)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3105120162"/>
                  </a:ext>
                </a:extLst>
              </a:tr>
              <a:tr h="93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653274,9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738674,2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716311,6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639871,2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670161,8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xmlns="" val="200215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Объем и структура налоговых и неналоговых доходов в динамике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694945"/>
              </p:ext>
            </p:extLst>
          </p:nvPr>
        </p:nvGraphicFramePr>
        <p:xfrm>
          <a:off x="179512" y="882830"/>
          <a:ext cx="8784976" cy="1391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251">
                  <a:extLst>
                    <a:ext uri="{9D8B030D-6E8A-4147-A177-3AD203B41FA5}">
                      <a16:colId xmlns:a16="http://schemas.microsoft.com/office/drawing/2014/main" xmlns="" val="3038899300"/>
                    </a:ext>
                  </a:extLst>
                </a:gridCol>
                <a:gridCol w="1030773">
                  <a:extLst>
                    <a:ext uri="{9D8B030D-6E8A-4147-A177-3AD203B41FA5}">
                      <a16:colId xmlns:a16="http://schemas.microsoft.com/office/drawing/2014/main" xmlns="" val="2744106012"/>
                    </a:ext>
                  </a:extLst>
                </a:gridCol>
                <a:gridCol w="1239130">
                  <a:extLst>
                    <a:ext uri="{9D8B030D-6E8A-4147-A177-3AD203B41FA5}">
                      <a16:colId xmlns:a16="http://schemas.microsoft.com/office/drawing/2014/main" xmlns="" val="2372681710"/>
                    </a:ext>
                  </a:extLst>
                </a:gridCol>
                <a:gridCol w="1134493">
                  <a:extLst>
                    <a:ext uri="{9D8B030D-6E8A-4147-A177-3AD203B41FA5}">
                      <a16:colId xmlns:a16="http://schemas.microsoft.com/office/drawing/2014/main" xmlns="" val="118655246"/>
                    </a:ext>
                  </a:extLst>
                </a:gridCol>
                <a:gridCol w="1230870">
                  <a:extLst>
                    <a:ext uri="{9D8B030D-6E8A-4147-A177-3AD203B41FA5}">
                      <a16:colId xmlns:a16="http://schemas.microsoft.com/office/drawing/2014/main" xmlns="" val="3191781412"/>
                    </a:ext>
                  </a:extLst>
                </a:gridCol>
                <a:gridCol w="1425459">
                  <a:extLst>
                    <a:ext uri="{9D8B030D-6E8A-4147-A177-3AD203B41FA5}">
                      <a16:colId xmlns:a16="http://schemas.microsoft.com/office/drawing/2014/main" xmlns="" val="3697733748"/>
                    </a:ext>
                  </a:extLst>
                </a:gridCol>
              </a:tblGrid>
              <a:tr h="32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8694306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653274,9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738674,2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716311,6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639871,2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670161,8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7099615"/>
                  </a:ext>
                </a:extLst>
              </a:tr>
              <a:tr h="38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133750,4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152830,6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144058,3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149052,4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154201,8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7108381"/>
                  </a:ext>
                </a:extLst>
              </a:tr>
              <a:tr h="38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налоговых и неналоговых доходов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157164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74955082"/>
              </p:ext>
            </p:extLst>
          </p:nvPr>
        </p:nvGraphicFramePr>
        <p:xfrm>
          <a:off x="539552" y="2492896"/>
          <a:ext cx="8208912" cy="418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1313700"/>
              </p:ext>
            </p:extLst>
          </p:nvPr>
        </p:nvGraphicFramePr>
        <p:xfrm>
          <a:off x="107504" y="980728"/>
          <a:ext cx="8784976" cy="5760640"/>
        </p:xfrm>
        <a:graphic>
          <a:graphicData uri="http://schemas.openxmlformats.org/presentationml/2006/ole">
            <p:oleObj spid="_x0000_s9250" name="Диаграмма" r:id="rId3" imgW="11477801" imgH="5438643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0"/>
            <a:ext cx="8857109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2017-2021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8203087"/>
              </p:ext>
            </p:extLst>
          </p:nvPr>
        </p:nvGraphicFramePr>
        <p:xfrm>
          <a:off x="107950" y="796925"/>
          <a:ext cx="8856663" cy="5945188"/>
        </p:xfrm>
        <a:graphic>
          <a:graphicData uri="http://schemas.openxmlformats.org/presentationml/2006/ole">
            <p:oleObj spid="_x0000_s8228" name="Лист" r:id="rId4" imgW="6124696" imgH="5229041" progId="Excel.Sheet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980058"/>
              </p:ext>
            </p:extLst>
          </p:nvPr>
        </p:nvGraphicFramePr>
        <p:xfrm>
          <a:off x="135112" y="908720"/>
          <a:ext cx="8829376" cy="51845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2961">
                  <a:extLst>
                    <a:ext uri="{9D8B030D-6E8A-4147-A177-3AD203B41FA5}">
                      <a16:colId xmlns:a16="http://schemas.microsoft.com/office/drawing/2014/main" xmlns="" val="2862324283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xmlns="" val="4232806886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xmlns="" val="976045885"/>
                    </a:ext>
                  </a:extLst>
                </a:gridCol>
                <a:gridCol w="1027720">
                  <a:extLst>
                    <a:ext uri="{9D8B030D-6E8A-4147-A177-3AD203B41FA5}">
                      <a16:colId xmlns:a16="http://schemas.microsoft.com/office/drawing/2014/main" xmlns="" val="2045929908"/>
                    </a:ext>
                  </a:extLst>
                </a:gridCol>
                <a:gridCol w="1027720">
                  <a:extLst>
                    <a:ext uri="{9D8B030D-6E8A-4147-A177-3AD203B41FA5}">
                      <a16:colId xmlns:a16="http://schemas.microsoft.com/office/drawing/2014/main" xmlns="" val="1819163871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xmlns="" val="760443166"/>
                    </a:ext>
                  </a:extLst>
                </a:gridCol>
              </a:tblGrid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73407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41518,2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46824,4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48543,6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46692,6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3154724"/>
                  </a:ext>
                </a:extLst>
              </a:tr>
              <a:tr h="549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772137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31722,5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27199,2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847186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787312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8251913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502738,6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557685,0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541356,6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487637,8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509671,4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8903677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 кинематография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42212,7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62376,7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52781,4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53367,9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477884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13195,8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15476,7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14454,9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260905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205872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6912209"/>
                  </a:ext>
                </a:extLst>
              </a:tr>
              <a:tr h="549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0267234"/>
                  </a:ext>
                </a:extLst>
              </a:tr>
              <a:tr h="106542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17519,9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4558730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660026,6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742269,6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708711,6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633623,9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656301,8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049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Предварительные итоги социально – экономического  развития за 9 месяцев 2018 года и ожидаемые итоги социально – экономического развития Ершовского муниципального района за  2018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12474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аграриях.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524854"/>
            <a:ext cx="8928992" cy="5262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Ершовского района общая земельная площадь  составляет 383,5 тыс. га, из них пашни – 300,2 тыс. га, пастбищ – 83 тыс. га. Работают 10 сельхозпредприятий, 62 КФХ и  1 подсобное хозяйство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валовой продукции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сопоставимых ценах составил 2598,7 млн. руб. или 65 % к уровню прошлого года, в том числе продукции растениеводства – 2039,1 млн. руб., животноводства – 559,6 млн. руб. 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Основной сельскохозяйственной деятельностью предприятий Ершовского района является растениеводство.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уборке урожая  задействовано: комбайнов -186, валковых жаток – 86, грузовых автомобилей – 230, тракторов с тележками для отвоза зерна – 162.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время проведения уборочных работ  привлечено 704 механизатора.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текущем году сельхоз товаропроизводителями были получены субсидии из федерального и областного бюджета  на общую сумму 71,1  млн. руб.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день, убрано зерновых зернобобовых культур на площади 120,7 тыс. га, при средней урожайности 10,8 ц с 1 га, валовой сбор составил 130 тыс. тонн.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убрано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озимая пшеница на площади 73,9 тыс. га, при средней урожайности 15,1 ц с 1 га,  валовой сбор 111,7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озимая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рожь на площади 2,1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средней урожайности 14,3 ц/га валовой сбор 2,9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яровая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 14,8 тыс. га, при средней урожайности 4,0 ц/га валовой сбор 5,9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60" y="0"/>
            <a:ext cx="9123040" cy="67403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 19,0 тыс. га, при средней урожайности 3,0 ц/га валовой сбор 5,7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 1,4 тыс. га, при средней урожайности 5,0 ц/га валовой сбор 0,7 тыс. тонн.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тыс. га, при средней урожайности 5,0 ц/га валовой сбор 0,1 тыс. тонн.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тыс. га, при средней урожайности 4,0 ц/га валовой сбор 0,04 тыс. тонн.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Заготовлено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 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– 22000 тонн, 100%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Соломы - 111000 тонн, 102,0%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Зернофуража – 32800 тонн , 100,0%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Силоса 1000 тонн, 143%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Животноводством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занимаются 4 сельскохозяйственных предприятия, 14 крестьянских (фермерских) хозяйств и  свыше 9,3 тыс. личных подсобных хозяйств.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октября 2018 года  насчитывалось 12259 голов крупного рогатого скота (104,1 %) , в том числе коров 6582 голов (98,7%) , 3312 голов свиней (83,8%) , 19785 голов овец и коз (102,3%) , 45193 головы птицы (102,1%) по сравнению  с соответствующим периодом предыдущего года.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Хозяйствами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категорий  произведено скота и птицы на убой (в живом весе) 2172,9  т (96,5 % к соответствующему периоду 2017 года), валовой надой молока составил 20214,1 т (97,0%), получено яиц – 4646,3 тыс. штук (90,8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Завершая раздел сельского хозяйства и учитывая положение в стране, санкции,   обращаюсь к присутствующим – наш регион заинтересован на самообеспеченности основными продуктами, ежегодно весной при Министерстве С\х ведется отбор желающих  работать в данной сфере и ведется финансовая поддержка: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-семейные животноводческие фермы  (8 млн. руб.);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-начинающий фермер (1,5 млн. руб.);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-гранты для малого и среднего бизнеса (500 тыс.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приглашает заинтересованных лиц к сотрудничеству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60" y="0"/>
            <a:ext cx="9123040" cy="67787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работой власти   является работа с инвесторами, привлечение их в наш район: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инвестиционному проекту - «Строительство солнечной электростанции в Орлов – Гайском МО» (компания ООО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Авелар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Солар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Технолоджи»), в октябре 2018 года построена и введена в эксплуатацию 2 очередь солнечной электростанции;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инвестиционному  проекту «Развитие мелиорации сельскохозяйственных земель» в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Кушумском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Новорепинском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Чапаевском,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Миусском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муниципальных образованиях,  ООО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Ждановское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течение 2016 – 2017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приобрела в собственность и оформила в аренду  12 209 га.  Общий объем инвестиций составил  2 442,0 млн. руб. Работы по мелиорации запланированы на 2018 -2021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инвестиционному проекту «ННК-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Саратовнефтегаздобыча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завершены масштабные работы по обустройству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Коптевского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Ново-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Коптевского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месторождений, началась подача газа в магистральный газопровод «Мокроус-Самара-Тольятти» в объеме до 1 млн. м</a:t>
            </a:r>
            <a:r>
              <a:rPr lang="ru-RU" sz="155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сутки, построен завод и газ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в ГТС «Газпром». Общий объем инвестиций по району составил  1000,0 млн. руб.,  создано  6  новых рабочих мест. В 2018 году продолжается  реализация проекта, ведется реализация проектов «Обустройство скважины №10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Коптевского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месторождения», «Строительство поисково-оценочной скважины №1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Крутовской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«Обустройство скважины №1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Крутовской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Спартаковского ЛУ», «Строительство поисково-оценочной скважины №1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Ковелинской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Базовые направления по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импортозамещению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овощеводство,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ИП Глава КФХ Ким Д.А.  с 2013-2020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реализует проект «Логистический центр по хранению овощей». Построено два овощехранилища,  общий объем инвестиций составил  100,0 млн. руб.,  создано  30  новых рабочих мест.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базе  ООО «Ершовский элеватор» с 2016 года  реализуется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«Восстановление Комбикормового завода» (строительство зерносклада   и  двух складов для хранения муки).  В  2017 году  введен в эксплуатацию один склад для хранения муки,  площадь которого 2000 м2. Строительство продолжается и в 2018 году, общий объем инвестиций составил  50,0 млн. руб.,  создано  40  новых рабочих мест.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5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«МТС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Ершовская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реализует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строительству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Элеваторское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хозяйство с погрузкой на вагон». Общий объем инвестиций составит  200,0 млн. руб.,  20  новых рабочих мест.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2018 году  введено мелиорируемых земель: ИП глава КФХ Ким Д.А. 150 га, ООО «МТС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Ершовская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900 га и  до конца ноября  планируется ввести 600 га.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512" y="124297"/>
            <a:ext cx="8101012" cy="5870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бюджет ?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sz="half"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43015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2044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2946"/>
            <a:ext cx="1417315" cy="12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00586"/>
            <a:ext cx="878497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Консолидированный бюджет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Ершовского района за 9 мес. 2018 года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69918"/>
            <a:ext cx="8928992" cy="63401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 исполнен в сумме 583,6 млн. руб. (налоговые и неналоговые  доходы в сумме  164,6 млн. руб.,  безвозмездные поступления -  419,0 млн. руб.), что составляет 65,8 % к плану года (886,4 млн.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Кредиторская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 консолидированного бюджета  на 01.10.2018 года составляет 74,8 млн. руб., из них 18,1 млн. руб. просроченная. 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по доходам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9 мес. 2018 года исполнен в сумме 507,5 млн. руб. (налоговые и неналоговые доходы в сумме  110,6 млн. руб.,  безвозмездные в сумме 396,8 млн. руб.), что составляет  67,7 %  к плану (585,8 млн. руб.).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составили  589,5 млн. руб. или 65,1 % к плану года (906,4 млн. руб.). Консолидированный бюджет Ершовского района продолжает сохранять социальную направленность. На социальную сферу района направлено 464,6  млн. руб.  или  78,8  %  к общим расходам. 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составили в сумме 508,5 млн. руб.(67,2%), в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образованию 380,3 млн. руб. (65,9%), культуре 46,3 млн. руб.(60,8%), социальной политике 10,2 млн. руб. (77,5%), физической культуре и спорту 9,1 млн. руб.(73,8 %).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существенной проблемой практически всех муниципальных образований является низкий уровень бюджетной обеспеченности, низкий уровень собственных доходов. Среди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проблем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исполнения консолидированного бюджета Ершовского района  за 9 мес. 2018 года  можно отметить следующие: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замедление темпов роста поступлений НДФЛ от крупных предприятий Ершовского района в связи с уменьшением фонда оплаты труда, сокращением выплат стимулирующего характера, снижением среднесписочной численности сотрудников, снижением объемов производства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 работодателей   стабилизировать ситуацию на предприятиях, принять все меры по недопущению снижения поступлений налоговых платежей в бюджеты различных уровней;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рост налоговой базы по имущественным налогам. Причиной тому остается не оформление гражданами прав собственности на земельные участки и объекты недвижимости, расположенные на территории поселений. Администрацией  ведется работа с населением   по оформлению прав собственности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332"/>
            <a:ext cx="9144000" cy="74789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дополнительных доходов в районный бюджет Ершовского муниципального района, бюджеты муниципальных образований ЕМР и сокращения недоимки по платежам в бюджет, администрацией ЕМР проводится постоянная претензионная работа. Два раза в месяц проводятся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комиссий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принудительному взысканию недоимки. За 9 мес. 2018 года  проведено 9 комиссий, заслушано 69 человека, задолженность перед бюджетом у которых составила 7678,7 тыс. руб. В результате, от проведенной работы  поступило  3598,2  тыс. руб.(46,8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за 9 мес.  2018 года свидетельствует о  том, что при всех сложностях экономической обстановки удается  сохранять достигнутый уровень жизни населения города (района).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Число занятых в экономике составило 8197 человек, что на 0,3% выше уровня полугодия прошлого года.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Важнейшей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 денежных доходов населения является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этой сфере отмечены положительные тенденции. Согласно статистических данных за 9 мес. 2018 года среднемесячная зарплата работников крупных и средних предприятий составила 32573,7 руб., что превысило этот показатель 9 мес. 2017 года на  102,4 %.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зарплата: </a:t>
            </a:r>
          </a:p>
          <a:p>
            <a:pPr algn="just"/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сельского хозяйства – 20003 руб.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работников транспорта и связи  – 30639 руб.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работников сферы образования</a:t>
            </a: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31321 руб.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Прожиточный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в среднем на душу составляет 8750 руб.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Средняя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 составила 11 447  руб.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занятости населения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наметилась тенденция к улучшению. За содействием в трудоустройстве обратилось 403 человек. Численность безработных граждан составила 139 человек. Уровень регистрируемой безработицы составил 0,7 %.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ежегодного плана проведения   проверок на территории МО г. Ершов за 9 мес. 2018 года проведены проверки муниципального земельного контроля. Проведено 56 проверок физических лиц, по итогам проверок было выявлено 38 нарушений, по выявленным нарушениям гражданам выданы предписания об устранении нарушений в установленном законодательством порядке.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было проведено 23 внеплановых проверок ранее выданных предписаний, по итогам проверок 13 физических лица устранили нарушение и 10 написали ходатайство о продлении срока исполнения предписания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744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346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ромышленное производство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69918"/>
            <a:ext cx="8928992" cy="1708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Промышленными предприятиями района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на сумму 1832,1 млн. руб., это на 129,4% больше объёма аналогичного периода прошлого года.</a:t>
            </a: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постоянным контролем администрации находится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потребительского рынка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9 мес. 2018 года наблюдается положительная динамика основных его показателей.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торговли составил 1057,1 млн. руб., что на 102.1 % выше уровня прошлого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общественного питания составил 43,6 млн. руб., что на 111,4 % выше  уровня прошлого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платных услуг  населению на сумму 320,3 млн. руб., что на 102,2 % ниже   уровня прошлого  года.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2312655"/>
            <a:ext cx="5088657" cy="4512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96161" y="2312655"/>
            <a:ext cx="3840335" cy="44781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района уделяет большое внимание вопросу упорядочения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алкогольной продукции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Важным направлением работы за 9 мес.   2018 года стало проведение рейдов в рамках реализации плана-графика контрольных мероприятий по проверке объектов потребительского рынка  на предмет реализации пива и алкогольной продукции в магазинах «Товары из Казахстана». Контрольные мероприятия проводились совместно с сотрудниками МУ МВД. За отчетный период проверено 126 объектов торговли, выявлены нарушения и составлены протоколы в 31 предприятии, сумма штрафов составила 593,0 тыс. руб. Снято с реализации на ответственное хранение более  85 литров  алкогольной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412058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456041"/>
            <a:ext cx="4306912" cy="328532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1897" y="-13976"/>
            <a:ext cx="8614691" cy="43204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Муниципальные программы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24" y="45838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областных  программах, реализация муниципальных  программ остаётся приоритетным направлением и одним из путей привлечения финансовых ресурсов на нашу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2210" y="1334491"/>
            <a:ext cx="56940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Ершовского муниципального района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738" y="2025934"/>
            <a:ext cx="4370164" cy="37548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 рамках данной программы на средства предоставленной субсидии в 2018 году в размере 7817,4 тыс. руб.  выполнены работы по ремонту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автоподъездов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п. Мирный, с. Черная Падина,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-Гай и с. Нестерово,  восстановление плотины автомобильной дороги у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Коптевка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 соглашениям с сельскими поселениями для оперативного решения вопросов содержания и ремонта дорожно-уличной сети муниципальным образованиям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переданы соответствующие полномочия и межбюджетные трансферты.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дорожный фонд по сельским поселениям не изменился и составил в сумме 6,4 млн. руб. За 9 мес. 2018 года сельскими поселениями выполнены работы по зимнему и летнему содержание дорог, освоено 5431,2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84" y="2025934"/>
            <a:ext cx="427781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2018 года выполнены следующие мероприятия: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-зимнее и летнее содержание дорог района, освоено 2681,93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ямочный ремонт дорог Ершовского муниципального района, освоено  4637,1 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3414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0" y="1484784"/>
            <a:ext cx="9144000" cy="5373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828" y="182177"/>
            <a:ext cx="4234148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   повышение  энергетической эффективности Ершовского муниципального района на   2011- 2020 годы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80" y="1821508"/>
            <a:ext cx="422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2018 года освоено 4697,6 тыс. руб.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межбюджетных трансфертов совместно с ГАУ «Агентство по повышению эффективности использования имущественного комплекса Саратовской области»  на газовое отопление переведены объекты социальной сферы МДОУ «Детский сад №7», «Солнышко», малая сцена МБУК РДК (ГДК), МОУ СОШ №4.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с.Черная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Падина, установлена модульная котельная.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контрактов, проведены мероприятия по монтажу внутренних газовых котлов в МДОУ «Гномик» и  МДОУ «Теремок»,  объекты введены в эксплуатацию.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83602" y="182177"/>
            <a:ext cx="43467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«Обеспечения населения доступным жильем и развитие жилищно-коммунальной инфраструктуры ЕМР до 2022 года»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260" y="1733298"/>
            <a:ext cx="441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молодая семья Ершовского района получила жилищный сертификат  на приобретение жилья на сумму 370,4 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2777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49006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тоги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работы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 в социальной сфере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22276" y="692696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27 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39  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</a:t>
            </a:r>
            <a:r>
              <a:rPr lang="ru-RU" dirty="0" smtClean="0"/>
              <a:t>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68" y="2782084"/>
            <a:ext cx="2774716" cy="1851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465" y="2787591"/>
            <a:ext cx="3400681" cy="191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728" y="2947544"/>
            <a:ext cx="2267744" cy="1700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98" y="4701041"/>
            <a:ext cx="2106838" cy="182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учебном году всеми формами дошкольного образования охвачено 1797 детей в возрасте от 1,5 до 7 лет, в том числе 241 ребёнок в 18 дошкольных группах в общеобразовательных организациях.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3" y="4746674"/>
            <a:ext cx="3960439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2018-2019 учебного года в общеобразовательных организациях района обучаются 4242 учащихся.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11 классы в 2017-2018 учебном году завершили 153 выпускника, все допущены к экзаменам.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районе, по итогам 2017-2018 учебного года, 13 медалистов федерального уровня, 5 серебряных медалистов, получивших муниципальные медали. Из семи претендентов на Знак Губернатора получили Знак Губернатора три выпускника.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4209" y="4751734"/>
            <a:ext cx="2592287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– 2829 чел. (учреждения дополнительного образования – 1052 чел., детские сады – 34 чел., общеобразовательные учреждения – 1743 чел.). Охват дополнительным образованием детей в возрасте от 5 до 18 лет составляет 66,6%.</a:t>
            </a:r>
          </a:p>
        </p:txBody>
      </p:sp>
    </p:spTree>
    <p:extLst>
      <p:ext uri="{BB962C8B-B14F-4D97-AF65-F5344CB8AC3E}">
        <p14:creationId xmlns:p14="http://schemas.microsoft.com/office/powerpoint/2010/main" xmlns="" val="215153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15616" y="116632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>
              <a:buNone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летнего отдыха и занятости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9726"/>
            <a:ext cx="2590762" cy="182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760" y="4651151"/>
            <a:ext cx="3843762" cy="2206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34521" y="646698"/>
            <a:ext cx="2597857" cy="1731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761" y="769726"/>
            <a:ext cx="3843760" cy="3877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базе 16 общеобразовательных организаций Ершовского района в 3 смены была организована работа летних  оздоровительных лагерей с дневным пребыванием детей с общим охватом 250 детей. На организацию работы лагерей с дневным пребыванием детей выделено из муниципального бюджета 722,4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2018 году  за счёт средств муниципального бюджета 27 обучающихся оздоровлены в МАУ ЗДОЛ «Дельфин»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г.Ершова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приобретение путевок направлено 349,9 тыс. руб.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занятости и социальной поддержки подростков в возрасте от 14 до 18 лет на базе общеобразовательных организаций в 2018 году было создано 104 временных рабочих места. Приоритетом при трудоустройстве пользуются дети из семей, нуждающихся в социальной поддержке государства. В том числе, трудоустроены 4 подростка, состоящих на учёте в ГДН ОМВД. Из муниципального бюджета направлено 128,2 тыс. руб. на организацию временных рабочих мест для подростков.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6790"/>
            <a:ext cx="259076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культуры за 9 мес. 2018 года клубными учреждениями города и района проведено 6 443 досуговых мероприятий: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присутствовавших на мероприятиях составило 179 398 человек;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формирований в районе –281;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занимается – 2752 человек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народном историко-краеведческом музее проведено 60 экскурсии, 36 выставок, 9 бесед;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Посетило музей 751 человек.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традиционными мероприятиями: Рождество, 23 февраля, 8 марта, 9 мая, профессиональные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5362" y="2364854"/>
            <a:ext cx="2698638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следующие мероприятия: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традиционно в нашем районе проводятся конкурсы «Лучший клубный работник» и «Живи, мой край родной» направленные на выявление творческих, талантливых людей,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областным центром народного творчества им. Руслановой проводится ряд конкурсов, в которых наши учреждения культуры принимают активное участие. В конкурсе эстрадной песни «Золотой микрофон» и конкурсе исполнителей народной песни им.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Л.А.Руслановой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приняли участие солисты учреждений культуры Ершовского  района.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особое внимание уделяется районом гармонизации межнациональных отношений, так проводятся традиционные праздники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2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5409"/>
            <a:ext cx="4824536" cy="36346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молодежной политики проведено 27 мероприятий, в которых приняло участие 2 082 человека.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действует детская общественная организация «Родник», объединяющая 32 детских школьных общественных организации. Прошло 4 заседания актива организации. Численность организации 4 163 учащихся.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Приобретена экипировка для волонтеров, утверждена символика волонтерского движения, разработана нормативно правовая база для развития и совершенствования волонтерского движения на территории района. В рамках открытия «Года Волонтера» в феврали апреле прошли  встречи главы администрации  района с волонтерами и торжественное вручение волонтерских книжек.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рамках реализации молодежной политики на территории Ершовского муниципального района проведены ряд мероприятий: «Алые паруса» встреча рассвета для выпускников городских школ, конкурс творчества «Триумф», Театр моды «Фантазия – 2018» среди учащихся начальных классов и воспитанников детских садов,  ко Дню России проведены конкурсы чтецов и рисунка на асфальте и многое другое.</a:t>
            </a: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Молодёжная политика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758" y="3507060"/>
            <a:ext cx="3968490" cy="264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232" y="692696"/>
            <a:ext cx="3978016" cy="2653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369873"/>
            <a:ext cx="4536504" cy="23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53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75409"/>
            <a:ext cx="8928993" cy="246555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 календарным планом спортивно-массовых мероприятий Ершовского района были проведены и принято участие в спортивных мероприятиях различного уровня: областного, зонального и районного, в том числе: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 района  84;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его пределами  9.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были организованы и проведены: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по греко-римской борьбе, баскетболу и мини-футболу,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межрайонные  соревнования по волейболу,  по мини-футболу,  греко-римской борьбе и плаванию.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Ершовского МР приняли участие в соревнованиях областного уровня: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по лыжным гонкам на призы Губернатора Саратовской области «Лыжня России 2018»,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областной турнир по футболу среди дворовых команд на кубок Губернатора Саратовской области,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среди юных футболистов «Кожаный мяч».</a:t>
            </a: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87" y="3140968"/>
            <a:ext cx="3516809" cy="1947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87" y="5013176"/>
            <a:ext cx="3516809" cy="1832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140968"/>
            <a:ext cx="5400600" cy="36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083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5409"/>
            <a:ext cx="3786181" cy="30393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октября 2018 года на территории Ершовского муниципального района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опекой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175 детей.</a:t>
            </a:r>
          </a:p>
          <a:p>
            <a:pPr marL="36512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сиротства детей остаются семейное неблагополучие, асоциальное поведение родителей, невыполнение обязанностей по воспитанию и содержанию несовершеннолетних. </a:t>
            </a:r>
          </a:p>
          <a:p>
            <a:pPr marL="36512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Число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родители которых лишены родительских прав, за 9 мес. 2018 года составляет 3, ограниченных в родительских правах 4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12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приёмных семей - 21 . Число приемных детей, находящихся на воспитании в приёмных семьях составило 64 ребенка.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2" y="3665354"/>
            <a:ext cx="4147955" cy="308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257" y="675409"/>
            <a:ext cx="5368351" cy="302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5" y="3571876"/>
            <a:ext cx="5072066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5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56984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Межбюджетные трансферты представляемые из бюджета Ершовского муниципального района Саратовской области в бюджеты муниципальных образований на 2019 год и на плановый период 2020 и 2021 годов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7156079"/>
              </p:ext>
            </p:extLst>
          </p:nvPr>
        </p:nvGraphicFramePr>
        <p:xfrm>
          <a:off x="0" y="1259632"/>
          <a:ext cx="9144000" cy="5609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116">
                  <a:extLst>
                    <a:ext uri="{9D8B030D-6E8A-4147-A177-3AD203B41FA5}">
                      <a16:colId xmlns:a16="http://schemas.microsoft.com/office/drawing/2014/main" xmlns="" val="2970989140"/>
                    </a:ext>
                  </a:extLst>
                </a:gridCol>
                <a:gridCol w="1033572">
                  <a:extLst>
                    <a:ext uri="{9D8B030D-6E8A-4147-A177-3AD203B41FA5}">
                      <a16:colId xmlns:a16="http://schemas.microsoft.com/office/drawing/2014/main" xmlns="" val="854942454"/>
                    </a:ext>
                  </a:extLst>
                </a:gridCol>
                <a:gridCol w="493629">
                  <a:extLst>
                    <a:ext uri="{9D8B030D-6E8A-4147-A177-3AD203B41FA5}">
                      <a16:colId xmlns:a16="http://schemas.microsoft.com/office/drawing/2014/main" xmlns="" val="2764784751"/>
                    </a:ext>
                  </a:extLst>
                </a:gridCol>
                <a:gridCol w="663144">
                  <a:extLst>
                    <a:ext uri="{9D8B030D-6E8A-4147-A177-3AD203B41FA5}">
                      <a16:colId xmlns:a16="http://schemas.microsoft.com/office/drawing/2014/main" xmlns="" val="3049716261"/>
                    </a:ext>
                  </a:extLst>
                </a:gridCol>
                <a:gridCol w="531546">
                  <a:extLst>
                    <a:ext uri="{9D8B030D-6E8A-4147-A177-3AD203B41FA5}">
                      <a16:colId xmlns:a16="http://schemas.microsoft.com/office/drawing/2014/main" xmlns="" val="4261376276"/>
                    </a:ext>
                  </a:extLst>
                </a:gridCol>
                <a:gridCol w="723558">
                  <a:extLst>
                    <a:ext uri="{9D8B030D-6E8A-4147-A177-3AD203B41FA5}">
                      <a16:colId xmlns:a16="http://schemas.microsoft.com/office/drawing/2014/main" xmlns="" val="342286203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xmlns="" val="1147530765"/>
                    </a:ext>
                  </a:extLst>
                </a:gridCol>
                <a:gridCol w="730116">
                  <a:extLst>
                    <a:ext uri="{9D8B030D-6E8A-4147-A177-3AD203B41FA5}">
                      <a16:colId xmlns:a16="http://schemas.microsoft.com/office/drawing/2014/main" xmlns="" val="3687356567"/>
                    </a:ext>
                  </a:extLst>
                </a:gridCol>
                <a:gridCol w="681409">
                  <a:extLst>
                    <a:ext uri="{9D8B030D-6E8A-4147-A177-3AD203B41FA5}">
                      <a16:colId xmlns:a16="http://schemas.microsoft.com/office/drawing/2014/main" xmlns="" val="2754859834"/>
                    </a:ext>
                  </a:extLst>
                </a:gridCol>
                <a:gridCol w="723558">
                  <a:extLst>
                    <a:ext uri="{9D8B030D-6E8A-4147-A177-3AD203B41FA5}">
                      <a16:colId xmlns:a16="http://schemas.microsoft.com/office/drawing/2014/main" xmlns="" val="3362981649"/>
                    </a:ext>
                  </a:extLst>
                </a:gridCol>
                <a:gridCol w="730116">
                  <a:extLst>
                    <a:ext uri="{9D8B030D-6E8A-4147-A177-3AD203B41FA5}">
                      <a16:colId xmlns:a16="http://schemas.microsoft.com/office/drawing/2014/main" xmlns="" val="797769303"/>
                    </a:ext>
                  </a:extLst>
                </a:gridCol>
                <a:gridCol w="723558">
                  <a:extLst>
                    <a:ext uri="{9D8B030D-6E8A-4147-A177-3AD203B41FA5}">
                      <a16:colId xmlns:a16="http://schemas.microsoft.com/office/drawing/2014/main" xmlns="" val="768544387"/>
                    </a:ext>
                  </a:extLst>
                </a:gridCol>
                <a:gridCol w="557386">
                  <a:extLst>
                    <a:ext uri="{9D8B030D-6E8A-4147-A177-3AD203B41FA5}">
                      <a16:colId xmlns:a16="http://schemas.microsoft.com/office/drawing/2014/main" xmlns="" val="3193153235"/>
                    </a:ext>
                  </a:extLst>
                </a:gridCol>
                <a:gridCol w="323528">
                  <a:extLst>
                    <a:ext uri="{9D8B030D-6E8A-4147-A177-3AD203B41FA5}">
                      <a16:colId xmlns:a16="http://schemas.microsoft.com/office/drawing/2014/main" xmlns="" val="2757020910"/>
                    </a:ext>
                  </a:extLst>
                </a:gridCol>
              </a:tblGrid>
              <a:tr h="109565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муниципальных районов и городских округов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347454"/>
                  </a:ext>
                </a:extLst>
              </a:tr>
              <a:tr h="12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981270"/>
                  </a:ext>
                </a:extLst>
              </a:tr>
              <a:tr h="3286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86514345"/>
                  </a:ext>
                </a:extLst>
              </a:tr>
              <a:tr h="126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2568247"/>
                  </a:ext>
                </a:extLst>
              </a:tr>
              <a:tr h="20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Антоновское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41981228"/>
                  </a:ext>
                </a:extLst>
              </a:tr>
              <a:tr h="273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.Декабристское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3517056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.Марьевское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22285127"/>
                  </a:ext>
                </a:extLst>
              </a:tr>
              <a:tr h="184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.Миусское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9390198"/>
                  </a:ext>
                </a:extLst>
              </a:tr>
              <a:tr h="176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.Новокраснянское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8414326"/>
                  </a:ext>
                </a:extLst>
              </a:tr>
              <a:tr h="16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Новорепинское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2062,7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2888097"/>
                  </a:ext>
                </a:extLst>
              </a:tr>
              <a:tr h="17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Новосельское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1739,0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40385304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.Перекопновское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2177366"/>
                  </a:ext>
                </a:extLst>
              </a:tr>
              <a:tr h="177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Ершов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029368"/>
                  </a:ext>
                </a:extLst>
              </a:tr>
              <a:tr h="224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7777,9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7777,9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7777,9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807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9588" y="3695700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525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Основные направления налоговой и 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21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latin typeface="Constantia" panose="02030602050306030303" pitchFamily="18" charset="0"/>
              </a:rPr>
              <a:t>I.</a:t>
            </a:r>
            <a:r>
              <a:rPr lang="ru-RU" b="1" dirty="0" smtClean="0">
                <a:latin typeface="Constantia" panose="02030602050306030303" pitchFamily="18" charset="0"/>
              </a:rPr>
              <a:t> Налоговая </a:t>
            </a:r>
            <a:r>
              <a:rPr lang="ru-RU" b="1" dirty="0">
                <a:latin typeface="Constantia" panose="02030602050306030303" pitchFamily="18" charset="0"/>
              </a:rPr>
              <a:t>политика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91216"/>
            <a:ext cx="8928992" cy="5262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развития на ближайшие 6 лет– повышение качества жизни и благосостояния граждан, снижение бедности и неравенства, повышение качества и доступности здравоохранения и образования, создание современной инфраструктуры.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Достижение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целей возможно только на надежной и крепкой основе устойчивого ускорения экономического роста.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Расширение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потенциала российской экономики требует дополнительных инвестиций в основной капитал. Стимулом для инвестиций в рамках изменений параметров налоговой системы должна стать отмена с 1 января 2019 года налога на движимое имущество.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годах  планируется реализация комплекса мер по улучшению  администрирования доходов бюджетной системы: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предсказуемости условий ведения бизнеса будет проведена инвентаризация и анализ действующих неналоговых платежей. Те из них, которые обладают признаками налогов или сборов, предполагается регулировать в рамках налогового законодательства, а по остальным - сформировать их закрытый перечень с установлением единых правил регулирования в рамках отдельного законодательства.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Интегрировать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бюджетный процесс систему управления налоговыми расходами (выпадающими доходами бюджета, обусловленными налоговыми льготами, преференциями по налогам и сборами), осуществить их распределение по муниципальным программам, реализуемых в районе.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мониторинг действующих, а также планируемых к введению налоговых льгот, работу по оптимизации их количества. </a:t>
            </a:r>
          </a:p>
          <a:p>
            <a:pPr lvl="0"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492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9332"/>
            <a:ext cx="8928992" cy="64940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области на 2019 год и на плановый период 2020 и 2021 годов нацелена на сохранение достигнутого уровня устойчивости бюджетной системы области при условии стратегической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приоритезации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реализацию национальных проектов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Указе Президента Российской Федерации 7 мая 2018 года № 204 «О национальных целях и стратегических задачах развития Российской Федерации на период до 2024 года»;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повышения эффективности казначейского сопровождения;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продолжение совершенствования процессов государственного и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государственных услуг за счет внедрения конкурентных способов организации оказания государственных услуг, в том числе на основании социального заказа;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не увеличение дифференциации муниципальных образований области по уровню и темпам социально-экономического развития территорий;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соблюдение ограничений, установленных бюджетным законодательством, и условий заключенных в 2017 году с Минфином России дополнительных соглашений о реструктуризации задолженности по бюджетным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nstantia" panose="02030602050306030303" pitchFamily="18" charset="0"/>
              </a:rPr>
              <a:t>III</a:t>
            </a:r>
            <a:r>
              <a:rPr lang="ru-RU" b="1" dirty="0">
                <a:latin typeface="Constantia" panose="02030602050306030303" pitchFamily="18" charset="0"/>
              </a:rPr>
              <a:t>. Долговая политика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69332"/>
            <a:ext cx="8928992" cy="42780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 на среднесрочную перспективу будет направлена на снижение соотношения муниципального долга  к общему объему доходов бюджета без учета безвозмездных поступлений в соответствии с рекомендациями Минфина России по проведению субъектами Российской Федерации ответственной заемной/долговой политики и утвержденными Минфином России Основными направлениями государственной долговой политики Российской Федерации на 2017-2019 годы.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вышеуказанных рекомендаций основными направлениями долговой политики области на 2019 год и на плановый период 2020 и 2021 годов будут являться: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оптимизация структуры долгового портфеля области и минимизация стоимости обслуживания заимствований, как на региональном, так и на местном уровнях;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поэтапное снижение соотношения государственного долга области к объему налоговых и неналоговых доходов областного бюджета;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равномерное распределение выплат по обслуживанию и погашению государственного долга области по годам с целью исключения «пиков» выплат по долговым обязательствам;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гибкое реагирование на изменяющиеся условия финансовых рынков и использование наиболее благоприятных форм заимствований;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уровня долговой устойчивости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8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120" y="2337987"/>
            <a:ext cx="2245287" cy="1683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084" y="4073311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257715"/>
            <a:ext cx="89301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810152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413" y="5805070"/>
            <a:ext cx="1579395" cy="1052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522" y="5789404"/>
            <a:ext cx="1586335" cy="1052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370" y="5874816"/>
            <a:ext cx="14872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40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Нормативно-правовая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база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РФ,   Уставом Ершовского муниципального района, Решением Собрания депутатов Ершовского муниципального района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61-356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бюджетном процессе в Ершовском муниципальном  районе»,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депутатов Ершовского муниципального района «О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сведения о межбюджетных отношениях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Административно-территориальное  деление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16633"/>
            <a:ext cx="8915052" cy="72007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Ершовского муниципального района Саратовской области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618379"/>
              </p:ext>
            </p:extLst>
          </p:nvPr>
        </p:nvGraphicFramePr>
        <p:xfrm>
          <a:off x="107504" y="908718"/>
          <a:ext cx="8915052" cy="5923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405">
                  <a:extLst>
                    <a:ext uri="{9D8B030D-6E8A-4147-A177-3AD203B41FA5}">
                      <a16:colId xmlns:a16="http://schemas.microsoft.com/office/drawing/2014/main" xmlns="" val="2083825307"/>
                    </a:ext>
                  </a:extLst>
                </a:gridCol>
                <a:gridCol w="964736">
                  <a:extLst>
                    <a:ext uri="{9D8B030D-6E8A-4147-A177-3AD203B41FA5}">
                      <a16:colId xmlns:a16="http://schemas.microsoft.com/office/drawing/2014/main" xmlns="" val="1143166087"/>
                    </a:ext>
                  </a:extLst>
                </a:gridCol>
                <a:gridCol w="964736">
                  <a:extLst>
                    <a:ext uri="{9D8B030D-6E8A-4147-A177-3AD203B41FA5}">
                      <a16:colId xmlns:a16="http://schemas.microsoft.com/office/drawing/2014/main" xmlns="" val="883407411"/>
                    </a:ext>
                  </a:extLst>
                </a:gridCol>
                <a:gridCol w="964736">
                  <a:extLst>
                    <a:ext uri="{9D8B030D-6E8A-4147-A177-3AD203B41FA5}">
                      <a16:colId xmlns:a16="http://schemas.microsoft.com/office/drawing/2014/main" xmlns="" val="3884851961"/>
                    </a:ext>
                  </a:extLst>
                </a:gridCol>
                <a:gridCol w="916109">
                  <a:extLst>
                    <a:ext uri="{9D8B030D-6E8A-4147-A177-3AD203B41FA5}">
                      <a16:colId xmlns:a16="http://schemas.microsoft.com/office/drawing/2014/main" xmlns="" val="530514093"/>
                    </a:ext>
                  </a:extLst>
                </a:gridCol>
                <a:gridCol w="914165">
                  <a:extLst>
                    <a:ext uri="{9D8B030D-6E8A-4147-A177-3AD203B41FA5}">
                      <a16:colId xmlns:a16="http://schemas.microsoft.com/office/drawing/2014/main" xmlns="" val="1916444622"/>
                    </a:ext>
                  </a:extLst>
                </a:gridCol>
                <a:gridCol w="914165">
                  <a:extLst>
                    <a:ext uri="{9D8B030D-6E8A-4147-A177-3AD203B41FA5}">
                      <a16:colId xmlns:a16="http://schemas.microsoft.com/office/drawing/2014/main" xmlns="" val="718893361"/>
                    </a:ext>
                  </a:extLst>
                </a:gridCol>
              </a:tblGrid>
              <a:tr h="303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02123352"/>
                  </a:ext>
                </a:extLst>
              </a:tr>
              <a:tr h="7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9607933"/>
                  </a:ext>
                </a:extLst>
              </a:tr>
              <a:tr h="46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валовой продукции сельского хозяйства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8350,0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6184"/>
                  </a:ext>
                </a:extLst>
              </a:tr>
              <a:tr h="234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7729437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7443942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социального характера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5202837"/>
                  </a:ext>
                </a:extLst>
              </a:tr>
              <a:tr h="46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физлиц,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 от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4464117"/>
                  </a:ext>
                </a:extLst>
              </a:tr>
              <a:tr h="46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физлиц, полученный. от предпринимательской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57864832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05915248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0860304"/>
                  </a:ext>
                </a:extLst>
              </a:tr>
              <a:tr h="442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 населению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6048780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населения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7744,3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81987,8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5061091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и сбережения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3358558"/>
                  </a:ext>
                </a:extLst>
              </a:tr>
              <a:tr h="234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до 18 лет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331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Организация и проведение публичных слушаний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Ершовского муниципального района проведены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рекомендованных к исполнению Министерством финансов Саратовской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на плановый период 2019 и 2020 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176825"/>
              </p:ext>
            </p:extLst>
          </p:nvPr>
        </p:nvGraphicFramePr>
        <p:xfrm>
          <a:off x="158800" y="5627959"/>
          <a:ext cx="8802116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:a16="http://schemas.microsoft.com/office/drawing/2014/main" xmlns="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:a16="http://schemas.microsoft.com/office/drawing/2014/main" xmlns="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:a16="http://schemas.microsoft.com/office/drawing/2014/main" xmlns="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:a16="http://schemas.microsoft.com/office/drawing/2014/main" xmlns="" val="1317658949"/>
                    </a:ext>
                  </a:extLst>
                </a:gridCol>
              </a:tblGrid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716311,6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639871,2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670161,8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708711,6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633623,9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656301,8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6247,3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91438" cy="36004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приоритеты бюджетной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20688"/>
            <a:ext cx="8934896" cy="5755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основных направлений бюджетной политики Ершовского 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(далее - бюджетная политика) учтена государственная политика Российской Федерации и Саратовской области в вопросах развития отраслей экономической и социальной сфер.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операционной эффективности использования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совершенствование процессов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муниципальных услуг за счет внедрения конкурентных (альтернативных) способов организации оказания муниципальных услуг, в том числе некоммерческими организациями, оказывающими общественно-полезные услуги;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полномасштабное внедрение принципов формирования программного бюджета на муниципальных уровнях;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1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23860</TotalTime>
  <Words>5156</Words>
  <Application>Microsoft Office PowerPoint</Application>
  <PresentationFormat>Экран (4:3)</PresentationFormat>
  <Paragraphs>840</Paragraphs>
  <Slides>34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Техническая</vt:lpstr>
      <vt:lpstr>Диаграмма</vt:lpstr>
      <vt:lpstr>Лист</vt:lpstr>
      <vt:lpstr>    </vt:lpstr>
      <vt:lpstr>Что такое бюджет ?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приоритеты бюджетной политики</vt:lpstr>
      <vt:lpstr>Слайд 10</vt:lpstr>
      <vt:lpstr>Доходы бюджета</vt:lpstr>
      <vt:lpstr>Слайд 12</vt:lpstr>
      <vt:lpstr>Слайд 13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2017-2021 годов представлена в графике:</vt:lpstr>
      <vt:lpstr>Динамика распределения расходов бюджета Ершовского муниципального района</vt:lpstr>
      <vt:lpstr>Предварительные итоги социально – экономического  развития за 9 месяцев 2018 года и ожидаемые итоги социально – экономического развития Ершовского муниципального района за  2018 год.</vt:lpstr>
      <vt:lpstr>Слайд 18</vt:lpstr>
      <vt:lpstr>Слайд 19</vt:lpstr>
      <vt:lpstr>Слайд 20</vt:lpstr>
      <vt:lpstr>Слайд 21</vt:lpstr>
      <vt:lpstr>Промышленное производство</vt:lpstr>
      <vt:lpstr>Слайд 23</vt:lpstr>
      <vt:lpstr>Слайд 24</vt:lpstr>
      <vt:lpstr>Итоги работы в социальной сфере</vt:lpstr>
      <vt:lpstr>Слайд 26</vt:lpstr>
      <vt:lpstr>Слайд 27</vt:lpstr>
      <vt:lpstr>Слайд 28</vt:lpstr>
      <vt:lpstr>Слайд 29</vt:lpstr>
      <vt:lpstr>Межбюджетные трансферты представляемые из бюджета Ершовского муниципального района Саратовской области в бюджеты муниципальных образований на 2019 год и на плановый период 2020 и 2021 годов</vt:lpstr>
      <vt:lpstr>Основные направления налоговой и бюджетной политики</vt:lpstr>
      <vt:lpstr>Слайд 32</vt:lpstr>
      <vt:lpstr>Слайд 33</vt:lpstr>
      <vt:lpstr>Слайд 34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Пользователь Windows</cp:lastModifiedBy>
  <cp:revision>1809</cp:revision>
  <dcterms:created xsi:type="dcterms:W3CDTF">2013-04-17T07:52:47Z</dcterms:created>
  <dcterms:modified xsi:type="dcterms:W3CDTF">2018-11-23T09:32:13Z</dcterms:modified>
</cp:coreProperties>
</file>