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5761" r:id="rId1"/>
  </p:sldMasterIdLst>
  <p:notesMasterIdLst>
    <p:notesMasterId r:id="rId34"/>
  </p:notesMasterIdLst>
  <p:sldIdLst>
    <p:sldId id="258" r:id="rId2"/>
    <p:sldId id="340" r:id="rId3"/>
    <p:sldId id="271" r:id="rId4"/>
    <p:sldId id="290" r:id="rId5"/>
    <p:sldId id="332" r:id="rId6"/>
    <p:sldId id="312" r:id="rId7"/>
    <p:sldId id="319" r:id="rId8"/>
    <p:sldId id="313" r:id="rId9"/>
    <p:sldId id="317" r:id="rId10"/>
    <p:sldId id="320" r:id="rId11"/>
    <p:sldId id="347" r:id="rId12"/>
    <p:sldId id="321" r:id="rId13"/>
    <p:sldId id="259" r:id="rId14"/>
    <p:sldId id="322" r:id="rId15"/>
    <p:sldId id="341" r:id="rId16"/>
    <p:sldId id="323" r:id="rId17"/>
    <p:sldId id="343" r:id="rId18"/>
    <p:sldId id="324" r:id="rId19"/>
    <p:sldId id="329" r:id="rId20"/>
    <p:sldId id="350" r:id="rId21"/>
    <p:sldId id="330" r:id="rId22"/>
    <p:sldId id="331" r:id="rId23"/>
    <p:sldId id="344" r:id="rId24"/>
    <p:sldId id="345" r:id="rId25"/>
    <p:sldId id="333" r:id="rId26"/>
    <p:sldId id="334" r:id="rId27"/>
    <p:sldId id="335" r:id="rId28"/>
    <p:sldId id="336" r:id="rId29"/>
    <p:sldId id="337" r:id="rId30"/>
    <p:sldId id="338" r:id="rId31"/>
    <p:sldId id="348" r:id="rId32"/>
    <p:sldId id="33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FF"/>
    <a:srgbClr val="7B13F9"/>
    <a:srgbClr val="6600FF"/>
    <a:srgbClr val="FF99CC"/>
    <a:srgbClr val="F70936"/>
    <a:srgbClr val="6666FF"/>
    <a:srgbClr val="99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9821" autoAdjust="0"/>
  </p:normalViewPr>
  <p:slideViewPr>
    <p:cSldViewPr>
      <p:cViewPr varScale="1">
        <p:scale>
          <a:sx n="73" d="100"/>
          <a:sy n="73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odina\Documents\9999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odina\Desktop\&#1050;&#1085;&#1080;&#1075;&#1072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Лист1!$C$7</c:f>
              <c:strCache>
                <c:ptCount val="1"/>
                <c:pt idx="0">
                  <c:v>2016 год </c:v>
                </c:pt>
              </c:strCache>
            </c:strRef>
          </c:tx>
          <c:val>
            <c:numRef>
              <c:f>Лист1!$C$8:$C$11</c:f>
              <c:numCache>
                <c:formatCode>General</c:formatCode>
                <c:ptCount val="3"/>
                <c:pt idx="0">
                  <c:v>588053.69999999774</c:v>
                </c:pt>
                <c:pt idx="1">
                  <c:v>125406.5</c:v>
                </c:pt>
                <c:pt idx="2">
                  <c:v>21.3</c:v>
                </c:pt>
              </c:numCache>
            </c:numRef>
          </c:val>
        </c:ser>
        <c:ser>
          <c:idx val="1"/>
          <c:order val="1"/>
          <c:tx>
            <c:strRef>
              <c:f>Лист1!$D$7</c:f>
              <c:strCache>
                <c:ptCount val="1"/>
                <c:pt idx="0">
                  <c:v>2017год </c:v>
                </c:pt>
              </c:strCache>
            </c:strRef>
          </c:tx>
          <c:val>
            <c:numRef>
              <c:f>Лист1!$D$8:$D$11</c:f>
              <c:numCache>
                <c:formatCode>General</c:formatCode>
                <c:ptCount val="3"/>
                <c:pt idx="0">
                  <c:v>653274.9</c:v>
                </c:pt>
                <c:pt idx="1">
                  <c:v>133750.39999999962</c:v>
                </c:pt>
                <c:pt idx="2">
                  <c:v>20.5</c:v>
                </c:pt>
              </c:numCache>
            </c:numRef>
          </c:val>
        </c:ser>
        <c:ser>
          <c:idx val="2"/>
          <c:order val="2"/>
          <c:tx>
            <c:strRef>
              <c:f>Лист1!$E$7</c:f>
              <c:strCache>
                <c:ptCount val="1"/>
                <c:pt idx="0">
                  <c:v>2018 год </c:v>
                </c:pt>
              </c:strCache>
            </c:strRef>
          </c:tx>
          <c:val>
            <c:numRef>
              <c:f>Лист1!$E$8:$E$11</c:f>
              <c:numCache>
                <c:formatCode>General</c:formatCode>
                <c:ptCount val="3"/>
                <c:pt idx="0">
                  <c:v>727316.7</c:v>
                </c:pt>
                <c:pt idx="1">
                  <c:v>156742.70000000001</c:v>
                </c:pt>
                <c:pt idx="2">
                  <c:v>21.6</c:v>
                </c:pt>
              </c:numCache>
            </c:numRef>
          </c:val>
        </c:ser>
        <c:shape val="cylinder"/>
        <c:axId val="109596672"/>
        <c:axId val="109598208"/>
        <c:axId val="0"/>
      </c:bar3DChart>
      <c:catAx>
        <c:axId val="109596672"/>
        <c:scaling>
          <c:orientation val="minMax"/>
        </c:scaling>
        <c:axPos val="b"/>
        <c:tickLblPos val="nextTo"/>
        <c:crossAx val="109598208"/>
        <c:crosses val="autoZero"/>
        <c:auto val="1"/>
        <c:lblAlgn val="ctr"/>
        <c:lblOffset val="100"/>
      </c:catAx>
      <c:valAx>
        <c:axId val="109598208"/>
        <c:scaling>
          <c:orientation val="minMax"/>
        </c:scaling>
        <c:axPos val="l"/>
        <c:majorGridlines/>
        <c:numFmt formatCode="General" sourceLinked="1"/>
        <c:tickLblPos val="nextTo"/>
        <c:crossAx val="1095966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elete val="1"/>
          </c:dLbls>
          <c:val>
            <c:numRef>
              <c:f>Лист1!$E$26:$O$26</c:f>
              <c:numCache>
                <c:formatCode>General</c:formatCode>
                <c:ptCount val="11"/>
                <c:pt idx="0">
                  <c:v>72605.8</c:v>
                </c:pt>
                <c:pt idx="2">
                  <c:v>12665.9</c:v>
                </c:pt>
                <c:pt idx="4">
                  <c:v>13570.9</c:v>
                </c:pt>
                <c:pt idx="5">
                  <c:v>2949</c:v>
                </c:pt>
                <c:pt idx="7">
                  <c:v>4177.1000000000004</c:v>
                </c:pt>
                <c:pt idx="9">
                  <c:v>522.70000000000005</c:v>
                </c:pt>
              </c:numCache>
            </c:numRef>
          </c:val>
        </c:ser>
        <c:ser>
          <c:idx val="1"/>
          <c:order val="1"/>
          <c:dLbls>
            <c:delete val="1"/>
          </c:dLbls>
          <c:val>
            <c:numRef>
              <c:f>Лист1!$E$27:$O$27</c:f>
              <c:numCache>
                <c:formatCode>General</c:formatCode>
                <c:ptCount val="11"/>
                <c:pt idx="0">
                  <c:v>81930.100000000006</c:v>
                </c:pt>
                <c:pt idx="2">
                  <c:v>10689.8</c:v>
                </c:pt>
                <c:pt idx="4">
                  <c:v>16979.599999999922</c:v>
                </c:pt>
                <c:pt idx="5">
                  <c:v>3339.1</c:v>
                </c:pt>
                <c:pt idx="7">
                  <c:v>5063.6000000000004</c:v>
                </c:pt>
                <c:pt idx="9">
                  <c:v>415.1</c:v>
                </c:pt>
              </c:numCache>
            </c:numRef>
          </c:val>
        </c:ser>
        <c:ser>
          <c:idx val="2"/>
          <c:order val="2"/>
          <c:dLbls>
            <c:delete val="1"/>
          </c:dLbls>
          <c:val>
            <c:numRef>
              <c:f>Лист1!$E$28:$O$28</c:f>
              <c:numCache>
                <c:formatCode>General</c:formatCode>
                <c:ptCount val="11"/>
                <c:pt idx="0">
                  <c:v>85000</c:v>
                </c:pt>
                <c:pt idx="2">
                  <c:v>11500</c:v>
                </c:pt>
                <c:pt idx="4">
                  <c:v>18364.2</c:v>
                </c:pt>
                <c:pt idx="5">
                  <c:v>3400</c:v>
                </c:pt>
                <c:pt idx="7">
                  <c:v>7362.9</c:v>
                </c:pt>
                <c:pt idx="9">
                  <c:v>513</c:v>
                </c:pt>
              </c:numCache>
            </c:numRef>
          </c:val>
        </c:ser>
        <c:dLbls>
          <c:showVal val="1"/>
        </c:dLbls>
        <c:gapWidth val="75"/>
        <c:shape val="box"/>
        <c:axId val="111475712"/>
        <c:axId val="66523904"/>
        <c:axId val="0"/>
      </c:bar3DChart>
      <c:catAx>
        <c:axId val="111475712"/>
        <c:scaling>
          <c:orientation val="minMax"/>
        </c:scaling>
        <c:axPos val="b"/>
        <c:majorTickMark val="none"/>
        <c:tickLblPos val="nextTo"/>
        <c:crossAx val="66523904"/>
        <c:crosses val="autoZero"/>
        <c:auto val="1"/>
        <c:lblAlgn val="ctr"/>
        <c:lblOffset val="100"/>
      </c:catAx>
      <c:valAx>
        <c:axId val="66523904"/>
        <c:scaling>
          <c:orientation val="minMax"/>
        </c:scaling>
        <c:axPos val="l"/>
        <c:numFmt formatCode="General" sourceLinked="1"/>
        <c:majorTickMark val="none"/>
        <c:tickLblPos val="nextTo"/>
        <c:crossAx val="1114757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Лист1!$D$75</c:f>
              <c:strCache>
                <c:ptCount val="1"/>
                <c:pt idx="0">
                  <c:v>2016 год</c:v>
                </c:pt>
              </c:strCache>
            </c:strRef>
          </c:tx>
          <c:dLbls>
            <c:delete val="1"/>
          </c:dLbls>
          <c:val>
            <c:numRef>
              <c:f>Лист1!$E$75:$N$75</c:f>
              <c:numCache>
                <c:formatCode>General</c:formatCode>
                <c:ptCount val="10"/>
                <c:pt idx="1">
                  <c:v>6622.9</c:v>
                </c:pt>
                <c:pt idx="4">
                  <c:v>826.6</c:v>
                </c:pt>
                <c:pt idx="7">
                  <c:v>9575.2000000000007</c:v>
                </c:pt>
                <c:pt idx="9">
                  <c:v>1890.4</c:v>
                </c:pt>
              </c:numCache>
            </c:numRef>
          </c:val>
        </c:ser>
        <c:ser>
          <c:idx val="1"/>
          <c:order val="1"/>
          <c:tx>
            <c:strRef>
              <c:f>Лист1!$D$76</c:f>
              <c:strCache>
                <c:ptCount val="1"/>
                <c:pt idx="0">
                  <c:v>2017 год</c:v>
                </c:pt>
              </c:strCache>
            </c:strRef>
          </c:tx>
          <c:dLbls>
            <c:delete val="1"/>
          </c:dLbls>
          <c:val>
            <c:numRef>
              <c:f>Лист1!$E$76:$N$76</c:f>
              <c:numCache>
                <c:formatCode>General</c:formatCode>
                <c:ptCount val="10"/>
                <c:pt idx="1">
                  <c:v>5441.9</c:v>
                </c:pt>
                <c:pt idx="4">
                  <c:v>326</c:v>
                </c:pt>
                <c:pt idx="7">
                  <c:v>4653.4000000000005</c:v>
                </c:pt>
                <c:pt idx="9">
                  <c:v>4911.8</c:v>
                </c:pt>
              </c:numCache>
            </c:numRef>
          </c:val>
        </c:ser>
        <c:ser>
          <c:idx val="2"/>
          <c:order val="2"/>
          <c:tx>
            <c:strRef>
              <c:f>Лист1!$D$77</c:f>
              <c:strCache>
                <c:ptCount val="1"/>
                <c:pt idx="0">
                  <c:v>2018 год</c:v>
                </c:pt>
              </c:strCache>
            </c:strRef>
          </c:tx>
          <c:dLbls>
            <c:delete val="1"/>
          </c:dLbls>
          <c:val>
            <c:numRef>
              <c:f>Лист1!$E$77:$N$77</c:f>
              <c:numCache>
                <c:formatCode>General</c:formatCode>
                <c:ptCount val="10"/>
                <c:pt idx="1">
                  <c:v>7253</c:v>
                </c:pt>
                <c:pt idx="4">
                  <c:v>215.4</c:v>
                </c:pt>
                <c:pt idx="7">
                  <c:v>19268.7</c:v>
                </c:pt>
                <c:pt idx="9">
                  <c:v>2845.9</c:v>
                </c:pt>
              </c:numCache>
            </c:numRef>
          </c:val>
        </c:ser>
        <c:dLbls>
          <c:showVal val="1"/>
        </c:dLbls>
        <c:gapWidth val="75"/>
        <c:shape val="box"/>
        <c:axId val="66572288"/>
        <c:axId val="66573824"/>
        <c:axId val="0"/>
      </c:bar3DChart>
      <c:catAx>
        <c:axId val="66572288"/>
        <c:scaling>
          <c:orientation val="minMax"/>
        </c:scaling>
        <c:axPos val="b"/>
        <c:majorTickMark val="none"/>
        <c:tickLblPos val="nextTo"/>
        <c:crossAx val="66573824"/>
        <c:crosses val="autoZero"/>
        <c:auto val="1"/>
        <c:lblAlgn val="ctr"/>
        <c:lblOffset val="100"/>
      </c:catAx>
      <c:valAx>
        <c:axId val="6657382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572288"/>
        <c:crosses val="autoZero"/>
        <c:crossBetween val="between"/>
      </c:valAx>
    </c:plotArea>
    <c:legend>
      <c:legendPos val="b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Лист1!$B$7:$B$17</c:f>
              <c:strCache>
                <c:ptCount val="11"/>
                <c:pt idx="0">
                  <c:v>Общегосударственные вопросы</c:v>
                </c:pt>
                <c:pt idx="1">
                  <c:v>Жилищно-коммунальное хозяйство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Образование</c:v>
                </c:pt>
                <c:pt idx="5">
                  <c:v>Культура, кинематография </c:v>
                </c:pt>
                <c:pt idx="6">
                  <c:v>Социальная политика 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и муниципального долга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Лист1!$C$7:$C$17</c:f>
              <c:numCache>
                <c:formatCode>General</c:formatCode>
                <c:ptCount val="11"/>
                <c:pt idx="0">
                  <c:v>46683.8</c:v>
                </c:pt>
                <c:pt idx="1">
                  <c:v>2738.2</c:v>
                </c:pt>
                <c:pt idx="2">
                  <c:v>1305</c:v>
                </c:pt>
                <c:pt idx="3">
                  <c:v>33375.1</c:v>
                </c:pt>
                <c:pt idx="4">
                  <c:v>548957.4</c:v>
                </c:pt>
                <c:pt idx="5">
                  <c:v>67134.5</c:v>
                </c:pt>
                <c:pt idx="6">
                  <c:v>15583.7</c:v>
                </c:pt>
                <c:pt idx="7">
                  <c:v>12598.6</c:v>
                </c:pt>
                <c:pt idx="8">
                  <c:v>417.8</c:v>
                </c:pt>
                <c:pt idx="9">
                  <c:v>26.2</c:v>
                </c:pt>
                <c:pt idx="10">
                  <c:v>1679.6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008931919224379"/>
          <c:y val="9.6211568676102775E-3"/>
          <c:w val="0.31970659917510452"/>
          <c:h val="0.99037884313238977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066829-1D7F-43AE-A131-2B5FC6B32264}" type="datetimeFigureOut">
              <a:rPr lang="ru-RU"/>
              <a:pPr>
                <a:defRPr/>
              </a:pPr>
              <a:t>29.05.2019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0320A4-ECE9-4F7F-9278-8405B762A8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267BE0-748A-4D24-A129-1247A1CC7A54}" type="slidenum">
              <a:rPr lang="ru-RU" altLang="ru-RU">
                <a:solidFill>
                  <a:srgbClr val="000000"/>
                </a:solidFill>
              </a:rPr>
              <a:pPr eaLnBrk="1" hangingPunct="1"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C09043-AA0D-4567-922F-8F2B7CCEA0E9}" type="slidenum">
              <a:rPr lang="ru-RU" altLang="ru-RU">
                <a:solidFill>
                  <a:srgbClr val="000000"/>
                </a:solidFill>
              </a:rPr>
              <a:pPr eaLnBrk="1" hangingPunct="1"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87B39-B833-4932-8081-D8C87740D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0323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F0FC3-6E8F-459A-9A48-75E0C1B42E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623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D6A47-0B86-492F-A282-EFEC89746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9986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10740-1583-4A3A-9A55-3944F6927F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3354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CC9C9-654D-40B3-8013-029E07D920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0461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9CC7-069B-4B9A-A53D-011C142717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634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5196D-8861-40AF-BA37-10B44751E2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2717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5646-5B70-4B12-9BAC-C24A754A52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1909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9EFF-97F6-4519-BFED-22DCE370D9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5946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CD7F63D-66BE-4C90-9ABA-B027FDB00E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48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ED7-2B2F-4A68-B6B9-90864441B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6939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741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B3BB"/>
                </a:solidFill>
              </a:defRPr>
            </a:lvl1pPr>
          </a:lstStyle>
          <a:p>
            <a:fld id="{CCED3562-BFB5-480F-AF56-65BC702CC0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2" r:id="rId1"/>
    <p:sldLayoutId id="2147486434" r:id="rId2"/>
    <p:sldLayoutId id="2147486443" r:id="rId3"/>
    <p:sldLayoutId id="2147486435" r:id="rId4"/>
    <p:sldLayoutId id="2147486436" r:id="rId5"/>
    <p:sldLayoutId id="2147486437" r:id="rId6"/>
    <p:sldLayoutId id="2147486438" r:id="rId7"/>
    <p:sldLayoutId id="2147486444" r:id="rId8"/>
    <p:sldLayoutId id="2147486439" r:id="rId9"/>
    <p:sldLayoutId id="2147486440" r:id="rId10"/>
    <p:sldLayoutId id="21474864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5837" y="424227"/>
            <a:ext cx="1419225" cy="1859980"/>
          </a:xfrm>
          <a:prstGeom prst="rect">
            <a:avLst/>
          </a:prstGeom>
        </p:spPr>
      </p:pic>
      <p:pic>
        <p:nvPicPr>
          <p:cNvPr id="2150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60" y="2714619"/>
            <a:ext cx="9191625" cy="413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39975" y="2708275"/>
            <a:ext cx="3887788" cy="2862263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i="1" dirty="0" smtClean="0">
                <a:solidFill>
                  <a:schemeClr val="tx1"/>
                </a:solidFill>
              </a:rPr>
              <a:t>  </a:t>
            </a:r>
            <a:br>
              <a:rPr lang="ru-RU" altLang="ru-RU" sz="2400" i="1" dirty="0" smtClean="0">
                <a:solidFill>
                  <a:schemeClr val="tx1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endParaRPr lang="ru-RU" altLang="ru-RU" sz="24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769583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Отчет об исполнении бюджета для граждан Ершовского муниципального района Саратовской области за 2018 год </a:t>
            </a:r>
          </a:p>
          <a:p>
            <a:pPr algn="ctr">
              <a:defRPr/>
            </a:pPr>
            <a:endParaRPr lang="ru-RU" sz="3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928992" cy="43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Объем и структура налоговых и неналоговых доходов в динамике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7694945"/>
              </p:ext>
            </p:extLst>
          </p:nvPr>
        </p:nvGraphicFramePr>
        <p:xfrm>
          <a:off x="179512" y="857232"/>
          <a:ext cx="8607330" cy="1424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6053">
                  <a:extLst>
                    <a:ext uri="{9D8B030D-6E8A-4147-A177-3AD203B41FA5}">
                      <a16:colId xmlns:a16="http://schemas.microsoft.com/office/drawing/2014/main" xmlns="" val="3038899300"/>
                    </a:ext>
                  </a:extLst>
                </a:gridCol>
                <a:gridCol w="1447661">
                  <a:extLst>
                    <a:ext uri="{9D8B030D-6E8A-4147-A177-3AD203B41FA5}">
                      <a16:colId xmlns:a16="http://schemas.microsoft.com/office/drawing/2014/main" xmlns="" val="2744106012"/>
                    </a:ext>
                  </a:extLst>
                </a:gridCol>
                <a:gridCol w="1740286">
                  <a:extLst>
                    <a:ext uri="{9D8B030D-6E8A-4147-A177-3AD203B41FA5}">
                      <a16:colId xmlns:a16="http://schemas.microsoft.com/office/drawing/2014/main" xmlns="" val="2372681710"/>
                    </a:ext>
                  </a:extLst>
                </a:gridCol>
                <a:gridCol w="1593330">
                  <a:extLst>
                    <a:ext uri="{9D8B030D-6E8A-4147-A177-3AD203B41FA5}">
                      <a16:colId xmlns:a16="http://schemas.microsoft.com/office/drawing/2014/main" xmlns="" val="118655246"/>
                    </a:ext>
                  </a:extLst>
                </a:gridCol>
              </a:tblGrid>
              <a:tr h="330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Наименование показателя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2016 год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2017год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2018 год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278694306"/>
                  </a:ext>
                </a:extLst>
              </a:tr>
              <a:tr h="217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Всего доходов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588053,7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653274,9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727316,7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97099615"/>
                  </a:ext>
                </a:extLst>
              </a:tr>
              <a:tr h="4345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Налоговые и неналоговые доходы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125406,5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133750,4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156742,7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97108381"/>
                  </a:ext>
                </a:extLst>
              </a:tr>
              <a:tr h="4345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Удельный вес налоговых и неналоговых доходов %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41571645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35957" y="1747168"/>
            <a:ext cx="109716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8596" y="2571744"/>
          <a:ext cx="7786742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304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571477"/>
          <a:ext cx="8572559" cy="6072227"/>
        </p:xfrm>
        <a:graphic>
          <a:graphicData uri="http://schemas.openxmlformats.org/drawingml/2006/table">
            <a:tbl>
              <a:tblPr/>
              <a:tblGrid>
                <a:gridCol w="3384872"/>
                <a:gridCol w="956595"/>
                <a:gridCol w="1011783"/>
                <a:gridCol w="1324517"/>
                <a:gridCol w="1011783"/>
                <a:gridCol w="883009"/>
              </a:tblGrid>
              <a:tr h="18335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827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Уточненные бюджетные назначения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Кассовое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2018 год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8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106491,4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118417,3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127149,3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127159,7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288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НДФЛ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72605,8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81930,1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87766,7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87769,6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88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на дизельное топливо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13570,9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16979,6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18361,7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18364,2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88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ЕНВД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12665,9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10689,8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8987,4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8990,9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88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ЕСХН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4177,1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5063,6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7362,8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7362,8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88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Плата за патент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522,7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409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88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Госпошлина 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2949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3345,2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4157,7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4159,1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88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18915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15333,1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40228,9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29583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73,5</a:t>
                      </a: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67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Проценты, полученные от предоставления бюджетных кредитов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88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Аренда земельных участков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6578,6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5389,6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6380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6392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88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Аренда муниципального имущества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41,3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563,1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563,1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88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Прибыль МУПов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4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Плата за загрязнение окружающей среды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826,6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215,3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215,4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88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муниципального имущества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184,4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88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земельных участков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9563,1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4653,4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29926,7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19268,7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64,4</a:t>
                      </a: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88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 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1890,4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4911,8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2845,4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2845,9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88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125406,5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133750,4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152830,6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9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 областного бюджета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462647,2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519524,5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578359,7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570573,9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6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субъектов РФ и муниципальных  районов области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87476,1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93682,6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124215,4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124215,4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6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РФ и муниципальных  образований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3824,8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40797,7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48025,5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40948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85,3</a:t>
                      </a: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6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РФ и муниципальных  образований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368263,1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363833,5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391616,7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390945,5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8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2993,8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21015,7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14432,1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14394,9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6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поступления   (пожертвования)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34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субвенций и субсидий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-10,5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52" marR="5552" marT="5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52" marR="5552" marT="5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88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588053,7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653274,9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745737,9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727316,7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B4FB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2910" y="142852"/>
            <a:ext cx="7358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Исполнение доходной части бюджета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3600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Налоговые доходы бюджета Ершовского муниципального района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2132856"/>
            <a:ext cx="2880320" cy="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3" y="4929199"/>
          <a:ext cx="8001053" cy="1441658"/>
        </p:xfrm>
        <a:graphic>
          <a:graphicData uri="http://schemas.openxmlformats.org/drawingml/2006/table">
            <a:tbl>
              <a:tblPr/>
              <a:tblGrid>
                <a:gridCol w="613837"/>
                <a:gridCol w="243416"/>
                <a:gridCol w="984258"/>
                <a:gridCol w="158750"/>
                <a:gridCol w="1068924"/>
                <a:gridCol w="74084"/>
                <a:gridCol w="1000132"/>
                <a:gridCol w="1074214"/>
                <a:gridCol w="68794"/>
                <a:gridCol w="1158880"/>
                <a:gridCol w="55566"/>
                <a:gridCol w="1172108"/>
                <a:gridCol w="328090"/>
              </a:tblGrid>
              <a:tr h="18851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налог на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с/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налоговые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51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физических лиц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вмененный доход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пошлина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94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7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72605,8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12665,9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13570,9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4177,1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522,7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81930,1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10689,8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16979,6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3339,1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5063,6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18364,2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7362,9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1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57158" y="571480"/>
          <a:ext cx="8429684" cy="405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863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3" y="0"/>
            <a:ext cx="8857109" cy="7969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и их соотношение с аналогичными показателями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2016-2018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представлена в графике: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47664" y="1124744"/>
            <a:ext cx="5544616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71538" y="1142984"/>
          <a:ext cx="6791324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4714884"/>
          <a:ext cx="6643732" cy="1998833"/>
        </p:xfrm>
        <a:graphic>
          <a:graphicData uri="http://schemas.openxmlformats.org/drawingml/2006/table">
            <a:tbl>
              <a:tblPr/>
              <a:tblGrid>
                <a:gridCol w="857255"/>
                <a:gridCol w="270161"/>
                <a:gridCol w="563709"/>
                <a:gridCol w="406897"/>
                <a:gridCol w="720521"/>
                <a:gridCol w="563709"/>
                <a:gridCol w="114450"/>
                <a:gridCol w="1012967"/>
                <a:gridCol w="563709"/>
                <a:gridCol w="31806"/>
                <a:gridCol w="1538548"/>
              </a:tblGrid>
              <a:tr h="735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муниципального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природными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материальных активов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имущества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ресурсами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6622,9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826,6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9575,2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1890,4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5441,9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4653,4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4911,8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19268,7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2845,9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Динамика распределения расходов бюджета Ершовского муниципального района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2980058"/>
              </p:ext>
            </p:extLst>
          </p:nvPr>
        </p:nvGraphicFramePr>
        <p:xfrm>
          <a:off x="142844" y="928674"/>
          <a:ext cx="8786874" cy="5177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28726">
                  <a:extLst>
                    <a:ext uri="{9D8B030D-6E8A-4147-A177-3AD203B41FA5}">
                      <a16:colId xmlns:a16="http://schemas.microsoft.com/office/drawing/2014/main" xmlns="" val="2862324283"/>
                    </a:ext>
                  </a:extLst>
                </a:gridCol>
                <a:gridCol w="1496576"/>
                <a:gridCol w="1130786">
                  <a:extLst>
                    <a:ext uri="{9D8B030D-6E8A-4147-A177-3AD203B41FA5}">
                      <a16:colId xmlns:a16="http://schemas.microsoft.com/office/drawing/2014/main" xmlns="" val="4232806886"/>
                    </a:ext>
                  </a:extLst>
                </a:gridCol>
                <a:gridCol w="1130786">
                  <a:extLst>
                    <a:ext uri="{9D8B030D-6E8A-4147-A177-3AD203B41FA5}">
                      <a16:colId xmlns:a16="http://schemas.microsoft.com/office/drawing/2014/main" xmlns="" val="976045885"/>
                    </a:ext>
                  </a:extLst>
                </a:gridCol>
              </a:tblGrid>
              <a:tr h="326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1734071"/>
                  </a:ext>
                </a:extLst>
              </a:tr>
              <a:tr h="326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38745,6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41518,2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46824,4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93154724"/>
                  </a:ext>
                </a:extLst>
              </a:tr>
              <a:tr h="6530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969,3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1948,9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1135,9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7721371"/>
                  </a:ext>
                </a:extLst>
              </a:tr>
              <a:tr h="326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10366,5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31722,5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32345,9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6847186"/>
                  </a:ext>
                </a:extLst>
              </a:tr>
              <a:tr h="326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2738,2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7873121"/>
                  </a:ext>
                </a:extLst>
              </a:tr>
              <a:tr h="326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477120,8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502738,6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557685,0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58903677"/>
                  </a:ext>
                </a:extLst>
              </a:tr>
              <a:tr h="326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 кинематография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23217,9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42212,7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74253,4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74778841"/>
                  </a:ext>
                </a:extLst>
              </a:tr>
              <a:tr h="326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14455,2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13836,6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13195,8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82609054"/>
                  </a:ext>
                </a:extLst>
              </a:tr>
              <a:tr h="326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6443,9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8149,2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02058724"/>
                  </a:ext>
                </a:extLst>
              </a:tr>
              <a:tr h="326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76912209"/>
                  </a:ext>
                </a:extLst>
              </a:tr>
              <a:tr h="406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10267234"/>
                  </a:ext>
                </a:extLst>
              </a:tr>
              <a:tr h="645707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20456,5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17519,9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1679,6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54558730"/>
                  </a:ext>
                </a:extLst>
              </a:tr>
              <a:tr h="326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594182,7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660026,6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742269,6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0049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41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sz="2000" i="1" dirty="0" smtClean="0"/>
              <a:t>Исполнение бюджета </a:t>
            </a:r>
            <a:r>
              <a:rPr lang="ru-RU" sz="2000" i="1" dirty="0" err="1" smtClean="0"/>
              <a:t>Ершовского</a:t>
            </a:r>
            <a:r>
              <a:rPr lang="ru-RU" sz="2000" i="1" dirty="0" smtClean="0"/>
              <a:t> муниципального района по расходам за 2018 год</a:t>
            </a:r>
            <a:endParaRPr lang="ru-RU" sz="2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7467600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383410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Итоги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социально – экономического  развития за 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2018 год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500042"/>
            <a:ext cx="3357586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Демографическая обстановка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857233"/>
            <a:ext cx="8572560" cy="60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Численность населения муниципального района - 36,5 тыс. чел., из них – 19,6 тыс. чел. городских жителей (53,7%) и  16,9 тыс. чел. сельских (46,3%). Средняя продолжительность жизни  – 69 лет, в том числе мужчин – 68 лет, женщин – 72 лет. Численность пенсионеров -  2918 чел.  Рождаемость - 343 чел., смертность  –627 чел.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12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Рынок труда</a:t>
            </a:r>
            <a:endParaRPr kumimoji="0" lang="ru-RU" sz="1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Численность трудоспособного населения района - порядка 18190  человек. Численность работающих граждан по полному кругу отчитывающихся организаций - 8603 человек (102,1% к 01.01.2018 г.), в т.ч. на средних предприятиях численность составила 685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(102,1% к 01.01.2018 г.). Численность граждан, зарегистрированных в качестве безработных, снизилась на 13% в сравнении с 01.01.2018г. и составила 172 человека. Уровень регистрируемой безработицы составил 0,9% от численности трудоспособного населения (на 01.01.2018 г.  – 1 %).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12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Уровень жизни и доходов населения</a:t>
            </a:r>
            <a:endParaRPr kumimoji="0" lang="ru-RU" sz="1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 среднемесячной заработной платы по крупным и средним предприятиям района увеличился на 8,4 %  к уровню 01.01.2018 г. и  составила 28613,3 руб. Средний размер назначенных пенсий составляет – 12180,91 руб. (110,0% к уровню 01.01.2018 г.).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12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Исполнение консолидированного бюджета </a:t>
            </a:r>
            <a:r>
              <a:rPr kumimoji="0" lang="ru-RU" sz="1200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Ершовского</a:t>
            </a:r>
            <a:r>
              <a:rPr kumimoji="0" lang="ru-RU" sz="12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района</a:t>
            </a:r>
            <a:endParaRPr kumimoji="0" lang="ru-RU" sz="1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Доходная часть консолидированного бюджета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района 2018 года исполнена в сумме 866564,8  тыс. руб., что составляет  98,5 % к годовым бюджетным назначениям (уточненный план –  879328,6 тыс. руб.). За 2018 год доходов получено больше на   127043,7 тыс. руб. или на   117,2 % по сравнению с 2017 годом, в том числе за счет налоговых и неналоговых доходов на 25821,8 тыс. руб., безвозмездных поступлений на 101221,9 тыс. руб.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Расходная часть консолидированного бюджета исполнена в сумме  875521,4 тыс. руб. или 97,4%.  За 2018 год расходов произведено на  135430,4 тыс. руб. или на   118,3 % больше, чем за 2017 год (740090,7 тыс. руб.). Наибольший удельный вес в расходах консолидированного бюджета занимают расходы на социально-культурную сферу -  78,9%, из них образование 79.5%, культура 9,9 %, физическая культура и спорт 8,3 %, социальная политика 2,3 %.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kumimoji="0" lang="ru-RU" sz="12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Сегодня, существенной проблемой практически всех муниципальных образований является низкий уровень бюджетной обеспеченности, низкий уровень собственных доходов. Среди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основных проблем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исполнения консолидированного бюджета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  за 2018 года  можно отметить следующие: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замедление темпов роста поступлений НДФЛ от крупных предприятий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 в связи с уменьшением фонда оплаты труда, сокращением выплат стимулирующего характера, снижением среднесписочной численности сотрудников, снижением объемов производства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Задача  работодателей   стабилизировать ситуацию на предприятиях, принять все меры по недопущению снижения поступлений налоговых платежей в бюджеты различных уровней;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низкий рост налоговой базы по имущественным налогам. Причиной тому остается не оформление гражданами прав собственности на земельные участки и объекты недвижимости, расположенные на территории поселений. Администрацией  ведется работа с населением   по оформлению прав собственности.</a:t>
            </a:r>
            <a:r>
              <a:rPr kumimoji="0" lang="ru-RU" sz="12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0341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357430"/>
            <a:ext cx="4786346" cy="4143404"/>
          </a:xfrm>
        </p:spPr>
        <p:txBody>
          <a:bodyPr/>
          <a:lstStyle/>
          <a:p>
            <a:pPr marL="0" lvl="0" indent="450850" algn="just">
              <a:spcBef>
                <a:spcPct val="0"/>
              </a:spcBef>
              <a:buClrTx/>
              <a:buSzTx/>
              <a:buNone/>
              <a:tabLst>
                <a:tab pos="4051300" algn="l"/>
              </a:tabLs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аграрном секторе экономики стабильно функционируют 10 сельхозпредприятий различных форм собственности, 62 крестьянских фермерских хозяйств, включая индивидуальных предпринимателей, более 6,3 тыс. личных подсобных хозяйств, 1 подсобное хозяйство. За 2018 год </a:t>
            </a:r>
            <a:r>
              <a:rPr lang="ru-RU" sz="1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сельхозтоваропроизводителями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всех форм собственности произведено продукции сельского хозяйства на сумму 5,9 млрд. руб.  или 74% к уровню 2017 года.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>
              <a:spcBef>
                <a:spcPct val="0"/>
              </a:spcBef>
              <a:buClrTx/>
              <a:buSzTx/>
              <a:buNone/>
              <a:tabLst>
                <a:tab pos="4051300" algn="l"/>
              </a:tabLs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2018г произведено зерновых и зернобобовых культур – 138,9 тыс. тонн, подсолнечника – 46,3 тыс. тонн, овощей – 44,9 тыс. тонн, зеленых кормов – 4,9 тыс. тонн. Заготовлено кормов:  сена – 22,0 тыс. тонн, зернофуража – 32,8 тыс. тонн, соломы – 111,0 тыс. тонн, силоса – 1,0 тыс. тонн.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>
              <a:spcBef>
                <a:spcPct val="0"/>
              </a:spcBef>
              <a:buClrTx/>
              <a:buSzTx/>
              <a:buNone/>
              <a:tabLst>
                <a:tab pos="4051300" algn="l"/>
              </a:tabLs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хозяйствах района всех форм собственности содержится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12,2 тыс. голов крупного рогатого скота,  3,5 тыс. голов свиней,  17,9 тыс. голов овец,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30,6 тыс. голов птицы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Хозяйствами произведено 25,2 тыс. тонн молока.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>
              <a:spcBef>
                <a:spcPct val="0"/>
              </a:spcBef>
              <a:buClrTx/>
              <a:buSzTx/>
              <a:buNone/>
              <a:tabLst>
                <a:tab pos="4051300" algn="l"/>
              </a:tabLs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2018 год на счета </a:t>
            </a:r>
            <a:r>
              <a:rPr lang="ru-RU" sz="1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сельхозтоваропроизводителей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перечислено более 163,2  млн. руб.  государственной поддержки.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>
              <a:spcBef>
                <a:spcPct val="0"/>
              </a:spcBef>
              <a:buClrTx/>
              <a:buSzTx/>
              <a:buNone/>
              <a:tabLst>
                <a:tab pos="4051300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В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Ершовском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муниципальном образовании наличие потенциально орошаемых земель составляет 20,8 тыс. га, применяется по назначению 2,9 тыс. га. орошаемых земель, что составляет 14%.</a:t>
            </a:r>
          </a:p>
          <a:p>
            <a:pPr marL="0" lvl="0" indent="450850" algn="just">
              <a:spcBef>
                <a:spcPct val="0"/>
              </a:spcBef>
              <a:buClrTx/>
              <a:buSzTx/>
              <a:buNone/>
              <a:tabLst>
                <a:tab pos="4051300" algn="l"/>
              </a:tabLst>
            </a:pPr>
            <a:endParaRPr lang="ru-RU" sz="1200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50850" algn="just">
              <a:spcBef>
                <a:spcPct val="0"/>
              </a:spcBef>
              <a:buClrTx/>
              <a:buSzTx/>
              <a:buNone/>
              <a:tabLst>
                <a:tab pos="4051300" algn="l"/>
              </a:tabLst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50850" algn="just">
              <a:spcBef>
                <a:spcPct val="0"/>
              </a:spcBef>
              <a:buClrTx/>
              <a:buSzTx/>
              <a:buNone/>
              <a:tabLst>
                <a:tab pos="4051300" algn="l"/>
              </a:tabLst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50850" algn="just">
              <a:spcBef>
                <a:spcPct val="0"/>
              </a:spcBef>
              <a:buClrTx/>
              <a:buSzTx/>
              <a:buNone/>
              <a:tabLst>
                <a:tab pos="4051300" algn="l"/>
              </a:tabLs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7422" y="1857364"/>
            <a:ext cx="3786214" cy="35719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 indent="450850" algn="ctr">
              <a:tabLst>
                <a:tab pos="4051300" algn="l"/>
              </a:tabLst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Агропромышленный</a:t>
            </a: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0"/>
            <a:ext cx="821537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целях мобилизации дополнительных доходов в районный бюджет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муниципального района, бюджеты муниципальных образований ЕМР и сокращения недоимки по платежам в бюджет, администрацией ЕМР проводится постоянная претензионная работа. Два раза в месяц проводятся заседания межведомственных комиссий по принудительному взысканию недоимки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Администрацией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муниципального района на постоянной основе ведется работа по мобилизации доходов в консолидированный бюджет района. С целью пополнения бюджета за счет сокращения задолженности недоимки по налогам и неналоговым доходам проведено 12 заседаний комиссии по вопросу сокращения задолженности по налоговым и неналоговым доходам  в консолидированный бюджет. Было заслушано 102 налогоплательщика, имеющих задолженность перед бюджетом, которыми были взяты обязательства по погашению задолженности в сумме 8678,6 тыс. руб., из них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реализованно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5580,4 тыс. руб. или 64,3%.</a:t>
            </a:r>
          </a:p>
          <a:p>
            <a:pPr algn="just"/>
            <a:endParaRPr lang="ru-RU" sz="1400" dirty="0"/>
          </a:p>
        </p:txBody>
      </p:sp>
      <p:pic>
        <p:nvPicPr>
          <p:cNvPr id="6" name="Рисунок 5" descr="603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34" y="2428868"/>
            <a:ext cx="4071966" cy="2143140"/>
          </a:xfrm>
          <a:prstGeom prst="rect">
            <a:avLst/>
          </a:prstGeom>
        </p:spPr>
      </p:pic>
      <p:pic>
        <p:nvPicPr>
          <p:cNvPr id="7" name="Рисунок 6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572008"/>
            <a:ext cx="4071934" cy="22859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86050" y="0"/>
            <a:ext cx="2500330" cy="2769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8786842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  <a:tab pos="3195638" algn="ctr"/>
              </a:tabLst>
            </a:pPr>
            <a:r>
              <a:rPr kumimoji="0" lang="ru-RU" sz="12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kumimoji="0" lang="ru-RU" sz="14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Инвестиции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  <a:tab pos="3195638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Общий объем инвестиций в основной капитал, с учетом областных организаций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прогнозно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составил более 2300,0 млн. руб. или 172% к уровню 01.01.2017 года (1372,3  тыс. руб.):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  <a:tab pos="3195638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ННК-Саратовнефтегаздобыча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в декабре 2016 года введен в эксплуатацию завод и газ сдается в ГТС «Газпром». Общий объем инвестиций по району составил 1000,0 млн. руб., создано 6 новых рабочих мест. В 2018 году продолжалась реализация проектов  «Обустройство скважины №10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Коптевского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месторождения», «Строительство поисково-оценочной скважины №1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Крутовской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«Обустройство скважины №1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Крутовской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Спартаковского ЛУ», «Строительство поисково-оценочной скважины №1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Ковелинской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  <a:tab pos="3195638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инвестиционному проекту «Прокладка волоконно-оптической связи», проложено 220 км оптоволоконной связи на 61,6 млн. руб. к 7 участковым больницам,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  <a:tab pos="3195638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-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Орловогайская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солнечная электростанция на 15 МВт 01.12.18 года начала плановые поставки на оптовый рынок энергии и мощности в первой ценовой зоне. На станции установлено 20 тысяч солнечных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мультикристаллических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солнечных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модулей, которые обеспечивают выработку электроэнергии,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  <a:tab pos="3195638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ООО «МТС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в 2019-2020 годах планируется строительство элеваторного хозяйства с погрузкой на вагон мощностью 20 тыс. тонн зерна единовременного хранения. Объем инвестиций составит 220,0 млн. руб. Будет создано 8 рабочих мест. В настоящее время осуществляется разработка проектно-сметной документации,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  <a:tab pos="3195638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 базе бывшего ремзавода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Кировец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организуется капитальный ремонт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энергонасыщенных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тракторов и комбайнов. Объем инвестиций составит 50 млн. руб. Будет создано 50 рабочих мест,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  <a:tab pos="3195638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ИП глава КФХ Громова Л.В. в 2019-2020 годах планируется строительство животноводческого помещения на 100 голов КРС с установкой доильного оборудования. Объем инвестиций составит 28,0 млн. руб. Будет создано 6 рабочих мест,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  <a:tab pos="3195638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АО «Декабрист» в текущем году планируются работы по реконструкции помещений на 800 голов МРС. Объем инвестиций составит 4,0 млн. руб. Будет создано 2 рабочих места,	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  <a:tab pos="3195638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ООО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элеватор» планируются проведение работ по реконструкции склада площадью 200 м</a:t>
            </a: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Объем инвестиций составит 5,0 млн. руб. Будет создано 4 рабочих места,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  <a:tab pos="3195638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ИП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Шахян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А.Э. построил   Мясоперерабатывающий комплекс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в 2018 году, который представлено четырьмя направлениями: колбасное производство, хлебопекарное производство, кондитерское производство, грибное производство.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  <a:tab pos="3195638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Производственная мощность колбасного цеха составляет 1000кг/сутки. В настоящее время производится продукции 150-200 кг/сутки.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  <a:tab pos="3195638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Производственная мощность пекарни по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производсту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хлеба составляет 800 кг/сутки. Ежедневно производится 500-600 кг хлеба и хлебобулочных изделий.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  <a:tab pos="3195638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2019 году начал свою работу кондитерский цех. Его производственная мощность составляет 2000 кг/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сутки.В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настоящее время производится 200-300 кг кондитерских изделий в сутки.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  <a:tab pos="3195638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в 2019 году открывается новое направление по производству грибов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вешенки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Грибной цех рассчитан на производство 4 тонн свежих грибов в месяц, из которых 1,5-2 тонны будет переработано  и выпущено в виде маринованных грибов.  Создано 15 рабочих мест.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  <a:tab pos="3195638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0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3460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ромышленное производство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71481"/>
            <a:ext cx="8928992" cy="22467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Индекс промышленного производства по полному кругу организаций составил – 103,0% (на 01.01.2018г. - 101,7%). Объем отгруженной товарной продукции и оказанных услуг в целом по промышленности района за 2018 год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прогнозно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составил порядка  2,4 млрд. руб., (к уровню 01.01.2018 г.– 111,0%.)</a:t>
            </a:r>
          </a:p>
          <a:p>
            <a:pPr indent="450850" algn="just">
              <a:tabLst>
                <a:tab pos="405130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сегодняшний день потребительский рынок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представлен 301  объектом. </a:t>
            </a:r>
          </a:p>
          <a:p>
            <a:pPr indent="450850" algn="just">
              <a:tabLst>
                <a:tab pos="405130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Оборот розничной торговли  составил 2259,0 млн. руб. или 104 % к уровню прошлого года (2151,9 млн. руб. – 2017г.), оборот общественного питания – 89,4 млн. руб. или 114,7% к уровню прошлого года. Стоимость набора из 25 основных продуктов питания по району составила 3255,2 руб., что на 1,5 % ниже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среднеобластного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уровня (3329,2 руб.).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2643182"/>
            <a:ext cx="5088657" cy="41820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96161" y="2500306"/>
            <a:ext cx="3840335" cy="439019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Администрация района уделяет большое внимание вопросу упорядочения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торговли алкогольной продукции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Важным направлением работы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стало проведение рейдов в рамках реализации плана-графика контрольных мероприятий по проверке объектов потребительского рынка  на предмет реализации пива и алкогольной продукции в магазинах «Товары из Казахстана». Контрольные мероприятия проводились совместно с сотрудниками МУ МВД. За отчетный период проверено 126 объектов торговли, выявлены нарушения и составлены протоколы в 31 предприятии, сумма штрафов составила 593,0 тыс. руб. Снято с реализации на ответственное хранение более  85 литров  алкогольной продукции.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41205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Уважаемые жители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Ершовского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муниципального района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643966" cy="5000660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Одна из основных целей бюджетной политики - обеспечение большей прозрачности, открытости и доступности бюджетного процесса для жителей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Одним из инструментов обеспечения прозрачности и открытости бюджетного процесса для населения является реализация проекта – открытый бюджет. «Бюджет для граждан» - это аналитический материал, разрабатываемый в целях ознакомления граждан с основными целями, задачами и приоритетными направлениями бюджетной политики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района, обоснованиями бюджетных расходов, планируемыми и достигнутыми результатами использования бюджетных ассигнований.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Надеемся, что представление бюджета в понятной и доступной форме повысит уровень общественного участия жителей в бюджетном процессе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«Бюджет для граждан» размещается на официальном сайте администрации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654350"/>
          </a:xfrm>
        </p:spPr>
        <p:txBody>
          <a:bodyPr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Сведения о расходах бюджета на реализацию муниципальных программ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857231"/>
          <a:ext cx="8572560" cy="5980014"/>
        </p:xfrm>
        <a:graphic>
          <a:graphicData uri="http://schemas.openxmlformats.org/drawingml/2006/table">
            <a:tbl>
              <a:tblPr/>
              <a:tblGrid>
                <a:gridCol w="5850631"/>
                <a:gridCol w="960087"/>
                <a:gridCol w="1074622"/>
                <a:gridCol w="687220"/>
              </a:tblGrid>
              <a:tr h="722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муниципальных программ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Бюджет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ные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ассигнования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Исполнено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% исполнения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1.Программа муниципального образования «Развитие образования в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Ершовском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муниципальном районе»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507906,1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500873,3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98,6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2.Программа муниципального образования «Обеспечение населения доступным  жильем и развитие жилищно-коммунальной инфраструктуры»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400" dirty="0">
                          <a:latin typeface="Times New Roman"/>
                          <a:ea typeface="Calibri"/>
                          <a:cs typeface="Times New Roman"/>
                        </a:rPr>
                        <a:t>3.Программа муниципального образования «Культура </a:t>
                      </a:r>
                      <a:r>
                        <a:rPr lang="ru-RU" sz="1200" b="0" kern="14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200" b="0" kern="14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45850,3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45305,1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98,8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4.Программа «Развитие физической культуры, спорта и молодежной политики Ершовского муниципального района»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8302,4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8180,9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98,5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5.Программа муниципального образования «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Информационное общество Ершовского муниципального района»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656,0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656,0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6.Программа муниципального образования «Развитие муниципального управления Ершовского муниципального района»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539,2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539,2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7.Программа муниципального образования «Развитие транспортной системы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26373,2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26317,4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99,8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8.Программа муниципального образования «Профилактика правонарушений и терроризма, противодействие незаконному обороту наркотических средств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33,4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33,4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9.Программа муниципального образования «Социальная поддержка и социальное обслуживание граждан Ершовского муниципального района»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24703,7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18421,1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71,7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10.Программа муниципального образования «Повышение энергоэффективности и энергосбережения в Ершовском муниципальном районе»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11179,1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10983,1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98,2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11.Программа муниципального образования «Защита населения и территорий от чрезвычайных ситуаций, обеспечение пожарной безопасности в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Ершовском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муниципальном районе»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3,5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3,5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Всего расходов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626596,9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611363,1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97,6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456041"/>
            <a:ext cx="4306912" cy="328532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41897" y="-13976"/>
            <a:ext cx="8614691" cy="43204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Муниципальные программы</a:t>
            </a:r>
            <a:endParaRPr lang="ru-RU" sz="2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224" y="45838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федеральных и областных  программах, реализация муниципальных  программ остаётся приоритетным направлением и одним из путей привлечения финансовых ресурсов на нашу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территорию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2210" y="1334491"/>
            <a:ext cx="56940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 Ершовского муниципального района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9738" y="2025934"/>
            <a:ext cx="4370164" cy="37548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в рамках данной программы на средства предоставленной субсидии в 2018 году в размере 7817,4 тыс. руб.  выполнены работы по ремонту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автоподъездов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п. Мирный, с. Черная Падина, с.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Осинов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-Гай и с. Нестерово,  восстановление плотины автомобильной дороги у с.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Коптевка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заключенным соглашениям с сельскими поселениями для оперативного решения вопросов содержания и ремонта дорожно-уличной сети муниципальным образованиям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Ершовкого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были переданы соответствующие полномочия и межбюджетные трансферты.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дорожный фонд по сельским поселениям не изменился и составил в сумме 6,4 млн. руб. 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сельскими поселениями выполнены работы по зимнему и летнему содержание дорог, освоено 5431,2 тыс.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984" y="2025934"/>
            <a:ext cx="4277815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выполнены следующие мероприятия: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зимнее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летнее содержание дорог района,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освоено 2567,6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-ямочный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дорог Ершовского муниципального района, освоено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5058,2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</p:spTree>
    <p:extLst>
      <p:ext uri="{BB962C8B-B14F-4D97-AF65-F5344CB8AC3E}">
        <p14:creationId xmlns:p14="http://schemas.microsoft.com/office/powerpoint/2010/main" xmlns="" val="34142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40" y="1484784"/>
            <a:ext cx="9144000" cy="53732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828" y="182177"/>
            <a:ext cx="4234148" cy="1508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   повышение  энергетической эффективности Ершовского муниципального района на   2011- 2020 годы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80" y="1821508"/>
            <a:ext cx="4224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 2018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освоено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10983,1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межбюджетных трансфертов совместно с ГАУ «Агентство по повышению эффективности использования имущественного комплекса Саратовской области»  на газовое отопление переведены объекты социальной сферы МДОУ «Детский сад 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«Солнышко», малая сцена МБУК РДК (ГДК), МОУ СОШ №4.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с.Черная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Падина, установлена модульная котельная.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энергосервисных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контрактов, проведены мероприятия по монтажу внутренних газовых котлов в МДОУ «Гномик» и  МДОУ «Теремок»,  объекты введены в эксплуатацию.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83602" y="182177"/>
            <a:ext cx="434671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«Обеспечения населения доступным жильем и развитие жилищно-коммунальной инфраструктуры ЕМР до 2022 года»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3260" y="1733298"/>
            <a:ext cx="4412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молодая семья Ершовского района получила жилищный сертификат  на приобретение жилья на сумму 370,4 тыс. руб. </a:t>
            </a:r>
          </a:p>
        </p:txBody>
      </p:sp>
    </p:spTree>
    <p:extLst>
      <p:ext uri="{BB962C8B-B14F-4D97-AF65-F5344CB8AC3E}">
        <p14:creationId xmlns:p14="http://schemas.microsoft.com/office/powerpoint/2010/main" xmlns="" val="27771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orodina\Desktop\Безимени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857233"/>
            <a:ext cx="3571899" cy="2643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785794"/>
            <a:ext cx="50006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2017 года МО город Ершов участвует в ФЦП «Формирование комфортной городской среды». И если в 2017 году была выделена субсидия в сумме 1,2 млн. руб., то в 2018 году сумма составила 13,018 млн. руб.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13.11.2017 года постановлением №833 принята муниципальная программа  «Формирование комфортной городской среды» на 2018-2022 годы. В соответствии с данной программой 224 дворовые территории включены в план ремонта на 5 лет. На 2018 год в план реализации была запланирована 31 дворовая территория. 85% выделенной субсидии бюджетам городских округов и поселений области на поддержку муниципальных программ формирования современной городской среды, т.е. 11 129 947,3 рублей в 2018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571876"/>
            <a:ext cx="8929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 были направлены на ремонт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дворовых территорий многоквартирных домов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мкр-на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ул.Л.Толстого и   ул. Некрасова (8,9 тыс.кв. м асфальтового покрытия, установка 3197 п. м бордюрного камня, установка 52 лавочек </a:t>
            </a:r>
          </a:p>
          <a:p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52 урн).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Дополнительно из местного бюджета было выделено 6140 тыс.руб. на ремонт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дворовых территорий (5,7 тыс.кв. м асфальтового покрытия, установка 1533 п. м бордюрного камня, установка 25 лавочек и 25 урн). В рамках муниципальной программы «Благоустройство МО г. Ершов» на данных территориях была произведена:</a:t>
            </a:r>
          </a:p>
          <a:p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572008"/>
            <a:ext cx="87154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комплексная замена уличного и дворового освещения с подключением к системе централизованного городского освещения на сумму 625,9 тыс. руб.;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-замена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несертифицированных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игровых элементов 7-ми детских площадок на современные, соответствующие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ГОСТу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сумму 463,8 тыс. руб.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Данные мероприятия позволили улучшить комфортность и качество проживания более 550 семей г. Ершова. Произведен ремонт площади за зданием ГДК в парке им. А.С. Пушкина (1316 кв.м. плитки тротуарной), обустройство централизованного полива территории парка, асфальтирование велосипедных дорожек по периметру парка и их освещение, установка 18 лавочек и 18 урн, частичное озеленение (посадка деревьев и кустарников – 95 саженцев ели, рябины, ясеня, клена можжевельника). </a:t>
            </a:r>
            <a:endParaRPr lang="ru-RU" sz="14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28662" y="214291"/>
            <a:ext cx="7467600" cy="357190"/>
          </a:xfrm>
        </p:spPr>
        <p:txBody>
          <a:bodyPr/>
          <a:lstStyle/>
          <a:p>
            <a:pPr algn="ctr"/>
            <a:r>
              <a:rPr lang="ru-RU" sz="1600" b="1" i="1" dirty="0" smtClean="0"/>
              <a:t>Муниципальная программа  «Формирование комфортной городской среды»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Помимо этого в рамках федеральной программы в ГДК 13.09.18 года открылся кинозал «Юбилейный». Финансирование 5+1 млн. руб. За 3,5 месяца кинозал посетили 7992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зрителя, проведено 646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кинопоказов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из них отечественных кинофильмов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348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(52 % от общего показа). В кинозале демонстрируются премьерные фильмы, отвечающие современным требованиям зрителей (2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форматы). Сегодня у жителей города есть возможность оценить позитивные изменения, произошедшие в течение 2-х лет реконструкции парка. Если раньше эта территория была исключительно проходной, то сейчас - приятно видеть в парке отдыхающих горожан, это и мамочки с детьми на детской площадке, и пожилое поколение, отдыхающее на лавочках, и молодежь, катающаяся на роликах и велосипедах. Это спортсмены и люди, занимающиеся физкультурой. Велосипедная дорожка дала возможность заниматься бегом, скандинавской ходьбой, а после обильного снегопада на ней была проложена лыжня. </a:t>
            </a:r>
          </a:p>
        </p:txBody>
      </p:sp>
      <p:pic>
        <p:nvPicPr>
          <p:cNvPr id="1026" name="Picture 2" descr="C:\Users\Borodina\Desktop\ljublju_ershov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76500"/>
            <a:ext cx="4286280" cy="29527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2571744"/>
            <a:ext cx="42862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ПАРК. В 2017 году была полностью обновлена центральная аллея с мощением тротуарной плиткой 4884 кв.м, установкой декоративного освещения («пушкинских» светильников), обустройством цветочных клумб в парке, укладка тротуарной плитки площади перед парком и установка спортивной площадки. (Финансирование - 1,2 млн. руб. из федерального, областного и 7,0 млн. руб. из местного бюджета).В 2018 году завершен второй этап по обустройству мест массового отдыха населения (городского парка). Стоимость: 2,02 млн. руб. (федеральный, областной) и местный бюджет - 4,6 млн.руб.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67600" cy="490066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И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тоги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работы</a:t>
            </a:r>
            <a:r>
              <a:rPr lang="ru-RU" sz="2800" b="1" dirty="0">
                <a:solidFill>
                  <a:srgbClr val="002060"/>
                </a:solidFill>
                <a:latin typeface="Constantia" panose="02030602050306030303" pitchFamily="18" charset="0"/>
              </a:rPr>
              <a:t> в социальной сфере</a:t>
            </a: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022276" y="692696"/>
            <a:ext cx="6934200" cy="504056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115616" y="1282750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47282" y="1325144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36296" y="1297597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2168" y="2024215"/>
            <a:ext cx="239108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20 </a:t>
            </a:r>
            <a:r>
              <a:rPr lang="ru-RU" dirty="0"/>
              <a:t>дошкольных организаций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840" y="2024214"/>
            <a:ext cx="316835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20 </a:t>
            </a:r>
            <a:r>
              <a:rPr lang="ru-RU" dirty="0"/>
              <a:t>учреждений общего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1938939"/>
            <a:ext cx="208823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  </a:t>
            </a:r>
            <a:r>
              <a:rPr lang="ru-RU" dirty="0" smtClean="0"/>
              <a:t>учреждения дополнительного </a:t>
            </a:r>
            <a:r>
              <a:rPr lang="ru-RU" dirty="0"/>
              <a:t>образования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168" y="2782084"/>
            <a:ext cx="2774716" cy="1851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4465" y="2787591"/>
            <a:ext cx="3400681" cy="19134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2728" y="2947544"/>
            <a:ext cx="2267744" cy="17008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898" y="4701041"/>
            <a:ext cx="2106838" cy="18235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2018-2019 учебном году всеми формами дошкольного образования охвачено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1827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возрасте от 1,5 до 7 лет, в том числе 241 ребёнок в 18 дошкольных группах в общеобразовательных организациях.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39753" y="4746674"/>
            <a:ext cx="3960439" cy="2015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сентября 2018-2019 учебного года в общеобразовательных организациях района обучаются 4242 учащихся. </a:t>
            </a:r>
          </a:p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11 классы в 2017-2018 учебном году завершили 153 выпускника, все допущены к экзаменам. </a:t>
            </a:r>
          </a:p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районе, по итогам 2017-2018 учебного года, 13 медалистов федерального уровня, 5 серебряных медалистов, получивших муниципальные медали. Из семи претендентов на Знак Губернатора получили Знак Губернатора три выпускника.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4209" y="4751734"/>
            <a:ext cx="2592287" cy="2015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дополнительным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программам – 2829 чел. (учреждения дополнительного образования – 1052 чел., детские сады – 34 чел., общеобразовательные учреждения – 1743 чел.). Охват дополнительным образованием детей в возрасте от 5 до 18 лет составляет 66,6%.</a:t>
            </a:r>
          </a:p>
        </p:txBody>
      </p:sp>
    </p:spTree>
    <p:extLst>
      <p:ext uri="{BB962C8B-B14F-4D97-AF65-F5344CB8AC3E}">
        <p14:creationId xmlns:p14="http://schemas.microsoft.com/office/powerpoint/2010/main" xmlns="" val="2151539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115616" y="116632"/>
            <a:ext cx="6934200" cy="504056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>
              <a:buNone/>
            </a:pP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летнего отдыха и занятости детей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9726"/>
            <a:ext cx="2590762" cy="1827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760" y="4651151"/>
            <a:ext cx="3843762" cy="2206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434521" y="646698"/>
            <a:ext cx="2597857" cy="1731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761" y="769726"/>
            <a:ext cx="3843760" cy="38779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на базе 16 общеобразовательных организаций Ершовского района в 3 смены была организована работа летних  оздоровительных лагерей с дневным пребыванием детей с общим охватом 250 детей. На организацию работы лагерей с дневным пребыванием детей выделено из муниципального бюджета 722,4 тыс. руб.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 2018 году  за счёт средств муниципального бюджета 27 обучающихся оздоровлены в МАУ ЗДОЛ «Дельфин»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г.Ершова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приобретение путевок направлено 349,9 тыс. руб.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занятости и социальной поддержки подростков в возрасте от 14 до 18 лет на базе общеобразовательных организаций в 2018 году было создано 104 временных рабочих места. Приоритетом при трудоустройстве пользуются дети из семей, нуждающихся в социальной поддержке государства. В том числе, трудоустроены 4 подростка, состоящих на учёте в ГДН ОМВД. Из муниципального бюджета направлено 128,2 тыс. руб. на организацию временных рабочих мест для подростков.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596790"/>
            <a:ext cx="2590760" cy="3693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 клубными учреждениями города и района проведено 6 443 досуговых мероприятий: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присутствовавших на мероприятиях составило 179 398 человек;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Клубных формирований в районе –281;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занимается – 2752 человек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народном историко-краеведческом музее проведено 60 экскурсии, 36 выставок, 9 бесед;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Посетило музей 751 человек.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традиционными мероприятиями: Рождество, 23 февраля, 8 марта, 9 мая, профессиональные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5362" y="2364854"/>
            <a:ext cx="2698638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следующие мероприятия: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традиционно в нашем районе проводятся конкурсы «Лучший клубный работник» и «Живи, мой край родной» направленные на выявление творческих, талантливых людей,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областным центром народного творчества им. Руслановой проводится ряд конкурсов, в которых наши учреждения культуры принимают активное участие. В конкурсе эстрадной песни «Золотой микрофон» и конкурсе исполнителей народной песни им.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Л.А.Руслановой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приняли участие солисты учреждений культуры Ершовского  района.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особое внимание уделяется районом гармонизации межнациональных отношений, так проводятся традиционные праздники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027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75409"/>
            <a:ext cx="4824536" cy="363461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512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молодежной политики проведено 27 мероприятий, в которых приняло участие 2 082 человека.</a:t>
            </a:r>
          </a:p>
          <a:p>
            <a:pPr marL="36512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районе действует детская общественная организация «Родник», объединяющая 32 детских школьных общественных организации. Прошло 4 заседания актива организации. Численность организации 4 163 учащихся.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Приобретена экипировка для волонтеров, утверждена символика волонтерского движения, разработана нормативно правовая база для развития и совершенствования волонтерского движения на территории района. В рамках открытия «Года Волонтера» в феврали апреле прошли  встречи главы администрации  района с волонтерами и торжественное вручение волонтерских книжек.</a:t>
            </a:r>
          </a:p>
          <a:p>
            <a:pPr marL="36512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рамках реализации молодежной политики на территории Ершовского муниципального района проведены ряд мероприятий: «Алые паруса» встреча рассвета для выпускников городских школ, конкурс творчества «Триумф», Театр моды «Фантазия – 2018» среди учащихся начальных классов и воспитанников детских садов,  ко Дню России проведены конкурсы чтецов и рисунка на асфальте и многое другое.</a:t>
            </a:r>
          </a:p>
          <a:p>
            <a:pPr marL="36512" indent="0" algn="just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04900" y="134865"/>
            <a:ext cx="6934200" cy="432048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Молодёжная политика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8758" y="3507060"/>
            <a:ext cx="3968490" cy="2644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9232" y="692696"/>
            <a:ext cx="3978016" cy="26539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369873"/>
            <a:ext cx="4536504" cy="237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535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675409"/>
            <a:ext cx="8928993" cy="246555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утвержденным календарным планом спортивно-массовых мероприятий Ершовского района были проведены и принято участие в спортивных мероприятиях различного уровня: областного, зонального и районного, в том числе: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территории  района  84;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его пределами  9.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района были организованы и проведены: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областные соревнования по греко-римской борьбе, баскетболу и мини-футболу,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межрайонные  соревнования по волейболу,  по мини-футболу,  греко-римской борьбе и плаванию.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Ершовского МР приняли участие в соревнованиях областного уровня: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областные соревнования по лыжным гонкам на призы Губернатора Саратовской области «Лыжня России 2018»,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областной турнир по футболу среди дворовых команд на кубок Губернатора Саратовской области,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областные соревнования среди юных футболистов «Кожаный мяч».</a:t>
            </a:r>
          </a:p>
          <a:p>
            <a:pPr marL="36512" indent="0" algn="just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04900" y="134865"/>
            <a:ext cx="6934200" cy="432048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87" y="3140968"/>
            <a:ext cx="3516809" cy="19470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87" y="5013176"/>
            <a:ext cx="3516809" cy="18328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140968"/>
            <a:ext cx="5400600" cy="36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4083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75409"/>
            <a:ext cx="3786181" cy="303934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512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1 октября 2018 года на территории Ершовского муниципального района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опекой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175 детей.</a:t>
            </a:r>
          </a:p>
          <a:p>
            <a:pPr marL="36512" indent="0" algn="just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причинами сиротства детей остаются семейное неблагополучие, асоциальное поведение родителей, невыполнение обязанностей по воспитанию и содержанию несовершеннолетних. </a:t>
            </a:r>
          </a:p>
          <a:p>
            <a:pPr marL="36512" indent="0" algn="just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Число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родители которых лишены родительских прав,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составляет 3, ограниченных в родительских правах 4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12" indent="0" algn="just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Количество приёмных семей - 21 . Число приемных детей, находящихся на воспитании в приёмных семьях составило 64 ребенка.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04900" y="134865"/>
            <a:ext cx="6934200" cy="432048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2" y="3665354"/>
            <a:ext cx="4147955" cy="3081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8257" y="675409"/>
            <a:ext cx="5368351" cy="3024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5" y="3571876"/>
            <a:ext cx="5072066" cy="32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052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60512" y="124297"/>
            <a:ext cx="8101012" cy="5870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Что такое бюджет ?</a:t>
            </a:r>
            <a:endParaRPr lang="ru-RU" sz="3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sz="half" idx="1"/>
          </p:nvPr>
        </p:nvSpPr>
        <p:spPr>
          <a:xfrm>
            <a:off x="107503" y="890338"/>
            <a:ext cx="2715773" cy="3042718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987824" y="871957"/>
            <a:ext cx="3168352" cy="36371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6300192" y="890338"/>
            <a:ext cx="2772420" cy="30427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406" y="4613645"/>
            <a:ext cx="8430158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406" y="5501659"/>
            <a:ext cx="335348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1528" y="5519542"/>
            <a:ext cx="3204468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расходная часть превышает доходную, то бюджет формируется с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ДЕФИЦИТОМ</a:t>
            </a:r>
          </a:p>
        </p:txBody>
      </p:sp>
      <p:pic>
        <p:nvPicPr>
          <p:cNvPr id="13" name="Picture 14" descr="http://www.kz.all.biz/img/kz/service_catalog/small/728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02946"/>
            <a:ext cx="1417315" cy="124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116632"/>
            <a:ext cx="8856984" cy="11430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Межбюджетные трансферты представляемые из бюджета Ершовского муниципального района Саратовской области в бюджеты муниципальных </a:t>
            </a:r>
            <a:r>
              <a:rPr lang="ru-RU" sz="2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образований за 2018 год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7" y="1285859"/>
          <a:ext cx="8501120" cy="5615489"/>
        </p:xfrm>
        <a:graphic>
          <a:graphicData uri="http://schemas.openxmlformats.org/drawingml/2006/table">
            <a:tbl>
              <a:tblPr/>
              <a:tblGrid>
                <a:gridCol w="214311"/>
                <a:gridCol w="1598540"/>
                <a:gridCol w="971173"/>
                <a:gridCol w="1035917"/>
                <a:gridCol w="776937"/>
                <a:gridCol w="971173"/>
                <a:gridCol w="1165406"/>
                <a:gridCol w="906427"/>
                <a:gridCol w="861236"/>
              </a:tblGrid>
              <a:tr h="147417"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Наименования МО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2018 год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том числе на: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6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Субвенции на исполнение государственных полномочий по расчету и  предоставлению дотаций на выравнивание бюджетной обеспеченности поселений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трансферты, передаваемые бюджетам  сельских поселений из бюджета муниципального района на осуществление части полномочий по решению вопросов местного значения в соответствии с заключенными соглашениями по дорожной деятельности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Уточнен план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Уточнен план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Уточнен план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Исполнено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Антоновское 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434,9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434,9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50,4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50,4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384,5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384,5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.Декабристское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930,5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930,5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88,8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88,8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841,7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841,2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Кушумское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509,6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509,6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52,4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52,4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457,2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457,2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Марьевское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176,1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176,1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39,4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39,4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136,7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136,7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.Миусское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604,0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603,6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61,4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61,4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542,6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542,2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.Новокраснянское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579,8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579,8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79,9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79,9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499,9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499,9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Новорепинское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1738,2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1732,3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140,2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140,2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1598,0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1592,1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Новосельское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601,5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586,7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58,9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44,1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542,6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542,6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.Перекопновское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1252,4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1252,4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90,2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90,2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1162,2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1162,2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Чапаевское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355,1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354,7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38,9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38,9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316,2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315,8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гЕршов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993,9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993,9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993,9                  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993,9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8176,0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8154,5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1694,4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1679,6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6481,6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6474,4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20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82912"/>
          </a:xfrm>
        </p:spPr>
        <p:txBody>
          <a:bodyPr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Сведения об объеме муниципального долга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на 01.01.2019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4" y="992955"/>
          <a:ext cx="8286806" cy="4718496"/>
        </p:xfrm>
        <a:graphic>
          <a:graphicData uri="http://schemas.openxmlformats.org/drawingml/2006/table">
            <a:tbl>
              <a:tblPr/>
              <a:tblGrid>
                <a:gridCol w="2714642"/>
                <a:gridCol w="1071570"/>
                <a:gridCol w="1071570"/>
                <a:gridCol w="1143008"/>
                <a:gridCol w="1125539"/>
                <a:gridCol w="1160477"/>
              </a:tblGrid>
              <a:tr h="376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 долгового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обязатель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01.01.2018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01.04.2018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01.07.2018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01.10.2018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01.01.2019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38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долга муниципального образования субъекта РФ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24782.30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24782.30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24782.30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29933.40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28998.40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3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Долговые обязательства по видам: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53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Бюджетные кредиты, привлеченные от 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других бюджетов бюджетной системы 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Российской Федерации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24782.30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24782.30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24782.30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29933.40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28998.40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38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Кредиты, полученные от кредитных организаций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Ценные бумаги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68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Муниципальные гарантии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68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Иные долговые обязательства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4525963"/>
          </a:xfrm>
        </p:spPr>
        <p:txBody>
          <a:bodyPr/>
          <a:lstStyle/>
          <a:p>
            <a:pPr marL="36512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информационно-аналитического материала «Открытый бюджет для граждан -  бюджет Ершовского муниципального района Саратовской области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финансовое управление администрации Ершовского муниципального района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Контактная информация для граждан: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413100, Саратовская область, г. Ершов, ул. Интернациональная, д. 7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(845-64) 5-26-37,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fu_ershov@mail.ru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с 8-00 до 17-00. 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5-26-26 (106) Председатель комитета по финансовым вопросам, начальник финансового управления  администрации ЕМР – Рыбалкина Татьяна Михайловна   </a:t>
            </a:r>
          </a:p>
          <a:p>
            <a:pPr marL="36512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8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4048" y="1803640"/>
            <a:ext cx="395711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48680"/>
            <a:ext cx="396044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70360"/>
            <a:ext cx="460851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803640"/>
            <a:ext cx="460851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следующий за текущим финансовым годом.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2574902"/>
            <a:ext cx="460851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финансовых года, следующие за очередным финансовым годом.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3563574"/>
            <a:ext cx="87816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финансовый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предшествующий текущему финансовому году.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4532327"/>
            <a:ext cx="878165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реализации прав населения муниципального образования (общественности) на участие в процессе принятия решений органами местного самоуправления посредством проведения собрания для публичного обсуждения проектов нормативных правовых актов муниципального образования и других общественно значимых вопросов.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16632"/>
            <a:ext cx="8420072" cy="36004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Гражданин, его участие в бюджетном процессе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87624" y="591979"/>
            <a:ext cx="6934200" cy="432048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формировать доходную  часть бюджета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1146602"/>
            <a:ext cx="5272088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налогоплательщик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451450" y="1874269"/>
            <a:ext cx="484188" cy="42862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5120" y="2337987"/>
            <a:ext cx="2245287" cy="16839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4084" y="4073311"/>
            <a:ext cx="527208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получатель социальных гарантий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06362" y="5257715"/>
            <a:ext cx="8930134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социальные гарантии – расходная часть бюджета (образование, ЖКХ, культура, социальная политика, физическая культура и спорт и другие направления социальных гарантий населению)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451450" y="4810152"/>
            <a:ext cx="484188" cy="42862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3364" y="5805070"/>
            <a:ext cx="1512168" cy="10101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4413" y="5805070"/>
            <a:ext cx="1579395" cy="10529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522" y="5789404"/>
            <a:ext cx="1586335" cy="10529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2370" y="5874816"/>
            <a:ext cx="148722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40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Административно-территориальное  деление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264" y="692696"/>
            <a:ext cx="8781652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Ершовский муниципальный район состоит из одиннадцати муниципальных образований: 1 городское поселение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поселений. Территория муниципального района заключается в границах, закрепленных действующим административно-территориальным устройством Саратовской области, площадью – 4300 км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Административный центр района – город Ершов.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границы Ершовского муниципального района входят: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муниципальное образование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Ершов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(город Ершов; поселок Учебный; поселок Прудовой; поселок Полуденный);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сельские поселения: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Антоновское муниципальное образование, Декабристское муниципальное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Марьевское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Миусское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Новокраснянское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Новорепинское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Новосельское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Перекопновское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1202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504" y="116633"/>
            <a:ext cx="8915052" cy="72007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Основные показатели социально-экономического развития Ершовского муниципального района Саратовской области</a:t>
            </a:r>
            <a:endParaRPr lang="ru-RU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8618379"/>
              </p:ext>
            </p:extLst>
          </p:nvPr>
        </p:nvGraphicFramePr>
        <p:xfrm>
          <a:off x="285720" y="928668"/>
          <a:ext cx="8501122" cy="5287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5885">
                  <a:extLst>
                    <a:ext uri="{9D8B030D-6E8A-4147-A177-3AD203B41FA5}">
                      <a16:colId xmlns:a16="http://schemas.microsoft.com/office/drawing/2014/main" xmlns="" val="2083825307"/>
                    </a:ext>
                  </a:extLst>
                </a:gridCol>
                <a:gridCol w="1208236">
                  <a:extLst>
                    <a:ext uri="{9D8B030D-6E8A-4147-A177-3AD203B41FA5}">
                      <a16:colId xmlns:a16="http://schemas.microsoft.com/office/drawing/2014/main" xmlns="" val="1143166087"/>
                    </a:ext>
                  </a:extLst>
                </a:gridCol>
                <a:gridCol w="1301177">
                  <a:extLst>
                    <a:ext uri="{9D8B030D-6E8A-4147-A177-3AD203B41FA5}">
                      <a16:colId xmlns:a16="http://schemas.microsoft.com/office/drawing/2014/main" xmlns="" val="883407411"/>
                    </a:ext>
                  </a:extLst>
                </a:gridCol>
                <a:gridCol w="1065824">
                  <a:extLst>
                    <a:ext uri="{9D8B030D-6E8A-4147-A177-3AD203B41FA5}">
                      <a16:colId xmlns:a16="http://schemas.microsoft.com/office/drawing/2014/main" xmlns="" val="3884851961"/>
                    </a:ext>
                  </a:extLst>
                </a:gridCol>
              </a:tblGrid>
              <a:tr h="28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02123352"/>
                  </a:ext>
                </a:extLst>
              </a:tr>
              <a:tr h="66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1115,3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1176,9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49607933"/>
                  </a:ext>
                </a:extLst>
              </a:tr>
              <a:tr h="4425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валовой продукции сельского хозяйства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8350,0</a:t>
                      </a: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7723,0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7926184"/>
                  </a:ext>
                </a:extLst>
              </a:tr>
              <a:tr h="222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работающих 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57729437"/>
                  </a:ext>
                </a:extLst>
              </a:tr>
              <a:tr h="417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оплаты труда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2606,0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3028,8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74439426"/>
                  </a:ext>
                </a:extLst>
              </a:tr>
              <a:tr h="4113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социального характера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5202837"/>
                  </a:ext>
                </a:extLst>
              </a:tr>
              <a:tr h="445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физлиц,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получающих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предпринимательской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44464117"/>
                  </a:ext>
                </a:extLst>
              </a:tr>
              <a:tr h="445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физлиц,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полученный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предпринимательской деятельности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57864832"/>
                  </a:ext>
                </a:extLst>
              </a:tr>
              <a:tr h="417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розничной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2151,9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2204,6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05915248"/>
                  </a:ext>
                </a:extLst>
              </a:tr>
              <a:tr h="4113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общественного питания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0860304"/>
                  </a:ext>
                </a:extLst>
              </a:tr>
              <a:tr h="417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доходы населения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7744,3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7808,3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05061091"/>
                  </a:ext>
                </a:extLst>
              </a:tr>
              <a:tr h="417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и сбережения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6402,8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53358558"/>
                  </a:ext>
                </a:extLst>
              </a:tr>
              <a:tr h="222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 до 18 лет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33108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29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Организация и проведение публичных слушаний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264" y="692696"/>
            <a:ext cx="8781652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со статьей 28 Федерального закона от 6 октября 2003 года № 131-ФЗ "Об общих принципах организации местного самоуправления в Российской Федерации", статьей 12 Устава Ершовского муниципального района, Решением Собрания депутатов Ершовского муниципального района Саратовской области от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марта 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296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Положения о порядке организации и проведения публичных слушаний в Ершовском муниципальном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районе» с изменениями от 29 июня 2018 г. № 70-397,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районного Собрания «Об утверждении отчета об исполнении бюджета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 проведены 26 апреля 2019 года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 одной из форм непосредственного осуществления жителями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 местного самоуправления. Собранием депутатов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отчет был рассмотрен и утвержден 28 мая 2019 года.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5940" y="3429000"/>
            <a:ext cx="8784976" cy="50006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Основные показатели бюджета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264" y="4071942"/>
            <a:ext cx="8781652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Исполнение  по доходам с учетом безвозмездных перечислений в отчетном периоде составило  727316,7 тыс. руб. (97,5% уточненным бюджетным назначениям отчетного периода), по расходам 730499,9 тыс. руб.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(97,5 % к уточненным бюджетным назначениям отчетного периода). Превышение расходов над доходами (дефицит бюджета) составляет -3183,2 тыс. руб.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 по доходам от продажи материальных и нематериальных активов не исполнен в связи с отсутствием участников аукционов.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4176825"/>
              </p:ext>
            </p:extLst>
          </p:nvPr>
        </p:nvGraphicFramePr>
        <p:xfrm>
          <a:off x="158800" y="5627959"/>
          <a:ext cx="8802116" cy="1121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524">
                  <a:extLst>
                    <a:ext uri="{9D8B030D-6E8A-4147-A177-3AD203B41FA5}">
                      <a16:colId xmlns:a16="http://schemas.microsoft.com/office/drawing/2014/main" xmlns="" val="3283345710"/>
                    </a:ext>
                  </a:extLst>
                </a:gridCol>
                <a:gridCol w="1746587">
                  <a:extLst>
                    <a:ext uri="{9D8B030D-6E8A-4147-A177-3AD203B41FA5}">
                      <a16:colId xmlns:a16="http://schemas.microsoft.com/office/drawing/2014/main" xmlns="" val="3146752332"/>
                    </a:ext>
                  </a:extLst>
                </a:gridCol>
                <a:gridCol w="1745639">
                  <a:extLst>
                    <a:ext uri="{9D8B030D-6E8A-4147-A177-3AD203B41FA5}">
                      <a16:colId xmlns:a16="http://schemas.microsoft.com/office/drawing/2014/main" xmlns="" val="611458696"/>
                    </a:ext>
                  </a:extLst>
                </a:gridCol>
                <a:gridCol w="1714366">
                  <a:extLst>
                    <a:ext uri="{9D8B030D-6E8A-4147-A177-3AD203B41FA5}">
                      <a16:colId xmlns:a16="http://schemas.microsoft.com/office/drawing/2014/main" xmlns="" val="1317658949"/>
                    </a:ext>
                  </a:extLst>
                </a:gridCol>
              </a:tblGrid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1295071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доходов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588053,7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653274,9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727316,7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0466385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расходов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594182,7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660026,6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730499,9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661089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Дефицит (-)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-6129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-6751,7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-3183,2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412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18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1387" cy="43204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  <a:cs typeface="Tahoma" pitchFamily="34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Объект 3"/>
          <p:cNvSpPr txBox="1">
            <a:spLocks noGrp="1"/>
          </p:cNvSpPr>
          <p:nvPr>
            <p:ph idx="1"/>
          </p:nvPr>
        </p:nvSpPr>
        <p:spPr>
          <a:xfrm>
            <a:off x="88482" y="769403"/>
            <a:ext cx="3187374" cy="3754874"/>
          </a:xfr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6512" indent="0"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лиц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акцизов на автомобильный и прямогонный бензин, дизельное топливо, моторные масла для дизельных и (или) карбюраторных (инжекторных) двигателей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совокупный доход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пошлина по делам, рассматриваемым в судах общей юрисдикции, мировыми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судьями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8577" y="769403"/>
            <a:ext cx="3316830" cy="45858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использование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получателями средств бюджетов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участков, находящихся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8780" y="771509"/>
            <a:ext cx="2156319" cy="3693319"/>
          </a:xfrm>
          <a:prstGeom prst="rect">
            <a:avLst/>
          </a:prstGeom>
          <a:solidFill>
            <a:schemeClr val="accent3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3">
                <a:shade val="30000"/>
                <a:satMod val="2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 от юридических и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xmlns="" val="18870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2">
      <a:dk1>
        <a:sysClr val="windowText" lastClr="000000"/>
      </a:dk1>
      <a:lt1>
        <a:sysClr val="window" lastClr="FFFFFF"/>
      </a:lt1>
      <a:dk2>
        <a:srgbClr val="B4F3FE"/>
      </a:dk2>
      <a:lt2>
        <a:srgbClr val="00B0F0"/>
      </a:lt2>
      <a:accent1>
        <a:srgbClr val="BBB4FB"/>
      </a:accent1>
      <a:accent2>
        <a:srgbClr val="FF0000"/>
      </a:accent2>
      <a:accent3>
        <a:srgbClr val="6BB1C9"/>
      </a:accent3>
      <a:accent4>
        <a:srgbClr val="A246F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24990</TotalTime>
  <Words>4792</Words>
  <Application>Microsoft Office PowerPoint</Application>
  <PresentationFormat>Экран (4:3)</PresentationFormat>
  <Paragraphs>848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Техническая</vt:lpstr>
      <vt:lpstr>    </vt:lpstr>
      <vt:lpstr>Уважаемые жители Ершовского муниципального района</vt:lpstr>
      <vt:lpstr>Что такое бюджет ?</vt:lpstr>
      <vt:lpstr>Слайд 4</vt:lpstr>
      <vt:lpstr>Слайд 5</vt:lpstr>
      <vt:lpstr>Слайд 6</vt:lpstr>
      <vt:lpstr>Слайд 7</vt:lpstr>
      <vt:lpstr>Слайд 8</vt:lpstr>
      <vt:lpstr>Доходы бюджета</vt:lpstr>
      <vt:lpstr>Слайд 10</vt:lpstr>
      <vt:lpstr>Слайд 11</vt:lpstr>
      <vt:lpstr>Налоговые доходы бюджета Ершовского муниципального района</vt:lpstr>
      <vt:lpstr>Структура неналоговых доходов и их соотношение с аналогичными показателями 2016-2018 годов представлена в графике:</vt:lpstr>
      <vt:lpstr>Динамика распределения расходов бюджета Ершовского муниципального района</vt:lpstr>
      <vt:lpstr>Исполнение бюджета Ершовского муниципального района по расходам за 2018 год</vt:lpstr>
      <vt:lpstr>Итоги социально – экономического  развития за 2018 год</vt:lpstr>
      <vt:lpstr>Агропромышленный комплекс</vt:lpstr>
      <vt:lpstr>Слайд 18</vt:lpstr>
      <vt:lpstr>Промышленное производство</vt:lpstr>
      <vt:lpstr>Сведения о расходах бюджета на реализацию муниципальных программ Ершовского муниципального района </vt:lpstr>
      <vt:lpstr>Слайд 21</vt:lpstr>
      <vt:lpstr>Слайд 22</vt:lpstr>
      <vt:lpstr>Муниципальная программа  «Формирование комфортной городской среды» </vt:lpstr>
      <vt:lpstr>Слайд 24</vt:lpstr>
      <vt:lpstr>Итоги работы в социальной сфере</vt:lpstr>
      <vt:lpstr>Слайд 26</vt:lpstr>
      <vt:lpstr>Слайд 27</vt:lpstr>
      <vt:lpstr>Слайд 28</vt:lpstr>
      <vt:lpstr>Слайд 29</vt:lpstr>
      <vt:lpstr>Межбюджетные трансферты представляемые из бюджета Ершовского муниципального района Саратовской области в бюджеты муниципальных образований за 2018 год</vt:lpstr>
      <vt:lpstr>Сведения об объеме муниципального долга Ершовского муниципального района на 01.01.2019</vt:lpstr>
      <vt:lpstr>Слайд 32</vt:lpstr>
    </vt:vector>
  </TitlesOfParts>
  <Company>2222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Практический опыт подключения министерства финансов Краснодарского края к государственной информационной системе о государственных и муниципальных платежах</dc:title>
  <dc:creator>Игнатьев А.В.</dc:creator>
  <cp:lastModifiedBy>Пользователь Windows</cp:lastModifiedBy>
  <cp:revision>1892</cp:revision>
  <dcterms:created xsi:type="dcterms:W3CDTF">2013-04-17T07:52:47Z</dcterms:created>
  <dcterms:modified xsi:type="dcterms:W3CDTF">2019-05-29T07:19:25Z</dcterms:modified>
</cp:coreProperties>
</file>