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761" r:id="rId1"/>
  </p:sldMasterIdLst>
  <p:notesMasterIdLst>
    <p:notesMasterId r:id="rId52"/>
  </p:notesMasterIdLst>
  <p:sldIdLst>
    <p:sldId id="258" r:id="rId2"/>
    <p:sldId id="390" r:id="rId3"/>
    <p:sldId id="271" r:id="rId4"/>
    <p:sldId id="290" r:id="rId5"/>
    <p:sldId id="332" r:id="rId6"/>
    <p:sldId id="311" r:id="rId7"/>
    <p:sldId id="312" r:id="rId8"/>
    <p:sldId id="313" r:id="rId9"/>
    <p:sldId id="414" r:id="rId10"/>
    <p:sldId id="315" r:id="rId11"/>
    <p:sldId id="359" r:id="rId12"/>
    <p:sldId id="317" r:id="rId13"/>
    <p:sldId id="318" r:id="rId14"/>
    <p:sldId id="320" r:id="rId15"/>
    <p:sldId id="321" r:id="rId16"/>
    <p:sldId id="259" r:id="rId17"/>
    <p:sldId id="381" r:id="rId18"/>
    <p:sldId id="322" r:id="rId19"/>
    <p:sldId id="344" r:id="rId20"/>
    <p:sldId id="323" r:id="rId21"/>
    <p:sldId id="374" r:id="rId22"/>
    <p:sldId id="324" r:id="rId23"/>
    <p:sldId id="341" r:id="rId24"/>
    <p:sldId id="343" r:id="rId25"/>
    <p:sldId id="333" r:id="rId26"/>
    <p:sldId id="418" r:id="rId27"/>
    <p:sldId id="417" r:id="rId28"/>
    <p:sldId id="352" r:id="rId29"/>
    <p:sldId id="392" r:id="rId30"/>
    <p:sldId id="393" r:id="rId31"/>
    <p:sldId id="376" r:id="rId32"/>
    <p:sldId id="391" r:id="rId33"/>
    <p:sldId id="385" r:id="rId34"/>
    <p:sldId id="386" r:id="rId35"/>
    <p:sldId id="346" r:id="rId36"/>
    <p:sldId id="382" r:id="rId37"/>
    <p:sldId id="348" r:id="rId38"/>
    <p:sldId id="383" r:id="rId39"/>
    <p:sldId id="384" r:id="rId40"/>
    <p:sldId id="397" r:id="rId41"/>
    <p:sldId id="394" r:id="rId42"/>
    <p:sldId id="366" r:id="rId43"/>
    <p:sldId id="367" r:id="rId44"/>
    <p:sldId id="395" r:id="rId45"/>
    <p:sldId id="416" r:id="rId46"/>
    <p:sldId id="398" r:id="rId47"/>
    <p:sldId id="406" r:id="rId48"/>
    <p:sldId id="403" r:id="rId49"/>
    <p:sldId id="405" r:id="rId50"/>
    <p:sldId id="339"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CDDA"/>
    <a:srgbClr val="0000FF"/>
    <a:srgbClr val="FF00FF"/>
    <a:srgbClr val="7B13F9"/>
    <a:srgbClr val="6600FF"/>
    <a:srgbClr val="FF99CC"/>
    <a:srgbClr val="F70936"/>
    <a:srgbClr val="6666FF"/>
    <a:srgbClr val="99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044" autoAdjust="0"/>
    <p:restoredTop sz="98910" autoAdjust="0"/>
  </p:normalViewPr>
  <p:slideViewPr>
    <p:cSldViewPr>
      <p:cViewPr>
        <p:scale>
          <a:sx n="66" d="100"/>
          <a:sy n="66" d="100"/>
        </p:scale>
        <p:origin x="-1786" y="-538"/>
      </p:cViewPr>
      <p:guideLst>
        <p:guide orient="horz" pos="2160"/>
        <p:guide pos="2880"/>
      </p:guideLst>
    </p:cSldViewPr>
  </p:slideViewPr>
  <p:outlineViewPr>
    <p:cViewPr>
      <p:scale>
        <a:sx n="33" d="100"/>
        <a:sy n="33" d="100"/>
      </p:scale>
      <p:origin x="42" y="759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ocuments\&#1050;&#1085;&#1080;&#1075;&#1072;20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ocuments\&#1050;&#1085;&#1080;&#1075;&#1072;2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ocuments\&#1050;&#1085;&#1080;&#1075;&#1072;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Лист1!$A$15</c:f>
              <c:strCache>
                <c:ptCount val="1"/>
                <c:pt idx="0">
                  <c:v>Всего доходов </c:v>
                </c:pt>
              </c:strCache>
            </c:strRef>
          </c:tx>
          <c:cat>
            <c:strRef>
              <c:f>Лист1!$B$14:$F$14</c:f>
              <c:strCache>
                <c:ptCount val="5"/>
                <c:pt idx="0">
                  <c:v>2021 год</c:v>
                </c:pt>
                <c:pt idx="1">
                  <c:v>2022 год</c:v>
                </c:pt>
                <c:pt idx="2">
                  <c:v>2023 год </c:v>
                </c:pt>
                <c:pt idx="3">
                  <c:v>2024 год </c:v>
                </c:pt>
                <c:pt idx="4">
                  <c:v>2025 год </c:v>
                </c:pt>
              </c:strCache>
            </c:strRef>
          </c:cat>
          <c:val>
            <c:numRef>
              <c:f>Лист1!$B$15:$F$15</c:f>
              <c:numCache>
                <c:formatCode>General</c:formatCode>
                <c:ptCount val="5"/>
                <c:pt idx="0">
                  <c:v>879629.8</c:v>
                </c:pt>
                <c:pt idx="1">
                  <c:v>978890.5</c:v>
                </c:pt>
                <c:pt idx="2">
                  <c:v>791490.9</c:v>
                </c:pt>
                <c:pt idx="3">
                  <c:v>741206.8</c:v>
                </c:pt>
                <c:pt idx="4">
                  <c:v>750568.2</c:v>
                </c:pt>
              </c:numCache>
            </c:numRef>
          </c:val>
        </c:ser>
        <c:ser>
          <c:idx val="1"/>
          <c:order val="1"/>
          <c:tx>
            <c:strRef>
              <c:f>Лист1!$A$16</c:f>
              <c:strCache>
                <c:ptCount val="1"/>
                <c:pt idx="0">
                  <c:v>Налоговые и неналоговые доходы </c:v>
                </c:pt>
              </c:strCache>
            </c:strRef>
          </c:tx>
          <c:cat>
            <c:strRef>
              <c:f>Лист1!$B$14:$F$14</c:f>
              <c:strCache>
                <c:ptCount val="5"/>
                <c:pt idx="0">
                  <c:v>2021 год</c:v>
                </c:pt>
                <c:pt idx="1">
                  <c:v>2022 год</c:v>
                </c:pt>
                <c:pt idx="2">
                  <c:v>2023 год </c:v>
                </c:pt>
                <c:pt idx="3">
                  <c:v>2024 год </c:v>
                </c:pt>
                <c:pt idx="4">
                  <c:v>2025 год </c:v>
                </c:pt>
              </c:strCache>
            </c:strRef>
          </c:cat>
          <c:val>
            <c:numRef>
              <c:f>Лист1!$B$16:$F$16</c:f>
              <c:numCache>
                <c:formatCode>General</c:formatCode>
                <c:ptCount val="5"/>
                <c:pt idx="0">
                  <c:v>201636.6</c:v>
                </c:pt>
                <c:pt idx="1">
                  <c:v>193288.4</c:v>
                </c:pt>
                <c:pt idx="2">
                  <c:v>175852.4</c:v>
                </c:pt>
                <c:pt idx="3">
                  <c:v>187332.2</c:v>
                </c:pt>
                <c:pt idx="4">
                  <c:v>199449.1</c:v>
                </c:pt>
              </c:numCache>
            </c:numRef>
          </c:val>
        </c:ser>
        <c:ser>
          <c:idx val="2"/>
          <c:order val="2"/>
          <c:tx>
            <c:strRef>
              <c:f>Лист1!$A$17</c:f>
              <c:strCache>
                <c:ptCount val="1"/>
                <c:pt idx="0">
                  <c:v>Удельный вес налоговых и неналоговых доходов % </c:v>
                </c:pt>
              </c:strCache>
            </c:strRef>
          </c:tx>
          <c:cat>
            <c:strRef>
              <c:f>Лист1!$B$14:$F$14</c:f>
              <c:strCache>
                <c:ptCount val="5"/>
                <c:pt idx="0">
                  <c:v>2021 год</c:v>
                </c:pt>
                <c:pt idx="1">
                  <c:v>2022 год</c:v>
                </c:pt>
                <c:pt idx="2">
                  <c:v>2023 год </c:v>
                </c:pt>
                <c:pt idx="3">
                  <c:v>2024 год </c:v>
                </c:pt>
                <c:pt idx="4">
                  <c:v>2025 год </c:v>
                </c:pt>
              </c:strCache>
            </c:strRef>
          </c:cat>
          <c:val>
            <c:numRef>
              <c:f>Лист1!$B$17:$F$17</c:f>
              <c:numCache>
                <c:formatCode>General</c:formatCode>
                <c:ptCount val="5"/>
                <c:pt idx="0">
                  <c:v>22.919999999999987</c:v>
                </c:pt>
                <c:pt idx="1">
                  <c:v>19.75</c:v>
                </c:pt>
                <c:pt idx="2">
                  <c:v>22.22</c:v>
                </c:pt>
                <c:pt idx="3">
                  <c:v>25.27</c:v>
                </c:pt>
                <c:pt idx="4">
                  <c:v>26.57</c:v>
                </c:pt>
              </c:numCache>
            </c:numRef>
          </c:val>
        </c:ser>
        <c:shape val="pyramid"/>
        <c:axId val="73140480"/>
        <c:axId val="73158656"/>
        <c:axId val="0"/>
      </c:bar3DChart>
      <c:catAx>
        <c:axId val="73140480"/>
        <c:scaling>
          <c:orientation val="minMax"/>
        </c:scaling>
        <c:axPos val="b"/>
        <c:tickLblPos val="nextTo"/>
        <c:crossAx val="73158656"/>
        <c:crosses val="autoZero"/>
        <c:auto val="1"/>
        <c:lblAlgn val="ctr"/>
        <c:lblOffset val="100"/>
      </c:catAx>
      <c:valAx>
        <c:axId val="73158656"/>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73140480"/>
        <c:crosses val="autoZero"/>
        <c:crossBetween val="between"/>
      </c:valAx>
    </c:plotArea>
    <c:legend>
      <c:legendPos val="r"/>
      <c:layout/>
    </c:legend>
    <c:plotVisOnly val="1"/>
  </c:chart>
  <c:txPr>
    <a:bodyPr/>
    <a:lstStyle/>
    <a:p>
      <a:pPr>
        <a:defRPr sz="1400">
          <a:latin typeface="Times New Roman" pitchFamily="18" charset="0"/>
          <a:cs typeface="Times New Roman"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Лист1!$A$10</c:f>
              <c:strCache>
                <c:ptCount val="1"/>
                <c:pt idx="0">
                  <c:v>2021</c:v>
                </c:pt>
              </c:strCache>
            </c:strRef>
          </c:tx>
          <c:cat>
            <c:strRef>
              <c:f>Лист1!$B$9:$H$9</c:f>
              <c:strCache>
                <c:ptCount val="7"/>
                <c:pt idx="0">
                  <c:v>Налог на доходы физических лиц </c:v>
                </c:pt>
                <c:pt idx="1">
                  <c:v>Акцизы по подакцизным товарам </c:v>
                </c:pt>
                <c:pt idx="2">
                  <c:v>Единый налог на вмененный доход </c:v>
                </c:pt>
                <c:pt idx="3">
                  <c:v>Единый сельскохозяйственный налог </c:v>
                </c:pt>
                <c:pt idx="4">
                  <c:v>Транспортный налог </c:v>
                </c:pt>
                <c:pt idx="5">
                  <c:v>Прочие </c:v>
                </c:pt>
                <c:pt idx="6">
                  <c:v>Государственная пошлина </c:v>
                </c:pt>
              </c:strCache>
            </c:strRef>
          </c:cat>
          <c:val>
            <c:numRef>
              <c:f>Лист1!$B$10:$H$10</c:f>
              <c:numCache>
                <c:formatCode>General</c:formatCode>
                <c:ptCount val="7"/>
                <c:pt idx="0">
                  <c:v>102447.5</c:v>
                </c:pt>
                <c:pt idx="1">
                  <c:v>22650.5</c:v>
                </c:pt>
                <c:pt idx="2">
                  <c:v>2056.5</c:v>
                </c:pt>
                <c:pt idx="3">
                  <c:v>15494.5</c:v>
                </c:pt>
                <c:pt idx="4">
                  <c:v>35516.400000000001</c:v>
                </c:pt>
                <c:pt idx="5">
                  <c:v>3700.7</c:v>
                </c:pt>
                <c:pt idx="6">
                  <c:v>5324.3</c:v>
                </c:pt>
              </c:numCache>
            </c:numRef>
          </c:val>
        </c:ser>
        <c:ser>
          <c:idx val="1"/>
          <c:order val="1"/>
          <c:tx>
            <c:strRef>
              <c:f>Лист1!$A$11</c:f>
              <c:strCache>
                <c:ptCount val="1"/>
                <c:pt idx="0">
                  <c:v>2022</c:v>
                </c:pt>
              </c:strCache>
            </c:strRef>
          </c:tx>
          <c:cat>
            <c:strRef>
              <c:f>Лист1!$B$9:$H$9</c:f>
              <c:strCache>
                <c:ptCount val="7"/>
                <c:pt idx="0">
                  <c:v>Налог на доходы физических лиц </c:v>
                </c:pt>
                <c:pt idx="1">
                  <c:v>Акцизы по подакцизным товарам </c:v>
                </c:pt>
                <c:pt idx="2">
                  <c:v>Единый налог на вмененный доход </c:v>
                </c:pt>
                <c:pt idx="3">
                  <c:v>Единый сельскохозяйственный налог </c:v>
                </c:pt>
                <c:pt idx="4">
                  <c:v>Транспортный налог </c:v>
                </c:pt>
                <c:pt idx="5">
                  <c:v>Прочие </c:v>
                </c:pt>
                <c:pt idx="6">
                  <c:v>Государственная пошлина </c:v>
                </c:pt>
              </c:strCache>
            </c:strRef>
          </c:cat>
          <c:val>
            <c:numRef>
              <c:f>Лист1!$B$11:$H$11</c:f>
              <c:numCache>
                <c:formatCode>General</c:formatCode>
                <c:ptCount val="7"/>
                <c:pt idx="0">
                  <c:v>112315.5</c:v>
                </c:pt>
                <c:pt idx="1">
                  <c:v>12250</c:v>
                </c:pt>
                <c:pt idx="2">
                  <c:v>150</c:v>
                </c:pt>
                <c:pt idx="3">
                  <c:v>12900</c:v>
                </c:pt>
                <c:pt idx="4">
                  <c:v>35160</c:v>
                </c:pt>
                <c:pt idx="5">
                  <c:v>1854</c:v>
                </c:pt>
                <c:pt idx="6">
                  <c:v>4628</c:v>
                </c:pt>
              </c:numCache>
            </c:numRef>
          </c:val>
        </c:ser>
        <c:ser>
          <c:idx val="2"/>
          <c:order val="2"/>
          <c:tx>
            <c:strRef>
              <c:f>Лист1!$A$12</c:f>
              <c:strCache>
                <c:ptCount val="1"/>
                <c:pt idx="0">
                  <c:v>2023</c:v>
                </c:pt>
              </c:strCache>
            </c:strRef>
          </c:tx>
          <c:cat>
            <c:strRef>
              <c:f>Лист1!$B$9:$H$9</c:f>
              <c:strCache>
                <c:ptCount val="7"/>
                <c:pt idx="0">
                  <c:v>Налог на доходы физических лиц </c:v>
                </c:pt>
                <c:pt idx="1">
                  <c:v>Акцизы по подакцизным товарам </c:v>
                </c:pt>
                <c:pt idx="2">
                  <c:v>Единый налог на вмененный доход </c:v>
                </c:pt>
                <c:pt idx="3">
                  <c:v>Единый сельскохозяйственный налог </c:v>
                </c:pt>
                <c:pt idx="4">
                  <c:v>Транспортный налог </c:v>
                </c:pt>
                <c:pt idx="5">
                  <c:v>Прочие </c:v>
                </c:pt>
                <c:pt idx="6">
                  <c:v>Государственная пошлина </c:v>
                </c:pt>
              </c:strCache>
            </c:strRef>
          </c:cat>
          <c:val>
            <c:numRef>
              <c:f>Лист1!$B$12:$H$12</c:f>
              <c:numCache>
                <c:formatCode>General</c:formatCode>
                <c:ptCount val="7"/>
                <c:pt idx="0">
                  <c:v>175852.4</c:v>
                </c:pt>
                <c:pt idx="1">
                  <c:v>11832.1</c:v>
                </c:pt>
                <c:pt idx="2">
                  <c:v>15</c:v>
                </c:pt>
                <c:pt idx="3">
                  <c:v>6888</c:v>
                </c:pt>
                <c:pt idx="4">
                  <c:v>14600</c:v>
                </c:pt>
                <c:pt idx="5">
                  <c:v>3900</c:v>
                </c:pt>
                <c:pt idx="6">
                  <c:v>5700</c:v>
                </c:pt>
              </c:numCache>
            </c:numRef>
          </c:val>
        </c:ser>
        <c:ser>
          <c:idx val="3"/>
          <c:order val="3"/>
          <c:tx>
            <c:strRef>
              <c:f>Лист1!$A$13</c:f>
              <c:strCache>
                <c:ptCount val="1"/>
                <c:pt idx="0">
                  <c:v>2024</c:v>
                </c:pt>
              </c:strCache>
            </c:strRef>
          </c:tx>
          <c:cat>
            <c:strRef>
              <c:f>Лист1!$B$9:$H$9</c:f>
              <c:strCache>
                <c:ptCount val="7"/>
                <c:pt idx="0">
                  <c:v>Налог на доходы физических лиц </c:v>
                </c:pt>
                <c:pt idx="1">
                  <c:v>Акцизы по подакцизным товарам </c:v>
                </c:pt>
                <c:pt idx="2">
                  <c:v>Единый налог на вмененный доход </c:v>
                </c:pt>
                <c:pt idx="3">
                  <c:v>Единый сельскохозяйственный налог </c:v>
                </c:pt>
                <c:pt idx="4">
                  <c:v>Транспортный налог </c:v>
                </c:pt>
                <c:pt idx="5">
                  <c:v>Прочие </c:v>
                </c:pt>
                <c:pt idx="6">
                  <c:v>Государственная пошлина </c:v>
                </c:pt>
              </c:strCache>
            </c:strRef>
          </c:cat>
          <c:val>
            <c:numRef>
              <c:f>Лист1!$B$13:$H$13</c:f>
              <c:numCache>
                <c:formatCode>General</c:formatCode>
                <c:ptCount val="7"/>
                <c:pt idx="0">
                  <c:v>187332.2</c:v>
                </c:pt>
                <c:pt idx="1">
                  <c:v>12159.6</c:v>
                </c:pt>
                <c:pt idx="2">
                  <c:v>30</c:v>
                </c:pt>
                <c:pt idx="3">
                  <c:v>7350</c:v>
                </c:pt>
                <c:pt idx="4">
                  <c:v>14840</c:v>
                </c:pt>
                <c:pt idx="5">
                  <c:v>4130</c:v>
                </c:pt>
                <c:pt idx="6">
                  <c:v>5700</c:v>
                </c:pt>
              </c:numCache>
            </c:numRef>
          </c:val>
        </c:ser>
        <c:ser>
          <c:idx val="4"/>
          <c:order val="4"/>
          <c:tx>
            <c:strRef>
              <c:f>Лист1!$A$14</c:f>
              <c:strCache>
                <c:ptCount val="1"/>
                <c:pt idx="0">
                  <c:v>2025</c:v>
                </c:pt>
              </c:strCache>
            </c:strRef>
          </c:tx>
          <c:cat>
            <c:strRef>
              <c:f>Лист1!$B$9:$H$9</c:f>
              <c:strCache>
                <c:ptCount val="7"/>
                <c:pt idx="0">
                  <c:v>Налог на доходы физических лиц </c:v>
                </c:pt>
                <c:pt idx="1">
                  <c:v>Акцизы по подакцизным товарам </c:v>
                </c:pt>
                <c:pt idx="2">
                  <c:v>Единый налог на вмененный доход </c:v>
                </c:pt>
                <c:pt idx="3">
                  <c:v>Единый сельскохозяйственный налог </c:v>
                </c:pt>
                <c:pt idx="4">
                  <c:v>Транспортный налог </c:v>
                </c:pt>
                <c:pt idx="5">
                  <c:v>Прочие </c:v>
                </c:pt>
                <c:pt idx="6">
                  <c:v>Государственная пошлина </c:v>
                </c:pt>
              </c:strCache>
            </c:strRef>
          </c:cat>
          <c:val>
            <c:numRef>
              <c:f>Лист1!$B$14:$H$14</c:f>
              <c:numCache>
                <c:formatCode>General</c:formatCode>
                <c:ptCount val="7"/>
                <c:pt idx="0">
                  <c:v>199449.1</c:v>
                </c:pt>
                <c:pt idx="1">
                  <c:v>12440.6</c:v>
                </c:pt>
                <c:pt idx="2">
                  <c:v>30</c:v>
                </c:pt>
                <c:pt idx="3">
                  <c:v>7400</c:v>
                </c:pt>
                <c:pt idx="4">
                  <c:v>15120</c:v>
                </c:pt>
                <c:pt idx="5">
                  <c:v>4380</c:v>
                </c:pt>
                <c:pt idx="6">
                  <c:v>5800</c:v>
                </c:pt>
              </c:numCache>
            </c:numRef>
          </c:val>
        </c:ser>
        <c:shape val="box"/>
        <c:axId val="99338112"/>
        <c:axId val="99339648"/>
        <c:axId val="0"/>
      </c:bar3DChart>
      <c:catAx>
        <c:axId val="99338112"/>
        <c:scaling>
          <c:orientation val="minMax"/>
        </c:scaling>
        <c:delete val="1"/>
        <c:axPos val="b"/>
        <c:tickLblPos val="nextTo"/>
        <c:crossAx val="99339648"/>
        <c:crosses val="autoZero"/>
        <c:auto val="1"/>
        <c:lblAlgn val="ctr"/>
        <c:lblOffset val="100"/>
      </c:catAx>
      <c:valAx>
        <c:axId val="99339648"/>
        <c:scaling>
          <c:orientation val="minMax"/>
        </c:scaling>
        <c:axPos val="l"/>
        <c:majorGridlines/>
        <c:numFmt formatCode="General" sourceLinked="1"/>
        <c:tickLblPos val="nextTo"/>
        <c:crossAx val="99338112"/>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Лист1!$A$35</c:f>
              <c:strCache>
                <c:ptCount val="1"/>
                <c:pt idx="0">
                  <c:v>2021</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Лист1!$B$35:$F$35</c:f>
              <c:numCache>
                <c:formatCode>General</c:formatCode>
                <c:ptCount val="5"/>
                <c:pt idx="0">
                  <c:v>586.9</c:v>
                </c:pt>
                <c:pt idx="1">
                  <c:v>215.9</c:v>
                </c:pt>
                <c:pt idx="2">
                  <c:v>160.30000000000001</c:v>
                </c:pt>
                <c:pt idx="3">
                  <c:v>11694.7</c:v>
                </c:pt>
                <c:pt idx="4">
                  <c:v>1788.4</c:v>
                </c:pt>
              </c:numCache>
            </c:numRef>
          </c:val>
        </c:ser>
        <c:ser>
          <c:idx val="1"/>
          <c:order val="1"/>
          <c:tx>
            <c:strRef>
              <c:f>Лист1!$A$36</c:f>
              <c:strCache>
                <c:ptCount val="1"/>
                <c:pt idx="0">
                  <c:v>2022</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Лист1!$B$36:$F$36</c:f>
              <c:numCache>
                <c:formatCode>General</c:formatCode>
                <c:ptCount val="5"/>
                <c:pt idx="0">
                  <c:v>1618</c:v>
                </c:pt>
                <c:pt idx="1">
                  <c:v>176.9</c:v>
                </c:pt>
                <c:pt idx="2">
                  <c:v>60</c:v>
                </c:pt>
                <c:pt idx="3">
                  <c:v>11522</c:v>
                </c:pt>
                <c:pt idx="4">
                  <c:v>654</c:v>
                </c:pt>
              </c:numCache>
            </c:numRef>
          </c:val>
        </c:ser>
        <c:ser>
          <c:idx val="2"/>
          <c:order val="2"/>
          <c:tx>
            <c:strRef>
              <c:f>Лист1!$A$37</c:f>
              <c:strCache>
                <c:ptCount val="1"/>
                <c:pt idx="0">
                  <c:v>2023</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Лист1!$B$37:$F$37</c:f>
              <c:numCache>
                <c:formatCode>General</c:formatCode>
                <c:ptCount val="5"/>
                <c:pt idx="0">
                  <c:v>500</c:v>
                </c:pt>
                <c:pt idx="1">
                  <c:v>197</c:v>
                </c:pt>
                <c:pt idx="2">
                  <c:v>50</c:v>
                </c:pt>
                <c:pt idx="3">
                  <c:v>7880</c:v>
                </c:pt>
                <c:pt idx="4">
                  <c:v>200</c:v>
                </c:pt>
              </c:numCache>
            </c:numRef>
          </c:val>
        </c:ser>
        <c:ser>
          <c:idx val="3"/>
          <c:order val="3"/>
          <c:tx>
            <c:strRef>
              <c:f>Лист1!$A$38</c:f>
              <c:strCache>
                <c:ptCount val="1"/>
                <c:pt idx="0">
                  <c:v>2024</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Лист1!$B$38:$F$38</c:f>
              <c:numCache>
                <c:formatCode>General</c:formatCode>
                <c:ptCount val="5"/>
                <c:pt idx="0">
                  <c:v>500</c:v>
                </c:pt>
                <c:pt idx="1">
                  <c:v>142.5</c:v>
                </c:pt>
                <c:pt idx="2">
                  <c:v>60</c:v>
                </c:pt>
                <c:pt idx="3">
                  <c:v>7880</c:v>
                </c:pt>
                <c:pt idx="4">
                  <c:v>200</c:v>
                </c:pt>
              </c:numCache>
            </c:numRef>
          </c:val>
        </c:ser>
        <c:ser>
          <c:idx val="4"/>
          <c:order val="4"/>
          <c:tx>
            <c:strRef>
              <c:f>Лист1!$A$39</c:f>
              <c:strCache>
                <c:ptCount val="1"/>
                <c:pt idx="0">
                  <c:v>2025</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Лист1!$B$39:$F$39</c:f>
              <c:numCache>
                <c:formatCode>General</c:formatCode>
                <c:ptCount val="5"/>
                <c:pt idx="0">
                  <c:v>500</c:v>
                </c:pt>
                <c:pt idx="1">
                  <c:v>148.19999999999999</c:v>
                </c:pt>
                <c:pt idx="2">
                  <c:v>60</c:v>
                </c:pt>
                <c:pt idx="3">
                  <c:v>7880</c:v>
                </c:pt>
                <c:pt idx="4">
                  <c:v>200</c:v>
                </c:pt>
              </c:numCache>
            </c:numRef>
          </c:val>
        </c:ser>
        <c:shape val="box"/>
        <c:axId val="99790208"/>
        <c:axId val="99808384"/>
        <c:axId val="0"/>
      </c:bar3DChart>
      <c:catAx>
        <c:axId val="99790208"/>
        <c:scaling>
          <c:orientation val="minMax"/>
        </c:scaling>
        <c:delete val="1"/>
        <c:axPos val="b"/>
        <c:tickLblPos val="nextTo"/>
        <c:crossAx val="99808384"/>
        <c:crosses val="autoZero"/>
        <c:auto val="1"/>
        <c:lblAlgn val="ctr"/>
        <c:lblOffset val="100"/>
      </c:catAx>
      <c:valAx>
        <c:axId val="99808384"/>
        <c:scaling>
          <c:orientation val="minMax"/>
        </c:scaling>
        <c:axPos val="l"/>
        <c:majorGridlines/>
        <c:numFmt formatCode="General" sourceLinked="1"/>
        <c:tickLblPos val="nextTo"/>
        <c:crossAx val="99790208"/>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[Книга2023.xlsx]Лист1!$C$31</c:f>
              <c:strCache>
                <c:ptCount val="1"/>
                <c:pt idx="0">
                  <c:v>2024</c:v>
                </c:pt>
              </c:strCache>
            </c:strRef>
          </c:tx>
          <c:explosion val="25"/>
          <c:dLbls>
            <c:showVal val="1"/>
            <c:showLeaderLines val="1"/>
          </c:dLbls>
          <c:cat>
            <c:strRef>
              <c:f>[Книга2023.xlsx]Лист1!$B$32:$B$35</c:f>
              <c:strCache>
                <c:ptCount val="4"/>
                <c:pt idx="0">
                  <c:v>Дотации</c:v>
                </c:pt>
                <c:pt idx="1">
                  <c:v>Субсидии </c:v>
                </c:pt>
                <c:pt idx="2">
                  <c:v>Субвенции </c:v>
                </c:pt>
                <c:pt idx="3">
                  <c:v>Иные межбюджетные трансферты </c:v>
                </c:pt>
              </c:strCache>
            </c:strRef>
          </c:cat>
          <c:val>
            <c:numRef>
              <c:f>[Книга2023.xlsx]Лист1!$C$32:$C$35</c:f>
              <c:numCache>
                <c:formatCode>General</c:formatCode>
                <c:ptCount val="4"/>
                <c:pt idx="0">
                  <c:v>100772.5</c:v>
                </c:pt>
                <c:pt idx="2">
                  <c:v>444169.6</c:v>
                </c:pt>
                <c:pt idx="3">
                  <c:v>8932.5</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[Книга2023.xlsx]Лист1!$B$48</c:f>
              <c:strCache>
                <c:ptCount val="1"/>
                <c:pt idx="0">
                  <c:v>2025</c:v>
                </c:pt>
              </c:strCache>
            </c:strRef>
          </c:tx>
          <c:explosion val="25"/>
          <c:dLbls>
            <c:showVal val="1"/>
            <c:showLeaderLines val="1"/>
          </c:dLbls>
          <c:cat>
            <c:strRef>
              <c:f>[Книга2023.xlsx]Лист1!$A$49:$A$52</c:f>
              <c:strCache>
                <c:ptCount val="4"/>
                <c:pt idx="0">
                  <c:v>Дотации</c:v>
                </c:pt>
                <c:pt idx="1">
                  <c:v>Субсидии </c:v>
                </c:pt>
                <c:pt idx="2">
                  <c:v>Субвенции </c:v>
                </c:pt>
                <c:pt idx="3">
                  <c:v>Иные межбюджетные трансферты </c:v>
                </c:pt>
              </c:strCache>
            </c:strRef>
          </c:cat>
          <c:val>
            <c:numRef>
              <c:f>[Книга2023.xlsx]Лист1!$B$49:$B$52</c:f>
              <c:numCache>
                <c:formatCode>General</c:formatCode>
                <c:ptCount val="4"/>
                <c:pt idx="0">
                  <c:v>97165.3</c:v>
                </c:pt>
                <c:pt idx="2">
                  <c:v>444504.5</c:v>
                </c:pt>
                <c:pt idx="3">
                  <c:v>9449.2999999999865</c:v>
                </c:pt>
              </c:numCache>
            </c:numRef>
          </c:val>
        </c:ser>
      </c:pie3DChart>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Лист1!$C$6</c:f>
              <c:strCache>
                <c:ptCount val="1"/>
                <c:pt idx="0">
                  <c:v>2023</c:v>
                </c:pt>
              </c:strCache>
            </c:strRef>
          </c:tx>
          <c:explosion val="25"/>
          <c:dLbls>
            <c:showVal val="1"/>
          </c:dLbls>
          <c:cat>
            <c:strRef>
              <c:f>Лист1!$B$7:$B$10</c:f>
              <c:strCache>
                <c:ptCount val="4"/>
                <c:pt idx="0">
                  <c:v>Дотации</c:v>
                </c:pt>
                <c:pt idx="1">
                  <c:v>Субсидии </c:v>
                </c:pt>
                <c:pt idx="2">
                  <c:v>Субвенции </c:v>
                </c:pt>
                <c:pt idx="3">
                  <c:v>Иные межбюджетные трансферты </c:v>
                </c:pt>
              </c:strCache>
            </c:strRef>
          </c:cat>
          <c:val>
            <c:numRef>
              <c:f>Лист1!$C$7:$C$10</c:f>
              <c:numCache>
                <c:formatCode>General</c:formatCode>
                <c:ptCount val="4"/>
                <c:pt idx="0">
                  <c:v>127696.2</c:v>
                </c:pt>
                <c:pt idx="1">
                  <c:v>31854.799999999996</c:v>
                </c:pt>
                <c:pt idx="2">
                  <c:v>443881.1</c:v>
                </c:pt>
                <c:pt idx="3">
                  <c:v>12206.4</c:v>
                </c:pt>
              </c:numCache>
            </c:numRef>
          </c:val>
        </c:ser>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manualLayout>
          <c:layoutTarget val="inner"/>
          <c:xMode val="edge"/>
          <c:yMode val="edge"/>
          <c:x val="1.4512027739651809E-2"/>
          <c:y val="8.9844685955999287E-2"/>
          <c:w val="0.5991929735847239"/>
          <c:h val="0.8265443506911635"/>
        </c:manualLayout>
      </c:layout>
      <c:pie3DChart>
        <c:varyColors val="1"/>
        <c:ser>
          <c:idx val="0"/>
          <c:order val="0"/>
          <c:tx>
            <c:strRef>
              <c:f>[Книга1]Лист1!$B$5</c:f>
              <c:strCache>
                <c:ptCount val="1"/>
                <c:pt idx="0">
                  <c:v>2023 год  </c:v>
                </c:pt>
              </c:strCache>
            </c:strRef>
          </c:tx>
          <c:explosion val="25"/>
          <c:dLbls>
            <c:dLbl>
              <c:idx val="0"/>
              <c:layout/>
              <c:showVal val="1"/>
            </c:dLbl>
            <c:dLbl>
              <c:idx val="1"/>
              <c:layout/>
              <c:showVal val="1"/>
            </c:dLbl>
            <c:dLbl>
              <c:idx val="2"/>
              <c:layout/>
              <c:showVal val="1"/>
            </c:dLbl>
            <c:dLbl>
              <c:idx val="3"/>
              <c:layout/>
              <c:showVal val="1"/>
            </c:dLbl>
            <c:dLbl>
              <c:idx val="4"/>
              <c:layout/>
              <c:showVal val="1"/>
            </c:dLbl>
            <c:dLbl>
              <c:idx val="5"/>
              <c:layout/>
              <c:showVal val="1"/>
            </c:dLbl>
            <c:dLbl>
              <c:idx val="6"/>
              <c:layout/>
              <c:showVal val="1"/>
            </c:dLbl>
            <c:dLbl>
              <c:idx val="9"/>
              <c:layout/>
              <c:showVal val="1"/>
            </c:dLbl>
            <c:delete val="1"/>
          </c:dLbls>
          <c:cat>
            <c:strRef>
              <c:f>[Книга1]Лист1!$A$6:$A$15</c:f>
              <c:strCache>
                <c:ptCount val="10"/>
                <c:pt idx="0">
                  <c:v>Общегосударственные вопросы  </c:v>
                </c:pt>
                <c:pt idx="1">
                  <c:v>Национальная безопасность и правоохранительная деятельность  </c:v>
                </c:pt>
                <c:pt idx="2">
                  <c:v>Национальная экономика  </c:v>
                </c:pt>
                <c:pt idx="3">
                  <c:v>Образование  </c:v>
                </c:pt>
                <c:pt idx="4">
                  <c:v>Культура и  кинематография  </c:v>
                </c:pt>
                <c:pt idx="5">
                  <c:v>Социальная политика  </c:v>
                </c:pt>
                <c:pt idx="6">
                  <c:v>Физическая культура и спорт  </c:v>
                </c:pt>
                <c:pt idx="7">
                  <c:v>Средства массовой информации  </c:v>
                </c:pt>
                <c:pt idx="8">
                  <c:v>Обслуживание государственного и муниципального долга  </c:v>
                </c:pt>
                <c:pt idx="9">
                  <c:v>Межбюджетные трансферты общего характера бюджетам субъектов Российской Федерации и муниципальных образований  </c:v>
                </c:pt>
              </c:strCache>
            </c:strRef>
          </c:cat>
          <c:val>
            <c:numRef>
              <c:f>[Книга1]Лист1!$B$6:$B$15</c:f>
              <c:numCache>
                <c:formatCode>General</c:formatCode>
                <c:ptCount val="10"/>
                <c:pt idx="0">
                  <c:v>105330.5</c:v>
                </c:pt>
                <c:pt idx="1">
                  <c:v>1565.6</c:v>
                </c:pt>
                <c:pt idx="2">
                  <c:v>27146.799999999996</c:v>
                </c:pt>
                <c:pt idx="3">
                  <c:v>554762</c:v>
                </c:pt>
                <c:pt idx="4">
                  <c:v>68887.100000000006</c:v>
                </c:pt>
                <c:pt idx="5">
                  <c:v>14072.1</c:v>
                </c:pt>
                <c:pt idx="6">
                  <c:v>17043</c:v>
                </c:pt>
                <c:pt idx="7">
                  <c:v>726.5</c:v>
                </c:pt>
                <c:pt idx="8">
                  <c:v>0</c:v>
                </c:pt>
                <c:pt idx="9">
                  <c:v>1957.3</c:v>
                </c:pt>
              </c:numCache>
            </c:numRef>
          </c:val>
        </c:ser>
      </c:pie3DChart>
    </c:plotArea>
    <c:legend>
      <c:legendPos val="r"/>
      <c:layout>
        <c:manualLayout>
          <c:xMode val="edge"/>
          <c:yMode val="edge"/>
          <c:x val="0.60865267711317506"/>
          <c:y val="6.8106026495642067E-4"/>
          <c:w val="0.38959119299948375"/>
          <c:h val="0.99931893973504293"/>
        </c:manualLayout>
      </c:layout>
      <c:txPr>
        <a:bodyPr/>
        <a:lstStyle/>
        <a:p>
          <a:pPr>
            <a:defRPr sz="1200" baseline="0">
              <a:latin typeface="Times New Roman" pitchFamily="18" charset="0"/>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066829-1D7F-43AE-A131-2B5FC6B32264}" type="datetimeFigureOut">
              <a:rPr lang="ru-RU"/>
              <a:pPr>
                <a:defRPr/>
              </a:pPr>
              <a:t>22.11.2022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0320A4-ECE9-4F7F-9278-8405B762A819}"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267BE0-748A-4D24-A129-1247A1CC7A54}" type="slidenum">
              <a:rPr lang="ru-RU" altLang="ru-RU">
                <a:solidFill>
                  <a:srgbClr val="000000"/>
                </a:solidFill>
              </a:rPr>
              <a:pPr eaLnBrk="1" hangingPunct="1"/>
              <a:t>1</a:t>
            </a:fld>
            <a:endParaRPr lang="ru-RU" altLang="ru-RU">
              <a:solidFill>
                <a:srgbClr val="000000"/>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C09043-AA0D-4567-922F-8F2B7CCEA0E9}" type="slidenum">
              <a:rPr lang="ru-RU" altLang="ru-RU">
                <a:solidFill>
                  <a:srgbClr val="000000"/>
                </a:solidFill>
              </a:rPr>
              <a:pPr eaLnBrk="1" hangingPunct="1"/>
              <a:t>16</a:t>
            </a:fld>
            <a:endParaRPr lang="ru-RU" altLang="ru-RU">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2"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0320A4-ECE9-4F7F-9278-8405B762A819}" type="slidenum">
              <a:rPr lang="ru-RU" altLang="ru-RU" smtClean="0"/>
              <a:pPr/>
              <a:t>17</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fld id="{B8387B39-B833-4932-8081-D8C87740D999}" type="slidenum">
              <a:rPr lang="ru-RU" altLang="ru-RU"/>
              <a:pPr/>
              <a:t>‹#›</a:t>
            </a:fld>
            <a:endParaRPr lang="ru-RU" altLang="ru-RU"/>
          </a:p>
        </p:txBody>
      </p:sp>
    </p:spTree>
    <p:extLst>
      <p:ext uri="{BB962C8B-B14F-4D97-AF65-F5344CB8AC3E}">
        <p14:creationId xmlns:p14="http://schemas.microsoft.com/office/powerpoint/2010/main" xmlns="" val="310323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648F0FC3-6E8F-459A-9A48-75E0C1B42E85}" type="slidenum">
              <a:rPr lang="ru-RU" altLang="ru-RU"/>
              <a:pPr/>
              <a:t>‹#›</a:t>
            </a:fld>
            <a:endParaRPr lang="ru-RU" altLang="ru-RU"/>
          </a:p>
        </p:txBody>
      </p:sp>
    </p:spTree>
    <p:extLst>
      <p:ext uri="{BB962C8B-B14F-4D97-AF65-F5344CB8AC3E}">
        <p14:creationId xmlns:p14="http://schemas.microsoft.com/office/powerpoint/2010/main" xmlns="" val="156237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A6ED6A47-0B86-492F-A282-EFEC897468FC}" type="slidenum">
              <a:rPr lang="ru-RU" altLang="ru-RU"/>
              <a:pPr/>
              <a:t>‹#›</a:t>
            </a:fld>
            <a:endParaRPr lang="ru-RU" altLang="ru-RU"/>
          </a:p>
        </p:txBody>
      </p:sp>
    </p:spTree>
    <p:extLst>
      <p:ext uri="{BB962C8B-B14F-4D97-AF65-F5344CB8AC3E}">
        <p14:creationId xmlns:p14="http://schemas.microsoft.com/office/powerpoint/2010/main" xmlns="" val="149986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B2F10740-1583-4A3A-9A55-3944F6927F31}" type="slidenum">
              <a:rPr lang="ru-RU" altLang="ru-RU"/>
              <a:pPr/>
              <a:t>‹#›</a:t>
            </a:fld>
            <a:endParaRPr lang="ru-RU" altLang="ru-RU"/>
          </a:p>
        </p:txBody>
      </p:sp>
    </p:spTree>
    <p:extLst>
      <p:ext uri="{BB962C8B-B14F-4D97-AF65-F5344CB8AC3E}">
        <p14:creationId xmlns:p14="http://schemas.microsoft.com/office/powerpoint/2010/main" xmlns="" val="393354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167CC9C9-654D-40B3-8013-029E07D92090}" type="slidenum">
              <a:rPr lang="ru-RU" altLang="ru-RU"/>
              <a:pPr/>
              <a:t>‹#›</a:t>
            </a:fld>
            <a:endParaRPr lang="ru-RU" altLang="ru-RU"/>
          </a:p>
        </p:txBody>
      </p:sp>
    </p:spTree>
    <p:extLst>
      <p:ext uri="{BB962C8B-B14F-4D97-AF65-F5344CB8AC3E}">
        <p14:creationId xmlns:p14="http://schemas.microsoft.com/office/powerpoint/2010/main" xmlns="" val="320461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89A9CC7-069B-4B9A-A53D-011C14271782}" type="slidenum">
              <a:rPr lang="ru-RU" altLang="ru-RU"/>
              <a:pPr/>
              <a:t>‹#›</a:t>
            </a:fld>
            <a:endParaRPr lang="ru-RU" altLang="ru-RU"/>
          </a:p>
        </p:txBody>
      </p:sp>
    </p:spTree>
    <p:extLst>
      <p:ext uri="{BB962C8B-B14F-4D97-AF65-F5344CB8AC3E}">
        <p14:creationId xmlns:p14="http://schemas.microsoft.com/office/powerpoint/2010/main" xmlns="" val="196634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8565196D-8861-40AF-BA37-10B44751E2F8}" type="slidenum">
              <a:rPr lang="ru-RU" altLang="ru-RU"/>
              <a:pPr/>
              <a:t>‹#›</a:t>
            </a:fld>
            <a:endParaRPr lang="ru-RU" altLang="ru-RU"/>
          </a:p>
        </p:txBody>
      </p:sp>
    </p:spTree>
    <p:extLst>
      <p:ext uri="{BB962C8B-B14F-4D97-AF65-F5344CB8AC3E}">
        <p14:creationId xmlns:p14="http://schemas.microsoft.com/office/powerpoint/2010/main" xmlns="" val="202717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58135646-5B70-4B12-9BAC-C24A754A5208}" type="slidenum">
              <a:rPr lang="ru-RU" altLang="ru-RU"/>
              <a:pPr/>
              <a:t>‹#›</a:t>
            </a:fld>
            <a:endParaRPr lang="ru-RU" altLang="ru-RU"/>
          </a:p>
        </p:txBody>
      </p:sp>
    </p:spTree>
    <p:extLst>
      <p:ext uri="{BB962C8B-B14F-4D97-AF65-F5344CB8AC3E}">
        <p14:creationId xmlns:p14="http://schemas.microsoft.com/office/powerpoint/2010/main" xmlns="" val="101909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25B19EFF-97F6-4519-BFED-22DCE370D944}" type="slidenum">
              <a:rPr lang="ru-RU" altLang="ru-RU"/>
              <a:pPr/>
              <a:t>‹#›</a:t>
            </a:fld>
            <a:endParaRPr lang="ru-RU" altLang="ru-RU"/>
          </a:p>
        </p:txBody>
      </p:sp>
    </p:spTree>
    <p:extLst>
      <p:ext uri="{BB962C8B-B14F-4D97-AF65-F5344CB8AC3E}">
        <p14:creationId xmlns:p14="http://schemas.microsoft.com/office/powerpoint/2010/main" xmlns="" val="265946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4CD7F63D-66BE-4C90-9ABA-B027FDB00E5D}" type="slidenum">
              <a:rPr lang="ru-RU" altLang="ru-RU"/>
              <a:pPr/>
              <a:t>‹#›</a:t>
            </a:fld>
            <a:endParaRPr lang="ru-RU" altLang="ru-RU"/>
          </a:p>
        </p:txBody>
      </p:sp>
    </p:spTree>
    <p:extLst>
      <p:ext uri="{BB962C8B-B14F-4D97-AF65-F5344CB8AC3E}">
        <p14:creationId xmlns:p14="http://schemas.microsoft.com/office/powerpoint/2010/main" xmlns="" val="210486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FD179ED7-2B2F-4A68-B6B9-90864441BF57}" type="slidenum">
              <a:rPr lang="ru-RU" altLang="ru-RU"/>
              <a:pPr/>
              <a:t>‹#›</a:t>
            </a:fld>
            <a:endParaRPr lang="ru-RU" altLang="ru-RU"/>
          </a:p>
        </p:txBody>
      </p:sp>
    </p:spTree>
    <p:extLst>
      <p:ext uri="{BB962C8B-B14F-4D97-AF65-F5344CB8AC3E}">
        <p14:creationId xmlns:p14="http://schemas.microsoft.com/office/powerpoint/2010/main" xmlns="" val="276939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17412"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7413"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a:defRPr/>
            </a:pPr>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83B3BB"/>
                </a:solidFill>
              </a:defRPr>
            </a:lvl1pPr>
          </a:lstStyle>
          <a:p>
            <a:fld id="{CCED3562-BFB5-480F-AF56-65BC702CC09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6442" r:id="rId1"/>
    <p:sldLayoutId id="2147486434" r:id="rId2"/>
    <p:sldLayoutId id="2147486443" r:id="rId3"/>
    <p:sldLayoutId id="2147486435" r:id="rId4"/>
    <p:sldLayoutId id="2147486436" r:id="rId5"/>
    <p:sldLayoutId id="2147486437" r:id="rId6"/>
    <p:sldLayoutId id="2147486438" r:id="rId7"/>
    <p:sldLayoutId id="2147486444" r:id="rId8"/>
    <p:sldLayoutId id="2147486439" r:id="rId9"/>
    <p:sldLayoutId id="2147486440" r:id="rId10"/>
    <p:sldLayoutId id="214748644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hyperlink" Target="file:///C:\F:\AppData\Local\AppData\user\Downloads\281340.do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95837" y="424227"/>
            <a:ext cx="1419225" cy="1859980"/>
          </a:xfrm>
          <a:prstGeom prst="rect">
            <a:avLst/>
          </a:prstGeom>
        </p:spPr>
      </p:pic>
      <p:pic>
        <p:nvPicPr>
          <p:cNvPr id="21506"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1960" y="2708275"/>
            <a:ext cx="9191625" cy="4140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Rectangle 2"/>
          <p:cNvSpPr>
            <a:spLocks noGrp="1" noChangeArrowheads="1"/>
          </p:cNvSpPr>
          <p:nvPr>
            <p:ph type="ctrTitle"/>
          </p:nvPr>
        </p:nvSpPr>
        <p:spPr>
          <a:xfrm>
            <a:off x="-2357486" y="2786058"/>
            <a:ext cx="3887788" cy="2862263"/>
          </a:xfrm>
          <a:ln>
            <a:miter lim="800000"/>
            <a:headEnd/>
            <a:tailEnd/>
          </a:ln>
        </p:spPr>
        <p:txBody>
          <a:bodyPr>
            <a:normAutofit/>
          </a:bodyPr>
          <a:lstStyle/>
          <a:p>
            <a:pPr eaLnBrk="1" fontAlgn="auto" hangingPunct="1">
              <a:spcAft>
                <a:spcPts val="0"/>
              </a:spcAft>
              <a:defRPr/>
            </a:pPr>
            <a:r>
              <a:rPr lang="ru-RU" altLang="ru-RU" sz="2400" i="1" dirty="0" smtClean="0">
                <a:solidFill>
                  <a:schemeClr val="tx1"/>
                </a:solidFill>
              </a:rPr>
              <a:t>  </a:t>
            </a:r>
            <a:br>
              <a:rPr lang="ru-RU" altLang="ru-RU" sz="2400" i="1" dirty="0" smtClean="0">
                <a:solidFill>
                  <a:schemeClr val="tx1"/>
                </a:solidFill>
              </a:rPr>
            </a:br>
            <a:r>
              <a:rPr lang="ru-RU" altLang="ru-RU" sz="2400" dirty="0" smtClean="0">
                <a:solidFill>
                  <a:schemeClr val="tx1"/>
                </a:solidFill>
              </a:rPr>
              <a:t/>
            </a:r>
            <a:br>
              <a:rPr lang="ru-RU" altLang="ru-RU" sz="2400" dirty="0" smtClean="0">
                <a:solidFill>
                  <a:schemeClr val="tx1"/>
                </a:solidFill>
              </a:rPr>
            </a:br>
            <a:endParaRPr lang="ru-RU" altLang="ru-RU" sz="2400" dirty="0" smtClean="0">
              <a:solidFill>
                <a:schemeClr val="tx1"/>
              </a:solidFill>
            </a:endParaRPr>
          </a:p>
        </p:txBody>
      </p:sp>
      <p:sp>
        <p:nvSpPr>
          <p:cNvPr id="6" name="Прямоугольник 5"/>
          <p:cNvSpPr/>
          <p:nvPr/>
        </p:nvSpPr>
        <p:spPr>
          <a:xfrm>
            <a:off x="0" y="0"/>
            <a:ext cx="7695837" cy="3231654"/>
          </a:xfrm>
          <a:prstGeom prst="rect">
            <a:avLst/>
          </a:prstGeom>
          <a:noFill/>
        </p:spPr>
        <p:txBody>
          <a:bodyPr wrap="square">
            <a:spAutoFit/>
          </a:bodyPr>
          <a:lstStyle/>
          <a:p>
            <a:pPr algn="ctr">
              <a:defRPr/>
            </a:pP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Бюджет для граждан </a:t>
            </a:r>
          </a:p>
          <a:p>
            <a:pPr algn="ctr">
              <a:defRPr/>
            </a:pP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к проекту бюджета </a:t>
            </a:r>
            <a:r>
              <a:rPr lang="ru-RU" altLang="ru-RU" sz="3400" b="1" i="1" dirty="0" err="1"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Ершовского</a:t>
            </a: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 муниципального района Саратовской области на 2023 год и плановые периоды  2024 и  2025 годов</a:t>
            </a:r>
            <a:endParaRPr lang="ru-RU" sz="3400" b="1" i="1" dirty="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42844" y="2500306"/>
            <a:ext cx="878687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II</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Бюджетная политика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Основными задачами бюджетной политики остаются достижение стратегических целей социально-экономического развития, сохранение достигнутого соотношения оплаты труда по категориям работников бюджетной сферы, определенным Указами Президента Российской Федерации от 7 мая 2012 года № 597, 1 июня 2012 года № 761 и 28 декабря 2012 года № 1688, гарантированное выполнение установленных социальных обязательств.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остальным категориям работников бюджетной сферы и органов местного управления (за исключением категорий работников, установленных Указами), осуществляется с учетом индексации должностных окладов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окладов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ставок зарплаты):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1 октября 2023 года на 6,1%;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1 октября 2024 года на 4,0%;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1 октября 2025 года на 3,9%.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Минимального размера оплаты труда применяется установленный на уровне 1 июня 2022 года - 15279 рублей.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условиях ограниченности финансовых ресурсов для решения этих задач первостепенное значение имеют меры, направленные на повышение эффективности использования бюджетных средств.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Расходы сформированы из минимально необходимого объема обязательств с учетом увеличения по первоочередным расходам в законодательно установленных случаях, а также по данным свода отчета по сети, штатам и контингентам получателей бюджетных средств за 2021 год и прогнозного уровня инфляции (декабрь к декабрю) применяется на 2023 год в размере 6,1%, на 2024 год-4,0% и на 2025 год-3,9%.</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214282" y="714356"/>
            <a:ext cx="8715436" cy="2031325"/>
          </a:xfrm>
          <a:prstGeom prst="rect">
            <a:avLst/>
          </a:prstGeom>
        </p:spPr>
        <p:txBody>
          <a:bodyPr wrap="square">
            <a:spAutoFit/>
          </a:bodyPr>
          <a:lstStyle/>
          <a:p>
            <a:pPr lvl="0" indent="450850" algn="just" eaLnBrk="0" hangingPunct="0"/>
            <a:r>
              <a:rPr lang="ru-RU" sz="1400" dirty="0" smtClean="0">
                <a:latin typeface="Times New Roman" pitchFamily="18" charset="0"/>
                <a:ea typeface="Times New Roman" pitchFamily="18" charset="0"/>
                <a:cs typeface="Times New Roman" pitchFamily="18" charset="0"/>
              </a:rPr>
              <a:t>Важной новацией бюджетного и налогового законодательства является введение с 1 января 2023 года института единого налогового счета и установление для всех категорий плательщиков особого порядка уплаты налогов, сборов, страховых взносов посредством перечисления в бюджетную систему единого налогового платежа.</a:t>
            </a:r>
            <a:endParaRPr lang="ru-RU" sz="1400" dirty="0" smtClean="0">
              <a:latin typeface="Times New Roman" pitchFamily="18" charset="0"/>
              <a:cs typeface="Times New Roman" pitchFamily="18" charset="0"/>
            </a:endParaRPr>
          </a:p>
          <a:p>
            <a:pPr lvl="0" indent="450850" algn="just" eaLnBrk="0" hangingPunct="0"/>
            <a:r>
              <a:rPr lang="ru-RU" sz="1400" dirty="0" smtClean="0">
                <a:latin typeface="Times New Roman" pitchFamily="18" charset="0"/>
                <a:ea typeface="Times New Roman" pitchFamily="18" charset="0"/>
                <a:cs typeface="Times New Roman" pitchFamily="18" charset="0"/>
              </a:rPr>
              <a:t>Кроме того, устанавливаются единые сроки уплаты налогов для всех субъектов, а также значения нормативов зачисления в бюджеты доходов от сумм пеней, штрафов, процентов, предусмотренных  Налоговым кодексом РФ.</a:t>
            </a:r>
            <a:endParaRPr lang="ru-RU" sz="1400" dirty="0" smtClean="0">
              <a:latin typeface="Times New Roman" pitchFamily="18" charset="0"/>
              <a:cs typeface="Times New Roman" pitchFamily="18" charset="0"/>
            </a:endParaRPr>
          </a:p>
          <a:p>
            <a:pPr lvl="0" indent="450850" algn="just" eaLnBrk="0" hangingPunct="0"/>
            <a:r>
              <a:rPr lang="ru-RU" sz="1400" dirty="0" smtClean="0">
                <a:latin typeface="Times New Roman" pitchFamily="18" charset="0"/>
                <a:ea typeface="Times New Roman" pitchFamily="18" charset="0"/>
                <a:cs typeface="Times New Roman" pitchFamily="18" charset="0"/>
              </a:rPr>
              <a:t>       Таким образом, для налогоплательщика существенно упрощается порядок исполнения обязательств перед бюджетом.</a:t>
            </a:r>
            <a:endParaRPr lang="ru-RU" sz="1400" dirty="0" smtClean="0">
              <a:latin typeface="Times New Roman" pitchFamily="18" charset="0"/>
              <a:cs typeface="Times New Roman" pitchFamily="18" charset="0"/>
            </a:endParaRPr>
          </a:p>
        </p:txBody>
      </p:sp>
      <p:sp>
        <p:nvSpPr>
          <p:cNvPr id="10" name="Прямоугольник 9"/>
          <p:cNvSpPr/>
          <p:nvPr/>
        </p:nvSpPr>
        <p:spPr>
          <a:xfrm>
            <a:off x="285720" y="0"/>
            <a:ext cx="8572560" cy="738664"/>
          </a:xfrm>
          <a:prstGeom prst="rect">
            <a:avLst/>
          </a:prstGeom>
        </p:spPr>
        <p:txBody>
          <a:bodyPr wrap="square">
            <a:spAutoFit/>
          </a:bodyPr>
          <a:lstStyle/>
          <a:p>
            <a:pPr lvl="0" indent="450850" algn="just" eaLnBrk="0" hangingPunct="0"/>
            <a:r>
              <a:rPr lang="ru-RU" sz="1400" dirty="0" smtClean="0">
                <a:latin typeface="Times New Roman" pitchFamily="18" charset="0"/>
                <a:ea typeface="Times New Roman" pitchFamily="18" charset="0"/>
                <a:cs typeface="Times New Roman" pitchFamily="18" charset="0"/>
              </a:rPr>
              <a:t>Для работающих дистанционно устанавливаются нормативы для освобождения от </a:t>
            </a:r>
            <a:r>
              <a:rPr lang="ru-RU" sz="1400" dirty="0" err="1" smtClean="0">
                <a:latin typeface="Times New Roman" pitchFamily="18" charset="0"/>
                <a:ea typeface="Times New Roman" pitchFamily="18" charset="0"/>
                <a:cs typeface="Times New Roman" pitchFamily="18" charset="0"/>
              </a:rPr>
              <a:t>налогооблажения</a:t>
            </a:r>
            <a:r>
              <a:rPr lang="ru-RU" sz="1400" dirty="0" smtClean="0">
                <a:latin typeface="Times New Roman" pitchFamily="18" charset="0"/>
                <a:ea typeface="Times New Roman" pitchFamily="18" charset="0"/>
                <a:cs typeface="Times New Roman" pitchFamily="18" charset="0"/>
              </a:rPr>
              <a:t> компенсационных выплат при оплате расходов, связанных с использованием собственного или арендованного оборудования. Также для дистанционных работников вводится освобождение в части страховых взносов.</a:t>
            </a:r>
            <a:endParaRPr lang="ru-RU"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07415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1" y="0"/>
            <a:ext cx="8858313" cy="714356"/>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Основные показатели социально-экономического развития </a:t>
            </a:r>
            <a:r>
              <a:rPr lang="ru-RU" sz="1800" b="1" dirty="0" err="1" smtClean="0">
                <a:solidFill>
                  <a:schemeClr val="tx1"/>
                </a:solidFill>
                <a:latin typeface="Times New Roman" panose="02020603050405020304" pitchFamily="18" charset="0"/>
                <a:cs typeface="Times New Roman" panose="02020603050405020304" pitchFamily="18" charset="0"/>
              </a:rPr>
              <a:t>Ершовского</a:t>
            </a:r>
            <a:r>
              <a:rPr lang="ru-RU" sz="1800" b="1" dirty="0" smtClean="0">
                <a:solidFill>
                  <a:schemeClr val="tx1"/>
                </a:solidFill>
                <a:latin typeface="Times New Roman" panose="02020603050405020304" pitchFamily="18" charset="0"/>
                <a:cs typeface="Times New Roman" panose="02020603050405020304" pitchFamily="18" charset="0"/>
              </a:rPr>
              <a:t> муниципального района Саратовской области</a:t>
            </a:r>
            <a:endParaRPr lang="ru-RU" sz="1800" b="1" dirty="0">
              <a:solidFill>
                <a:schemeClr val="tx1"/>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42841" y="1142985"/>
          <a:ext cx="8858314" cy="5408148"/>
        </p:xfrm>
        <a:graphic>
          <a:graphicData uri="http://schemas.openxmlformats.org/drawingml/2006/table">
            <a:tbl>
              <a:tblPr/>
              <a:tblGrid>
                <a:gridCol w="4182971"/>
                <a:gridCol w="879810"/>
                <a:gridCol w="880428"/>
                <a:gridCol w="791642"/>
                <a:gridCol w="707821"/>
                <a:gridCol w="792263"/>
                <a:gridCol w="623379"/>
              </a:tblGrid>
              <a:tr h="857255">
                <a:tc>
                  <a:txBody>
                    <a:bodyPr/>
                    <a:lstStyle/>
                    <a:p>
                      <a:pPr algn="ctr">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Наименование  показателя</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Ед. </a:t>
                      </a:r>
                      <a:r>
                        <a:rPr lang="ru-RU" sz="1200" b="1" kern="1200" dirty="0" err="1">
                          <a:solidFill>
                            <a:srgbClr val="000000"/>
                          </a:solidFill>
                          <a:latin typeface="Times New Roman" pitchFamily="18" charset="0"/>
                          <a:ea typeface="Times New Roman"/>
                          <a:cs typeface="Times New Roman" pitchFamily="18" charset="0"/>
                        </a:rPr>
                        <a:t>измер</a:t>
                      </a:r>
                      <a:r>
                        <a:rPr lang="ru-RU" sz="1200" b="1" kern="1200" dirty="0">
                          <a:solidFill>
                            <a:srgbClr val="000000"/>
                          </a:solidFill>
                          <a:latin typeface="Times New Roman" pitchFamily="18" charset="0"/>
                          <a:ea typeface="Times New Roman"/>
                          <a:cs typeface="Times New Roman" pitchFamily="18" charset="0"/>
                        </a:rPr>
                        <a:t>.</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2021</a:t>
                      </a:r>
                    </a:p>
                    <a:p>
                      <a:pPr algn="ctr">
                        <a:lnSpc>
                          <a:spcPct val="115000"/>
                        </a:lnSpc>
                        <a:spcAft>
                          <a:spcPts val="0"/>
                        </a:spcAft>
                      </a:pPr>
                      <a:r>
                        <a:rPr lang="ru-RU" sz="1200" b="1" kern="1200" dirty="0" smtClean="0">
                          <a:solidFill>
                            <a:srgbClr val="000000"/>
                          </a:solidFill>
                          <a:latin typeface="Times New Roman" pitchFamily="18" charset="0"/>
                          <a:ea typeface="Calibri"/>
                          <a:cs typeface="Times New Roman" pitchFamily="18" charset="0"/>
                        </a:rPr>
                        <a:t>факт</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2022</a:t>
                      </a:r>
                    </a:p>
                    <a:p>
                      <a:pPr algn="ctr">
                        <a:lnSpc>
                          <a:spcPct val="115000"/>
                        </a:lnSpc>
                        <a:spcAft>
                          <a:spcPts val="0"/>
                        </a:spcAft>
                      </a:pPr>
                      <a:r>
                        <a:rPr lang="ru-RU" sz="1200" b="1" kern="1200" dirty="0" err="1" smtClean="0">
                          <a:solidFill>
                            <a:srgbClr val="000000"/>
                          </a:solidFill>
                          <a:latin typeface="Times New Roman" pitchFamily="18" charset="0"/>
                          <a:ea typeface="Calibri"/>
                          <a:cs typeface="Times New Roman" pitchFamily="18" charset="0"/>
                        </a:rPr>
                        <a:t>Ожид.ис</a:t>
                      </a:r>
                      <a:endParaRPr lang="ru-RU" sz="1200" b="1" kern="1200" dirty="0" smtClean="0">
                        <a:solidFill>
                          <a:srgbClr val="000000"/>
                        </a:solidFill>
                        <a:latin typeface="Times New Roman" pitchFamily="18" charset="0"/>
                        <a:ea typeface="Calibri"/>
                        <a:cs typeface="Times New Roman" pitchFamily="18" charset="0"/>
                      </a:endParaRPr>
                    </a:p>
                    <a:p>
                      <a:pPr algn="ctr">
                        <a:lnSpc>
                          <a:spcPct val="115000"/>
                        </a:lnSpc>
                        <a:spcAft>
                          <a:spcPts val="0"/>
                        </a:spcAft>
                      </a:pPr>
                      <a:r>
                        <a:rPr lang="ru-RU" sz="1200" b="1" kern="1200" dirty="0" err="1" smtClean="0">
                          <a:solidFill>
                            <a:srgbClr val="000000"/>
                          </a:solidFill>
                          <a:latin typeface="Times New Roman" pitchFamily="18" charset="0"/>
                          <a:ea typeface="Calibri"/>
                          <a:cs typeface="Times New Roman" pitchFamily="18" charset="0"/>
                        </a:rPr>
                        <a:t>полнение</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2023</a:t>
                      </a:r>
                    </a:p>
                    <a:p>
                      <a:pPr algn="ctr">
                        <a:lnSpc>
                          <a:spcPct val="115000"/>
                        </a:lnSpc>
                        <a:spcAft>
                          <a:spcPts val="0"/>
                        </a:spcAft>
                      </a:pPr>
                      <a:r>
                        <a:rPr lang="ru-RU" sz="1200" b="1" kern="1200" dirty="0" smtClean="0">
                          <a:solidFill>
                            <a:srgbClr val="000000"/>
                          </a:solidFill>
                          <a:latin typeface="Times New Roman" pitchFamily="18" charset="0"/>
                          <a:ea typeface="Calibri"/>
                          <a:cs typeface="Times New Roman" pitchFamily="18" charset="0"/>
                        </a:rPr>
                        <a:t>план</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2024</a:t>
                      </a:r>
                    </a:p>
                    <a:p>
                      <a:pPr algn="ctr">
                        <a:lnSpc>
                          <a:spcPct val="115000"/>
                        </a:lnSpc>
                        <a:spcAft>
                          <a:spcPts val="0"/>
                        </a:spcAft>
                      </a:pPr>
                      <a:r>
                        <a:rPr lang="ru-RU" sz="1200" b="1" kern="1200" dirty="0" smtClean="0">
                          <a:solidFill>
                            <a:srgbClr val="000000"/>
                          </a:solidFill>
                          <a:latin typeface="Times New Roman" pitchFamily="18" charset="0"/>
                          <a:ea typeface="Calibri"/>
                          <a:cs typeface="Times New Roman" pitchFamily="18" charset="0"/>
                        </a:rPr>
                        <a:t>прогноз</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2025</a:t>
                      </a:r>
                    </a:p>
                    <a:p>
                      <a:pPr marL="0" marR="0" indent="0" algn="ctr" defTabSz="914400" rtl="0" eaLnBrk="1" fontAlgn="auto" latinLnBrk="0" hangingPunct="1">
                        <a:lnSpc>
                          <a:spcPct val="115000"/>
                        </a:lnSpc>
                        <a:spcBef>
                          <a:spcPts val="0"/>
                        </a:spcBef>
                        <a:spcAft>
                          <a:spcPts val="0"/>
                        </a:spcAft>
                        <a:buClrTx/>
                        <a:buSzTx/>
                        <a:buFontTx/>
                        <a:buNone/>
                        <a:tabLst/>
                        <a:defRPr/>
                      </a:pPr>
                      <a:r>
                        <a:rPr lang="ru-RU" sz="1200" b="1" kern="1200" dirty="0" smtClean="0">
                          <a:solidFill>
                            <a:srgbClr val="000000"/>
                          </a:solidFill>
                          <a:latin typeface="Times New Roman" pitchFamily="18" charset="0"/>
                          <a:ea typeface="Calibri"/>
                          <a:cs typeface="Times New Roman" pitchFamily="18" charset="0"/>
                        </a:rPr>
                        <a:t>прогноз</a:t>
                      </a:r>
                      <a:endParaRPr lang="ru-RU" sz="1200" dirty="0" smtClean="0">
                        <a:latin typeface="Times New Roman" pitchFamily="18" charset="0"/>
                        <a:ea typeface="Calibri"/>
                        <a:cs typeface="Times New Roman" pitchFamily="18" charset="0"/>
                      </a:endParaRPr>
                    </a:p>
                    <a:p>
                      <a:pPr algn="ctr">
                        <a:lnSpc>
                          <a:spcPct val="115000"/>
                        </a:lnSpc>
                        <a:spcAft>
                          <a:spcPts val="0"/>
                        </a:spcAft>
                      </a:pP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85396">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Объем отгруженных товаров собственного </a:t>
                      </a:r>
                      <a:r>
                        <a:rPr lang="ru-RU" sz="1200" b="1" kern="1200" dirty="0" smtClean="0">
                          <a:solidFill>
                            <a:srgbClr val="000000"/>
                          </a:solidFill>
                          <a:latin typeface="Times New Roman" pitchFamily="18" charset="0"/>
                          <a:ea typeface="Times New Roman"/>
                          <a:cs typeface="Times New Roman" pitchFamily="18" charset="0"/>
                        </a:rPr>
                        <a:t>производства, выполненных </a:t>
                      </a:r>
                      <a:r>
                        <a:rPr lang="ru-RU" sz="1200" b="1" kern="1200" dirty="0">
                          <a:solidFill>
                            <a:srgbClr val="000000"/>
                          </a:solidFill>
                          <a:latin typeface="Times New Roman" pitchFamily="18" charset="0"/>
                          <a:ea typeface="Times New Roman"/>
                          <a:cs typeface="Times New Roman" pitchFamily="18" charset="0"/>
                        </a:rPr>
                        <a:t>работ и услуг собственными силами</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 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2990,1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3099,1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3204,3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3314,4</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3427,1</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262977">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Объем валовой продукции сельского хозяйства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 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7529,5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8741,8</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9814,4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10501,9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11184,3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726424">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Численность </a:t>
                      </a:r>
                      <a:r>
                        <a:rPr lang="ru-RU" sz="1200" b="1" kern="1200" dirty="0" smtClean="0">
                          <a:solidFill>
                            <a:srgbClr val="000000"/>
                          </a:solidFill>
                          <a:latin typeface="Times New Roman" pitchFamily="18" charset="0"/>
                          <a:ea typeface="Times New Roman"/>
                          <a:cs typeface="Times New Roman" pitchFamily="18" charset="0"/>
                        </a:rPr>
                        <a:t>населения</a:t>
                      </a:r>
                    </a:p>
                    <a:p>
                      <a:pPr algn="just">
                        <a:lnSpc>
                          <a:spcPct val="115000"/>
                        </a:lnSpc>
                        <a:spcAft>
                          <a:spcPts val="0"/>
                        </a:spcAft>
                      </a:pPr>
                      <a:r>
                        <a:rPr lang="ru-RU" sz="1200" b="1" dirty="0" smtClean="0">
                          <a:latin typeface="Times New Roman" pitchFamily="18" charset="0"/>
                          <a:ea typeface="Calibri"/>
                          <a:cs typeface="Times New Roman" pitchFamily="18" charset="0"/>
                        </a:rPr>
                        <a:t>-работающих</a:t>
                      </a:r>
                    </a:p>
                    <a:p>
                      <a:pPr marL="0" marR="0" indent="0" algn="just" defTabSz="914400" rtl="0" eaLnBrk="1" fontAlgn="auto" latinLnBrk="0" hangingPunct="1">
                        <a:lnSpc>
                          <a:spcPct val="115000"/>
                        </a:lnSpc>
                        <a:spcBef>
                          <a:spcPts val="0"/>
                        </a:spcBef>
                        <a:spcAft>
                          <a:spcPts val="0"/>
                        </a:spcAft>
                        <a:buClrTx/>
                        <a:buSzTx/>
                        <a:buFontTx/>
                        <a:buNone/>
                        <a:tabLst/>
                        <a:defRPr/>
                      </a:pPr>
                      <a:r>
                        <a:rPr lang="ru-RU" sz="1200" b="1" kern="1200" dirty="0" smtClean="0">
                          <a:solidFill>
                            <a:srgbClr val="000000"/>
                          </a:solidFill>
                          <a:latin typeface="Times New Roman" pitchFamily="18" charset="0"/>
                          <a:ea typeface="Times New Roman"/>
                          <a:cs typeface="Times New Roman" pitchFamily="18" charset="0"/>
                        </a:rPr>
                        <a:t>-численность детей до 18 лет</a:t>
                      </a:r>
                      <a:r>
                        <a:rPr lang="ru-RU" sz="1200" b="1" kern="1200" dirty="0" smtClean="0">
                          <a:solidFill>
                            <a:srgbClr val="000000"/>
                          </a:solidFill>
                          <a:latin typeface="Times New Roman" pitchFamily="18" charset="0"/>
                          <a:ea typeface="Calibri"/>
                          <a:cs typeface="Times New Roman" pitchFamily="18" charset="0"/>
                        </a:rPr>
                        <a:t> </a:t>
                      </a: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чел.</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8718</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7317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en-US" sz="1200" kern="1200" dirty="0" smtClean="0">
                          <a:solidFill>
                            <a:srgbClr val="000000"/>
                          </a:solidFill>
                          <a:latin typeface="Times New Roman" pitchFamily="18" charset="0"/>
                          <a:ea typeface="Times New Roman"/>
                          <a:cs typeface="Times New Roman" pitchFamily="18" charset="0"/>
                        </a:rPr>
                        <a:t>87</a:t>
                      </a:r>
                      <a:r>
                        <a:rPr lang="ru-RU" sz="1200" kern="1200" dirty="0" smtClean="0">
                          <a:solidFill>
                            <a:srgbClr val="000000"/>
                          </a:solidFill>
                          <a:latin typeface="Times New Roman" pitchFamily="18" charset="0"/>
                          <a:ea typeface="Times New Roman"/>
                          <a:cs typeface="Times New Roman" pitchFamily="18" charset="0"/>
                        </a:rPr>
                        <a:t>74</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7212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en-US" sz="1200" kern="1200" dirty="0" smtClean="0">
                          <a:solidFill>
                            <a:srgbClr val="000000"/>
                          </a:solidFill>
                          <a:latin typeface="Times New Roman" pitchFamily="18" charset="0"/>
                          <a:ea typeface="Times New Roman"/>
                          <a:cs typeface="Times New Roman" pitchFamily="18" charset="0"/>
                        </a:rPr>
                        <a:t>8</a:t>
                      </a:r>
                      <a:r>
                        <a:rPr lang="ru-RU" sz="1200" kern="1200" dirty="0" smtClean="0">
                          <a:solidFill>
                            <a:srgbClr val="000000"/>
                          </a:solidFill>
                          <a:latin typeface="Times New Roman" pitchFamily="18" charset="0"/>
                          <a:ea typeface="Times New Roman"/>
                          <a:cs typeface="Times New Roman" pitchFamily="18" charset="0"/>
                        </a:rPr>
                        <a:t>567</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7109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en-US" sz="1200" kern="1200" dirty="0" smtClean="0">
                          <a:solidFill>
                            <a:srgbClr val="000000"/>
                          </a:solidFill>
                          <a:latin typeface="Times New Roman" pitchFamily="18" charset="0"/>
                          <a:ea typeface="Times New Roman"/>
                          <a:cs typeface="Times New Roman" pitchFamily="18" charset="0"/>
                        </a:rPr>
                        <a:t>8</a:t>
                      </a:r>
                      <a:r>
                        <a:rPr lang="ru-RU" sz="1200" kern="1200" dirty="0" smtClean="0">
                          <a:solidFill>
                            <a:srgbClr val="000000"/>
                          </a:solidFill>
                          <a:latin typeface="Times New Roman" pitchFamily="18" charset="0"/>
                          <a:ea typeface="Times New Roman"/>
                          <a:cs typeface="Times New Roman" pitchFamily="18" charset="0"/>
                        </a:rPr>
                        <a:t>636</a:t>
                      </a:r>
                    </a:p>
                    <a:p>
                      <a:pPr algn="r">
                        <a:lnSpc>
                          <a:spcPct val="115000"/>
                        </a:lnSpc>
                        <a:spcAft>
                          <a:spcPts val="0"/>
                        </a:spcAft>
                      </a:pPr>
                      <a:r>
                        <a:rPr lang="ru-RU" sz="1200" kern="1200" dirty="0" smtClean="0">
                          <a:solidFill>
                            <a:srgbClr val="000000"/>
                          </a:solidFill>
                          <a:latin typeface="Times New Roman" pitchFamily="18" charset="0"/>
                          <a:ea typeface="Calibri"/>
                          <a:cs typeface="Times New Roman" pitchFamily="18" charset="0"/>
                        </a:rPr>
                        <a:t>6994</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en-US" sz="1200" kern="1200" dirty="0" smtClean="0">
                          <a:solidFill>
                            <a:srgbClr val="000000"/>
                          </a:solidFill>
                          <a:latin typeface="Times New Roman" pitchFamily="18" charset="0"/>
                          <a:ea typeface="Times New Roman"/>
                          <a:cs typeface="Times New Roman" pitchFamily="18" charset="0"/>
                        </a:rPr>
                        <a:t>87</a:t>
                      </a:r>
                      <a:r>
                        <a:rPr lang="ru-RU" sz="1200" kern="1200" dirty="0" smtClean="0">
                          <a:solidFill>
                            <a:srgbClr val="000000"/>
                          </a:solidFill>
                          <a:latin typeface="Times New Roman" pitchFamily="18" charset="0"/>
                          <a:ea typeface="Times New Roman"/>
                          <a:cs typeface="Times New Roman" pitchFamily="18" charset="0"/>
                        </a:rPr>
                        <a:t>83</a:t>
                      </a:r>
                    </a:p>
                    <a:p>
                      <a:pPr algn="r">
                        <a:lnSpc>
                          <a:spcPct val="115000"/>
                        </a:lnSpc>
                        <a:spcAft>
                          <a:spcPts val="0"/>
                        </a:spcAft>
                      </a:pPr>
                      <a:r>
                        <a:rPr lang="ru-RU" sz="1200" kern="1200" dirty="0" smtClean="0">
                          <a:solidFill>
                            <a:srgbClr val="000000"/>
                          </a:solidFill>
                          <a:latin typeface="Times New Roman" pitchFamily="18" charset="0"/>
                          <a:ea typeface="Calibri"/>
                          <a:cs typeface="Times New Roman" pitchFamily="18" charset="0"/>
                        </a:rPr>
                        <a:t>6829</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248070">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Фонд оплаты труда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a:t>
                      </a:r>
                      <a:r>
                        <a:rPr lang="ru-RU" sz="1200" dirty="0">
                          <a:latin typeface="Times New Roman" pitchFamily="18" charset="0"/>
                          <a:ea typeface="Times New Roman"/>
                          <a:cs typeface="Times New Roman" pitchFamily="18" charset="0"/>
                        </a:rPr>
                        <a:t> </a:t>
                      </a:r>
                      <a:r>
                        <a:rPr lang="ru-RU" sz="1200" kern="1200" dirty="0">
                          <a:solidFill>
                            <a:srgbClr val="000000"/>
                          </a:solidFill>
                          <a:latin typeface="Times New Roman" pitchFamily="18" charset="0"/>
                          <a:ea typeface="Times New Roman"/>
                          <a:cs typeface="Times New Roman" pitchFamily="18" charset="0"/>
                        </a:rPr>
                        <a:t>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3515,3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3831,7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4257,0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4665,7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5052,9</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253662">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Выплаты социального характера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 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43,7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47,7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52,9</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58,1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62,9</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428174">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Численность физлиц, получ. доход от предприним. деятельности</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чел.</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1351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1351</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1351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1351</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1351</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428174">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Доход физлиц, полученный. от предпринимательской деятельности</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24,5</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26,7</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28,4</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29,5</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30,7</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377735">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Оборот розничной торговли</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2986,2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3296,9</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3722,6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4098,6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4430,2</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325627">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Оборот общественного питания</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100,9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111,6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126,1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138,8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150,0</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263023">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Денежные доходы населения</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9070,6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9523,6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10210,9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10967,5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11808,9</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751631">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Расходы и сбережения</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8382,5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8612,8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8932,4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9270,6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9598,3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8482" y="116632"/>
            <a:ext cx="8966617" cy="432048"/>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defRPr/>
            </a:pPr>
            <a:r>
              <a:rPr lang="ru-RU" sz="1800" b="1" dirty="0" smtClean="0">
                <a:solidFill>
                  <a:schemeClr val="tx1"/>
                </a:solidFill>
                <a:latin typeface="Times New Roman" panose="02020603050405020304" pitchFamily="18" charset="0"/>
                <a:cs typeface="Times New Roman" panose="02020603050405020304" pitchFamily="18" charset="0"/>
              </a:rPr>
              <a:t>Доходы бюджета</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0" name="Объект 3"/>
          <p:cNvSpPr txBox="1">
            <a:spLocks noGrp="1"/>
          </p:cNvSpPr>
          <p:nvPr>
            <p:ph idx="1"/>
          </p:nvPr>
        </p:nvSpPr>
        <p:spPr>
          <a:xfrm>
            <a:off x="88482" y="769403"/>
            <a:ext cx="3187374" cy="3754874"/>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lgn="ctr">
              <a:buFont typeface="Wingdings 2" panose="05020102010507070707" pitchFamily="18" charset="2"/>
              <a:buNone/>
              <a:defRPr/>
            </a:pPr>
            <a:r>
              <a:rPr lang="ru-RU" sz="2000" dirty="0" smtClean="0">
                <a:solidFill>
                  <a:schemeClr val="tx1"/>
                </a:solidFill>
                <a:latin typeface="Constantia" panose="02030602050306030303" pitchFamily="18" charset="0"/>
                <a:cs typeface="Times New Roman" panose="02020603050405020304" pitchFamily="18" charset="0"/>
              </a:rPr>
              <a:t>Налоговые доходы</a:t>
            </a:r>
          </a:p>
          <a:p>
            <a:pPr algn="ctr">
              <a:defRPr/>
            </a:pPr>
            <a:endParaRPr lang="ru-RU" sz="900" dirty="0" smtClean="0">
              <a:solidFill>
                <a:schemeClr val="tx1"/>
              </a:solidFill>
              <a:latin typeface="Tahoma" pitchFamily="34" charset="0"/>
              <a:cs typeface="Tahoma" pitchFamily="34" charset="0"/>
            </a:endParaRPr>
          </a:p>
          <a:p>
            <a:pPr marL="36512" indent="0">
              <a:buNone/>
              <a:defRPr/>
            </a:pPr>
            <a:r>
              <a:rPr lang="ru-RU" sz="18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Налог </a:t>
            </a:r>
            <a:r>
              <a:rPr lang="ru-RU" sz="1600" dirty="0">
                <a:solidFill>
                  <a:schemeClr val="tx1"/>
                </a:solidFill>
                <a:latin typeface="Times New Roman" panose="02020603050405020304" pitchFamily="18" charset="0"/>
                <a:cs typeface="Times New Roman" panose="02020603050405020304" pitchFamily="18" charset="0"/>
              </a:rPr>
              <a:t>на доходы физических лиц</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Доходы </a:t>
            </a:r>
            <a:r>
              <a:rPr lang="ru-RU" sz="1600" dirty="0">
                <a:solidFill>
                  <a:schemeClr val="tx1"/>
                </a:solidFill>
                <a:latin typeface="Times New Roman" panose="02020603050405020304" pitchFamily="18" charset="0"/>
                <a:cs typeface="Times New Roman" panose="02020603050405020304" pitchFamily="18" charset="0"/>
              </a:rPr>
              <a:t>от акцизов на автомобильный и прямогонный бензин, дизельное топливо, моторные масла для дизельных и (или) карбюраторных (инжекторных) двигателей</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Налоги </a:t>
            </a:r>
            <a:r>
              <a:rPr lang="ru-RU" sz="1600" dirty="0">
                <a:solidFill>
                  <a:schemeClr val="tx1"/>
                </a:solidFill>
                <a:latin typeface="Times New Roman" panose="02020603050405020304" pitchFamily="18" charset="0"/>
                <a:cs typeface="Times New Roman" panose="02020603050405020304" pitchFamily="18" charset="0"/>
              </a:rPr>
              <a:t>на совокупный доход</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Государственная </a:t>
            </a:r>
            <a:r>
              <a:rPr lang="ru-RU" sz="1600" dirty="0">
                <a:solidFill>
                  <a:schemeClr val="tx1"/>
                </a:solidFill>
                <a:latin typeface="Times New Roman" panose="02020603050405020304" pitchFamily="18" charset="0"/>
                <a:cs typeface="Times New Roman" panose="02020603050405020304" pitchFamily="18" charset="0"/>
              </a:rPr>
              <a:t>пошлина по делам, рассматриваемым в судах общей юрисдикции, мировыми </a:t>
            </a:r>
            <a:r>
              <a:rPr lang="ru-RU" sz="1600" dirty="0" smtClean="0">
                <a:solidFill>
                  <a:schemeClr val="tx1"/>
                </a:solidFill>
                <a:latin typeface="Times New Roman" panose="02020603050405020304" pitchFamily="18" charset="0"/>
                <a:cs typeface="Times New Roman" panose="02020603050405020304" pitchFamily="18" charset="0"/>
              </a:rPr>
              <a:t>судьями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38577" y="769403"/>
            <a:ext cx="3316830" cy="4585871"/>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ru-RU" sz="2000" dirty="0">
                <a:solidFill>
                  <a:schemeClr val="tx1"/>
                </a:solidFill>
                <a:latin typeface="Constantia" panose="02030602050306030303" pitchFamily="18" charset="0"/>
                <a:cs typeface="Times New Roman" panose="02020603050405020304" pitchFamily="18" charset="0"/>
              </a:rPr>
              <a:t>Неналоговые доходы</a:t>
            </a:r>
          </a:p>
          <a:p>
            <a:pPr algn="ctr">
              <a:defRPr/>
            </a:pPr>
            <a:endParaRPr lang="ru-RU" sz="1600" b="1" dirty="0">
              <a:solidFill>
                <a:schemeClr val="tx1"/>
              </a:solidFill>
              <a:latin typeface="Tahoma" pitchFamily="34" charset="0"/>
              <a:cs typeface="Tahoma" pitchFamily="34" charset="0"/>
            </a:endParaRP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использование имущества, находящегося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оказания платных услуг получателями средств бюджетов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реализации имущества, находящегося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продажи земельных участков, находящихся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Штрафы, санкции, возмещение ущерба</a:t>
            </a:r>
          </a:p>
        </p:txBody>
      </p:sp>
      <p:sp>
        <p:nvSpPr>
          <p:cNvPr id="12" name="TextBox 11"/>
          <p:cNvSpPr txBox="1"/>
          <p:nvPr/>
        </p:nvSpPr>
        <p:spPr>
          <a:xfrm>
            <a:off x="6898780" y="771509"/>
            <a:ext cx="2156319" cy="3693319"/>
          </a:xfrm>
          <a:prstGeom prst="rect">
            <a:avLst/>
          </a:prstGeom>
          <a:solidFill>
            <a:schemeClr val="accent3"/>
          </a:solidFill>
          <a:scene3d>
            <a:camera prst="orthographicFront" fov="0">
              <a:rot lat="0" lon="0" rev="0"/>
            </a:camera>
            <a:lightRig rig="harsh" dir="t">
              <a:rot lat="6000000" lon="6000000" rev="0"/>
            </a:lightRig>
          </a:scene3d>
          <a:sp3d contourW="10000" prstMaterial="metal">
            <a:bevelT w="20000" h="9000" prst="softRound"/>
            <a:contourClr>
              <a:schemeClr val="accent3">
                <a:shade val="30000"/>
                <a:satMod val="200000"/>
              </a:schemeClr>
            </a:contourClr>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2000" dirty="0">
                <a:solidFill>
                  <a:schemeClr val="tx1"/>
                </a:solidFill>
                <a:latin typeface="Times New Roman" panose="02020603050405020304" pitchFamily="18" charset="0"/>
                <a:cs typeface="Times New Roman" panose="02020603050405020304" pitchFamily="18" charset="0"/>
              </a:rPr>
              <a:t>Безвозмездные поступления</a:t>
            </a:r>
          </a:p>
          <a:p>
            <a:pPr algn="ctr">
              <a:defRPr/>
            </a:pPr>
            <a:endParaRPr lang="ru-RU" dirty="0">
              <a:solidFill>
                <a:schemeClr val="tx1"/>
              </a:solidFill>
              <a:latin typeface="Tahoma" pitchFamily="34" charset="0"/>
              <a:cs typeface="Tahoma" pitchFamily="34" charset="0"/>
            </a:endParaRP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Дотации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Субсидии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Субвенции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Иные межбюджетные трансферты</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Прочие безвозмездные поступления от юридических и физических лиц</a:t>
            </a:r>
          </a:p>
        </p:txBody>
      </p:sp>
    </p:spTree>
    <p:extLst>
      <p:ext uri="{BB962C8B-B14F-4D97-AF65-F5344CB8AC3E}">
        <p14:creationId xmlns:p14="http://schemas.microsoft.com/office/powerpoint/2010/main" xmlns="" val="188700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Планируемые поступления в бюджет на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2023год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на плановый период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2024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2025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годов</a:t>
            </a:r>
            <a:r>
              <a:rPr lang="ru-RU" b="1" spc="1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31" y="642917"/>
          <a:ext cx="9144031" cy="6341430"/>
        </p:xfrm>
        <a:graphic>
          <a:graphicData uri="http://schemas.openxmlformats.org/drawingml/2006/table">
            <a:tbl>
              <a:tblPr/>
              <a:tblGrid>
                <a:gridCol w="3812142"/>
                <a:gridCol w="772553"/>
                <a:gridCol w="1076510"/>
                <a:gridCol w="1076510"/>
                <a:gridCol w="1203158"/>
                <a:gridCol w="1203158"/>
              </a:tblGrid>
              <a:tr h="178792">
                <a:tc>
                  <a:txBody>
                    <a:bodyPr/>
                    <a:lstStyle/>
                    <a:p>
                      <a:pPr>
                        <a:lnSpc>
                          <a:spcPct val="115000"/>
                        </a:lnSpc>
                        <a:spcAft>
                          <a:spcPts val="1000"/>
                        </a:spcAft>
                      </a:pPr>
                      <a:r>
                        <a:rPr lang="ru-RU" sz="1100" b="1" dirty="0">
                          <a:latin typeface="Times New Roman" pitchFamily="18" charset="0"/>
                          <a:ea typeface="Calibri"/>
                          <a:cs typeface="Times New Roman" pitchFamily="18" charset="0"/>
                        </a:rPr>
                        <a:t>Доходы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2021</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2022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2023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2024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2025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17879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Налоговые и неналоговые доходы</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201636,6</a:t>
                      </a:r>
                      <a:endParaRPr lang="ru-RU" sz="10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193288,4</a:t>
                      </a:r>
                      <a:endParaRPr lang="ru-RU" sz="10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175852,4</a:t>
                      </a:r>
                      <a:endParaRPr lang="ru-RU" sz="10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187332,2</a:t>
                      </a:r>
                      <a:endParaRPr lang="ru-RU" sz="10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199449,1</a:t>
                      </a:r>
                      <a:endParaRPr lang="ru-RU" sz="10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Налог на доходы физических лиц</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102447,5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112315,5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18415" algn="r">
                        <a:lnSpc>
                          <a:spcPct val="115000"/>
                        </a:lnSpc>
                        <a:spcAft>
                          <a:spcPts val="1000"/>
                        </a:spcAft>
                      </a:pPr>
                      <a:r>
                        <a:rPr lang="ru-RU" sz="1100" dirty="0" smtClean="0">
                          <a:latin typeface="Calibri"/>
                          <a:ea typeface="Calibri"/>
                          <a:cs typeface="Times New Roman"/>
                        </a:rPr>
                        <a:t>124090,3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8415" algn="r">
                        <a:lnSpc>
                          <a:spcPct val="115000"/>
                        </a:lnSpc>
                        <a:spcAft>
                          <a:spcPts val="1000"/>
                        </a:spcAft>
                      </a:pPr>
                      <a:r>
                        <a:rPr lang="ru-RU" sz="1100" dirty="0" smtClean="0">
                          <a:latin typeface="Calibri"/>
                          <a:ea typeface="Calibri"/>
                          <a:cs typeface="Times New Roman"/>
                        </a:rPr>
                        <a:t>134340,1</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18415" algn="r">
                        <a:lnSpc>
                          <a:spcPct val="115000"/>
                        </a:lnSpc>
                        <a:spcAft>
                          <a:spcPts val="1000"/>
                        </a:spcAft>
                      </a:pPr>
                      <a:r>
                        <a:rPr lang="ru-RU" sz="1100" dirty="0" smtClean="0">
                          <a:latin typeface="Calibri"/>
                          <a:ea typeface="Calibri"/>
                          <a:cs typeface="Times New Roman"/>
                        </a:rPr>
                        <a:t>145490,3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Акцизы по подакцизным товарам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22650,5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12250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8415" algn="r">
                        <a:lnSpc>
                          <a:spcPct val="115000"/>
                        </a:lnSpc>
                        <a:spcAft>
                          <a:spcPts val="1000"/>
                        </a:spcAft>
                      </a:pPr>
                      <a:r>
                        <a:rPr lang="ru-RU" sz="1100" dirty="0" smtClean="0">
                          <a:latin typeface="Calibri"/>
                          <a:ea typeface="Calibri"/>
                          <a:cs typeface="Times New Roman"/>
                        </a:rPr>
                        <a:t>11832,1</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8415" algn="r">
                        <a:lnSpc>
                          <a:spcPct val="115000"/>
                        </a:lnSpc>
                        <a:spcAft>
                          <a:spcPts val="1000"/>
                        </a:spcAft>
                      </a:pPr>
                      <a:r>
                        <a:rPr lang="ru-RU" sz="1100" dirty="0" smtClean="0">
                          <a:latin typeface="Calibri"/>
                          <a:ea typeface="Calibri"/>
                          <a:cs typeface="Times New Roman"/>
                        </a:rPr>
                        <a:t>12159,6</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8415" algn="r">
                        <a:lnSpc>
                          <a:spcPct val="115000"/>
                        </a:lnSpc>
                        <a:spcAft>
                          <a:spcPts val="1000"/>
                        </a:spcAft>
                      </a:pPr>
                      <a:r>
                        <a:rPr lang="ru-RU" sz="1100" dirty="0" smtClean="0">
                          <a:latin typeface="Calibri"/>
                          <a:ea typeface="Calibri"/>
                          <a:cs typeface="Times New Roman"/>
                        </a:rPr>
                        <a:t>12440,6</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ЕНВД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2056,5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150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21590" algn="r">
                        <a:lnSpc>
                          <a:spcPct val="115000"/>
                        </a:lnSpc>
                        <a:spcAft>
                          <a:spcPts val="1000"/>
                        </a:spcAft>
                      </a:pPr>
                      <a:r>
                        <a:rPr lang="ru-RU" sz="1100" dirty="0" smtClean="0">
                          <a:latin typeface="Calibri"/>
                          <a:ea typeface="Calibri"/>
                          <a:cs typeface="Times New Roman"/>
                        </a:rPr>
                        <a:t>15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21590" algn="r">
                        <a:lnSpc>
                          <a:spcPct val="115000"/>
                        </a:lnSpc>
                        <a:spcAft>
                          <a:spcPts val="1000"/>
                        </a:spcAft>
                      </a:pPr>
                      <a:r>
                        <a:rPr lang="ru-RU" sz="1100" dirty="0" smtClean="0">
                          <a:latin typeface="Calibri"/>
                          <a:ea typeface="Calibri"/>
                          <a:cs typeface="Times New Roman"/>
                        </a:rPr>
                        <a:t>30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21590" algn="r">
                        <a:lnSpc>
                          <a:spcPct val="115000"/>
                        </a:lnSpc>
                        <a:spcAft>
                          <a:spcPts val="1000"/>
                        </a:spcAft>
                      </a:pPr>
                      <a:r>
                        <a:rPr lang="ru-RU" sz="1100" dirty="0" smtClean="0">
                          <a:latin typeface="Calibri"/>
                          <a:ea typeface="Calibri"/>
                          <a:cs typeface="Times New Roman"/>
                        </a:rPr>
                        <a:t>30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ЕСХН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15494,5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12900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r">
                        <a:lnSpc>
                          <a:spcPct val="115000"/>
                        </a:lnSpc>
                        <a:spcAft>
                          <a:spcPts val="1000"/>
                        </a:spcAft>
                      </a:pPr>
                      <a:r>
                        <a:rPr lang="ru-RU" sz="1100" dirty="0" smtClean="0">
                          <a:latin typeface="Calibri"/>
                          <a:ea typeface="Calibri"/>
                          <a:cs typeface="Times New Roman"/>
                        </a:rPr>
                        <a:t>6888</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r">
                        <a:lnSpc>
                          <a:spcPct val="115000"/>
                        </a:lnSpc>
                        <a:spcAft>
                          <a:spcPts val="1000"/>
                        </a:spcAft>
                      </a:pPr>
                      <a:r>
                        <a:rPr lang="ru-RU" sz="1100" dirty="0" smtClean="0">
                          <a:latin typeface="Calibri"/>
                          <a:ea typeface="Calibri"/>
                          <a:cs typeface="Times New Roman"/>
                        </a:rPr>
                        <a:t>7350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r">
                        <a:lnSpc>
                          <a:spcPct val="115000"/>
                        </a:lnSpc>
                        <a:spcAft>
                          <a:spcPts val="1000"/>
                        </a:spcAft>
                      </a:pPr>
                      <a:r>
                        <a:rPr lang="ru-RU" sz="1100" dirty="0" smtClean="0">
                          <a:latin typeface="Calibri"/>
                          <a:ea typeface="Calibri"/>
                          <a:cs typeface="Times New Roman"/>
                        </a:rPr>
                        <a:t>7400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Налог, взимаемый в связи с применением патентной системы налогообложения</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3700,7</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1854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8890" algn="r">
                        <a:lnSpc>
                          <a:spcPct val="115000"/>
                        </a:lnSpc>
                        <a:spcAft>
                          <a:spcPts val="1000"/>
                        </a:spcAft>
                      </a:pPr>
                      <a:r>
                        <a:rPr lang="ru-RU" sz="1100" dirty="0" smtClean="0">
                          <a:latin typeface="Calibri"/>
                          <a:ea typeface="Calibri"/>
                          <a:cs typeface="Times New Roman"/>
                        </a:rPr>
                        <a:t>3900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r">
                        <a:lnSpc>
                          <a:spcPct val="115000"/>
                        </a:lnSpc>
                        <a:spcAft>
                          <a:spcPts val="1000"/>
                        </a:spcAft>
                      </a:pPr>
                      <a:r>
                        <a:rPr lang="ru-RU" sz="1100" dirty="0" smtClean="0">
                          <a:latin typeface="Calibri"/>
                          <a:ea typeface="Calibri"/>
                          <a:cs typeface="Times New Roman"/>
                        </a:rPr>
                        <a:t>4130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8890" algn="r">
                        <a:lnSpc>
                          <a:spcPct val="115000"/>
                        </a:lnSpc>
                        <a:spcAft>
                          <a:spcPts val="1000"/>
                        </a:spcAft>
                      </a:pPr>
                      <a:r>
                        <a:rPr lang="ru-RU" sz="1100" dirty="0" smtClean="0">
                          <a:latin typeface="Calibri"/>
                          <a:ea typeface="Calibri"/>
                          <a:cs typeface="Times New Roman"/>
                        </a:rPr>
                        <a:t>4380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Транспортный  налог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35516,4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35160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r">
                        <a:lnSpc>
                          <a:spcPct val="115000"/>
                        </a:lnSpc>
                        <a:spcAft>
                          <a:spcPts val="1000"/>
                        </a:spcAft>
                      </a:pPr>
                      <a:r>
                        <a:rPr lang="ru-RU" sz="1100" dirty="0" smtClean="0">
                          <a:latin typeface="Calibri"/>
                          <a:ea typeface="Calibri"/>
                          <a:cs typeface="Times New Roman"/>
                        </a:rPr>
                        <a:t>14600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r">
                        <a:lnSpc>
                          <a:spcPct val="115000"/>
                        </a:lnSpc>
                        <a:spcAft>
                          <a:spcPts val="1000"/>
                        </a:spcAft>
                      </a:pPr>
                      <a:r>
                        <a:rPr lang="ru-RU" sz="1100" dirty="0" smtClean="0">
                          <a:latin typeface="Calibri"/>
                          <a:ea typeface="Calibri"/>
                          <a:cs typeface="Times New Roman"/>
                        </a:rPr>
                        <a:t>14840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r">
                        <a:lnSpc>
                          <a:spcPct val="115000"/>
                        </a:lnSpc>
                        <a:spcAft>
                          <a:spcPts val="1000"/>
                        </a:spcAft>
                      </a:pPr>
                      <a:r>
                        <a:rPr lang="ru-RU" sz="1100" dirty="0" smtClean="0">
                          <a:latin typeface="Calibri"/>
                          <a:ea typeface="Calibri"/>
                          <a:cs typeface="Times New Roman"/>
                        </a:rPr>
                        <a:t>15120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208034">
                <a:tc>
                  <a:txBody>
                    <a:bodyPr/>
                    <a:lstStyle/>
                    <a:p>
                      <a:pPr>
                        <a:lnSpc>
                          <a:spcPct val="115000"/>
                        </a:lnSpc>
                        <a:spcAft>
                          <a:spcPts val="1000"/>
                        </a:spcAft>
                      </a:pPr>
                      <a:r>
                        <a:rPr lang="ru-RU" sz="1100" b="1" dirty="0">
                          <a:latin typeface="Times New Roman" pitchFamily="18" charset="0"/>
                          <a:ea typeface="Calibri"/>
                          <a:cs typeface="Times New Roman" pitchFamily="18" charset="0"/>
                        </a:rPr>
                        <a:t>Госпошлина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5324,3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4628</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3175" algn="r">
                        <a:lnSpc>
                          <a:spcPct val="115000"/>
                        </a:lnSpc>
                        <a:spcAft>
                          <a:spcPts val="1000"/>
                        </a:spcAft>
                      </a:pPr>
                      <a:r>
                        <a:rPr lang="ru-RU" sz="1100" dirty="0" smtClean="0">
                          <a:latin typeface="Calibri"/>
                          <a:ea typeface="Calibri"/>
                          <a:cs typeface="Times New Roman"/>
                        </a:rPr>
                        <a:t>5700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3175" algn="r">
                        <a:lnSpc>
                          <a:spcPct val="115000"/>
                        </a:lnSpc>
                        <a:spcAft>
                          <a:spcPts val="1000"/>
                        </a:spcAft>
                      </a:pPr>
                      <a:r>
                        <a:rPr lang="ru-RU" sz="1100" dirty="0" smtClean="0">
                          <a:latin typeface="Calibri"/>
                          <a:ea typeface="Calibri"/>
                          <a:cs typeface="Times New Roman"/>
                        </a:rPr>
                        <a:t>5700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3175" algn="r">
                        <a:lnSpc>
                          <a:spcPct val="115000"/>
                        </a:lnSpc>
                        <a:spcAft>
                          <a:spcPts val="1000"/>
                        </a:spcAft>
                      </a:pPr>
                      <a:r>
                        <a:rPr lang="ru-RU" sz="1100" dirty="0" smtClean="0">
                          <a:latin typeface="Calibri"/>
                          <a:ea typeface="Calibri"/>
                          <a:cs typeface="Times New Roman"/>
                        </a:rPr>
                        <a:t>5800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402090">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Доходы от использования муниципального имущества, находящегося в муниципальной собственности</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000" b="0">
                          <a:latin typeface="Times New Roman"/>
                          <a:ea typeface="Times New Roman"/>
                          <a:cs typeface="Times New Roman"/>
                        </a:rPr>
                        <a:t>11694,7</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dirty="0">
                          <a:latin typeface="Times New Roman"/>
                          <a:ea typeface="Times New Roman"/>
                          <a:cs typeface="Times New Roman"/>
                        </a:rPr>
                        <a:t>11522,0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dirty="0">
                          <a:latin typeface="Times New Roman"/>
                          <a:ea typeface="Times New Roman"/>
                          <a:cs typeface="Times New Roman"/>
                        </a:rPr>
                        <a:t>7880,0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a:latin typeface="Times New Roman"/>
                          <a:ea typeface="Times New Roman"/>
                          <a:cs typeface="Times New Roman"/>
                        </a:rPr>
                        <a:t>7880,0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dirty="0">
                          <a:latin typeface="Times New Roman"/>
                          <a:ea typeface="Times New Roman"/>
                          <a:cs typeface="Times New Roman"/>
                        </a:rPr>
                        <a:t>7880,0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52648">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Доходы от оказания платных услуг и компенсации затрат государства</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000" b="0">
                          <a:latin typeface="Times New Roman"/>
                          <a:ea typeface="Times New Roman"/>
                          <a:cs typeface="Times New Roman"/>
                        </a:rPr>
                        <a:t>160,3</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a:latin typeface="Times New Roman"/>
                          <a:ea typeface="Times New Roman"/>
                          <a:cs typeface="Times New Roman"/>
                        </a:rPr>
                        <a:t>60,0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000" b="0">
                          <a:latin typeface="Times New Roman"/>
                          <a:ea typeface="Times New Roman"/>
                          <a:cs typeface="Times New Roman"/>
                        </a:rPr>
                        <a:t>50,0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a:latin typeface="Times New Roman"/>
                          <a:ea typeface="Times New Roman"/>
                          <a:cs typeface="Times New Roman"/>
                        </a:rPr>
                        <a:t>60,0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000" b="0" dirty="0">
                          <a:latin typeface="Times New Roman"/>
                          <a:ea typeface="Times New Roman"/>
                          <a:cs typeface="Times New Roman"/>
                        </a:rPr>
                        <a:t>60,0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Платежи при пользовании природными ресурсами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b="1" dirty="0" smtClean="0">
                          <a:latin typeface="Calibri"/>
                          <a:ea typeface="Calibri"/>
                          <a:cs typeface="Times New Roman"/>
                        </a:rPr>
                        <a:t>215,9</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176,9</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dirty="0" smtClean="0">
                          <a:latin typeface="Calibri"/>
                          <a:ea typeface="Calibri"/>
                          <a:cs typeface="Times New Roman"/>
                        </a:rPr>
                        <a:t>197,0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142,5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dirty="0" smtClean="0">
                          <a:latin typeface="Calibri"/>
                          <a:ea typeface="Calibri"/>
                          <a:cs typeface="Times New Roman"/>
                        </a:rPr>
                        <a:t>148,2</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Доходы от продажи материальных и нематериальных активов</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000" b="0">
                          <a:latin typeface="Times New Roman"/>
                          <a:ea typeface="Times New Roman"/>
                          <a:cs typeface="Times New Roman"/>
                        </a:rPr>
                        <a:t>586,9</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a:latin typeface="Times New Roman"/>
                          <a:ea typeface="Times New Roman"/>
                          <a:cs typeface="Times New Roman"/>
                        </a:rPr>
                        <a:t>1618,0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a:latin typeface="Times New Roman"/>
                          <a:ea typeface="Times New Roman"/>
                          <a:cs typeface="Times New Roman"/>
                        </a:rPr>
                        <a:t>500,0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a:latin typeface="Times New Roman"/>
                          <a:ea typeface="Times New Roman"/>
                          <a:cs typeface="Times New Roman"/>
                        </a:rPr>
                        <a:t>500,0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000" b="0" dirty="0">
                          <a:latin typeface="Times New Roman"/>
                          <a:ea typeface="Times New Roman"/>
                          <a:cs typeface="Times New Roman"/>
                        </a:rPr>
                        <a:t>500,0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Штрафы, санкции, возмещение ущерба</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b="1" dirty="0" smtClean="0">
                          <a:latin typeface="Calibri"/>
                          <a:ea typeface="Calibri"/>
                          <a:cs typeface="Times New Roman"/>
                        </a:rPr>
                        <a:t>1788,4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654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dirty="0" smtClean="0">
                          <a:latin typeface="Calibri"/>
                          <a:ea typeface="Calibri"/>
                          <a:cs typeface="Times New Roman"/>
                        </a:rPr>
                        <a:t>200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200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dirty="0" smtClean="0">
                          <a:latin typeface="Calibri"/>
                          <a:ea typeface="Calibri"/>
                          <a:cs typeface="Times New Roman"/>
                        </a:rPr>
                        <a:t>200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Безвозмездные поступления  областного бюджета </a:t>
                      </a:r>
                      <a:r>
                        <a:rPr lang="ru-RU" sz="1100" b="1" dirty="0" smtClean="0">
                          <a:latin typeface="Times New Roman" pitchFamily="18" charset="0"/>
                          <a:ea typeface="Calibri"/>
                          <a:cs typeface="Times New Roman" pitchFamily="18" charset="0"/>
                        </a:rPr>
                        <a:t>, в т.ч</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b="1" dirty="0" smtClean="0">
                          <a:latin typeface="Calibri"/>
                          <a:ea typeface="Calibri"/>
                          <a:cs typeface="Times New Roman"/>
                        </a:rPr>
                        <a:t>677993,2</a:t>
                      </a:r>
                      <a:endParaRPr lang="ru-RU" sz="11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b="1" dirty="0" smtClean="0">
                          <a:latin typeface="Calibri"/>
                          <a:ea typeface="Calibri"/>
                          <a:cs typeface="Times New Roman"/>
                        </a:rPr>
                        <a:t>785602,1</a:t>
                      </a:r>
                      <a:endParaRPr lang="ru-RU" sz="11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b="1" dirty="0" smtClean="0">
                          <a:latin typeface="Calibri"/>
                          <a:ea typeface="Calibri"/>
                          <a:cs typeface="Times New Roman"/>
                        </a:rPr>
                        <a:t>615638,5</a:t>
                      </a:r>
                      <a:endParaRPr lang="ru-RU" sz="11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b="1" dirty="0" smtClean="0">
                          <a:latin typeface="Calibri"/>
                          <a:ea typeface="Calibri"/>
                          <a:cs typeface="Times New Roman"/>
                        </a:rPr>
                        <a:t>553874,6</a:t>
                      </a:r>
                      <a:endParaRPr lang="ru-RU" sz="11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b="1" dirty="0" smtClean="0">
                          <a:latin typeface="Calibri"/>
                          <a:ea typeface="Calibri"/>
                          <a:cs typeface="Times New Roman"/>
                        </a:rPr>
                        <a:t>551119,1</a:t>
                      </a:r>
                      <a:endParaRPr lang="ru-RU" sz="11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52648">
                <a:tc>
                  <a:txBody>
                    <a:bodyPr/>
                    <a:lstStyle/>
                    <a:p>
                      <a:pPr>
                        <a:lnSpc>
                          <a:spcPct val="115000"/>
                        </a:lnSpc>
                        <a:spcAft>
                          <a:spcPts val="1000"/>
                        </a:spcAft>
                      </a:pPr>
                      <a:r>
                        <a:rPr lang="ru-RU" sz="1100" b="1" dirty="0">
                          <a:latin typeface="Times New Roman" pitchFamily="18" charset="0"/>
                          <a:ea typeface="Calibri"/>
                          <a:cs typeface="Times New Roman" pitchFamily="18" charset="0"/>
                        </a:rPr>
                        <a:t>Дотации бюджетам субъектов Российской Федерации и муниципальных  районов области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128236,2</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125056,3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5240" algn="r">
                        <a:lnSpc>
                          <a:spcPct val="115000"/>
                        </a:lnSpc>
                        <a:spcAft>
                          <a:spcPts val="1000"/>
                        </a:spcAft>
                      </a:pPr>
                      <a:r>
                        <a:rPr lang="ru-RU" sz="1100" dirty="0" smtClean="0">
                          <a:latin typeface="Calibri"/>
                          <a:ea typeface="Calibri"/>
                          <a:cs typeface="Times New Roman"/>
                        </a:rPr>
                        <a:t>127696,2</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5240" algn="r">
                        <a:lnSpc>
                          <a:spcPct val="115000"/>
                        </a:lnSpc>
                        <a:spcAft>
                          <a:spcPts val="1000"/>
                        </a:spcAft>
                      </a:pPr>
                      <a:r>
                        <a:rPr lang="ru-RU" sz="1100" dirty="0" smtClean="0">
                          <a:latin typeface="Calibri"/>
                          <a:ea typeface="Calibri"/>
                          <a:cs typeface="Times New Roman"/>
                        </a:rPr>
                        <a:t>100772,5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5240" algn="r">
                        <a:lnSpc>
                          <a:spcPct val="115000"/>
                        </a:lnSpc>
                        <a:spcAft>
                          <a:spcPts val="1000"/>
                        </a:spcAft>
                      </a:pPr>
                      <a:r>
                        <a:rPr lang="ru-RU" sz="1100" dirty="0" smtClean="0">
                          <a:latin typeface="Calibri"/>
                          <a:ea typeface="Calibri"/>
                          <a:cs typeface="Times New Roman"/>
                        </a:rPr>
                        <a:t>97165,3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52648">
                <a:tc>
                  <a:txBody>
                    <a:bodyPr/>
                    <a:lstStyle/>
                    <a:p>
                      <a:pPr>
                        <a:lnSpc>
                          <a:spcPct val="115000"/>
                        </a:lnSpc>
                        <a:spcAft>
                          <a:spcPts val="1000"/>
                        </a:spcAft>
                      </a:pPr>
                      <a:r>
                        <a:rPr lang="ru-RU" sz="1100" b="1" dirty="0">
                          <a:latin typeface="Times New Roman" pitchFamily="18" charset="0"/>
                          <a:ea typeface="Calibri"/>
                          <a:cs typeface="Times New Roman" pitchFamily="18" charset="0"/>
                        </a:rPr>
                        <a:t>Субсидии бюджетам субъектов Российской Федерации и муниципальных  образований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47156,9</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129021,1</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6350" algn="r">
                        <a:lnSpc>
                          <a:spcPct val="115000"/>
                        </a:lnSpc>
                        <a:spcAft>
                          <a:spcPts val="1000"/>
                        </a:spcAft>
                      </a:pPr>
                      <a:r>
                        <a:rPr lang="ru-RU" sz="1100" dirty="0" smtClean="0">
                          <a:latin typeface="Calibri"/>
                          <a:ea typeface="Calibri"/>
                          <a:cs typeface="Times New Roman"/>
                        </a:rPr>
                        <a:t>31854,8</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6350" algn="r">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6350" algn="r">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52648">
                <a:tc>
                  <a:txBody>
                    <a:bodyPr/>
                    <a:lstStyle/>
                    <a:p>
                      <a:pPr>
                        <a:lnSpc>
                          <a:spcPct val="115000"/>
                        </a:lnSpc>
                        <a:spcAft>
                          <a:spcPts val="1000"/>
                        </a:spcAft>
                      </a:pPr>
                      <a:r>
                        <a:rPr lang="ru-RU" sz="1100" b="1" dirty="0">
                          <a:latin typeface="Times New Roman" pitchFamily="18" charset="0"/>
                          <a:ea typeface="Calibri"/>
                          <a:cs typeface="Times New Roman" pitchFamily="18" charset="0"/>
                        </a:rPr>
                        <a:t>Субвенции бюджетам субъектов Российской Федерации и муниципальных  образований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smtClean="0">
                          <a:latin typeface="Calibri"/>
                          <a:ea typeface="Calibri"/>
                          <a:cs typeface="Times New Roman"/>
                        </a:rPr>
                        <a:t>461081,0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480483,8</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443881,1</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444169,6</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444504,5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Иные межбюджетные трансферты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dirty="0">
                          <a:latin typeface="Calibri"/>
                          <a:ea typeface="Calibri"/>
                          <a:cs typeface="Times New Roman"/>
                        </a:rPr>
                        <a:t>  </a:t>
                      </a:r>
                      <a:r>
                        <a:rPr lang="ru-RU" sz="1100" dirty="0" smtClean="0">
                          <a:latin typeface="Calibri"/>
                          <a:ea typeface="Calibri"/>
                          <a:cs typeface="Times New Roman"/>
                        </a:rPr>
                        <a:t>41359,9  </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49760,9</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dirty="0" smtClean="0">
                          <a:latin typeface="Calibri"/>
                          <a:ea typeface="Calibri"/>
                          <a:cs typeface="Times New Roman"/>
                        </a:rPr>
                        <a:t>12206,4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8932,5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dirty="0" smtClean="0">
                          <a:latin typeface="Calibri"/>
                          <a:ea typeface="Calibri"/>
                          <a:cs typeface="Times New Roman"/>
                        </a:rPr>
                        <a:t>9449,3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Прочие межбюджетные поступления   (пожертвования)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b="1" dirty="0" smtClean="0">
                          <a:latin typeface="Calibri"/>
                          <a:ea typeface="Calibri"/>
                          <a:cs typeface="Times New Roman"/>
                        </a:rPr>
                        <a:t>260,7</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1280,0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b="1" dirty="0">
                          <a:latin typeface="Calibri"/>
                          <a:ea typeface="Calibri"/>
                          <a:cs typeface="Times New Roman"/>
                        </a:rPr>
                        <a:t>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b="1" dirty="0">
                          <a:latin typeface="Calibri"/>
                          <a:ea typeface="Calibri"/>
                          <a:cs typeface="Times New Roman"/>
                        </a:rPr>
                        <a:t>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lnSpc>
                          <a:spcPct val="115000"/>
                        </a:lnSpc>
                        <a:spcAft>
                          <a:spcPts val="1000"/>
                        </a:spcAft>
                      </a:pPr>
                      <a:r>
                        <a:rPr lang="ru-RU" sz="1100" b="1" dirty="0">
                          <a:latin typeface="Calibri"/>
                          <a:ea typeface="Calibri"/>
                          <a:cs typeface="Times New Roman"/>
                        </a:rPr>
                        <a:t>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817131">
                <a:tc>
                  <a:txBody>
                    <a:bodyPr/>
                    <a:lstStyle/>
                    <a:p>
                      <a:pPr>
                        <a:lnSpc>
                          <a:spcPct val="115000"/>
                        </a:lnSpc>
                        <a:spcAft>
                          <a:spcPts val="1000"/>
                        </a:spcAft>
                      </a:pPr>
                      <a:r>
                        <a:rPr lang="ru-RU" sz="1100" b="1" dirty="0">
                          <a:latin typeface="Times New Roman" pitchFamily="18" charset="0"/>
                          <a:ea typeface="Calibri"/>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100" b="1" dirty="0" smtClean="0">
                          <a:latin typeface="Calibri"/>
                          <a:ea typeface="Calibri"/>
                          <a:cs typeface="Times New Roman"/>
                        </a:rPr>
                        <a:t>-101,5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dirty="0" smtClean="0">
                          <a:latin typeface="Calibri"/>
                          <a:ea typeface="Calibri"/>
                          <a:cs typeface="Times New Roman"/>
                        </a:rPr>
                        <a:t>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b="1" dirty="0">
                          <a:latin typeface="Calibri"/>
                          <a:ea typeface="Calibri"/>
                          <a:cs typeface="Times New Roman"/>
                        </a:rPr>
                        <a:t>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b="1" dirty="0">
                          <a:latin typeface="Calibri"/>
                          <a:ea typeface="Calibri"/>
                          <a:cs typeface="Times New Roman"/>
                        </a:rPr>
                        <a:t>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r">
                        <a:lnSpc>
                          <a:spcPct val="115000"/>
                        </a:lnSpc>
                        <a:spcAft>
                          <a:spcPts val="1000"/>
                        </a:spcAft>
                      </a:pPr>
                      <a:r>
                        <a:rPr lang="ru-RU" sz="1100" b="1" dirty="0">
                          <a:latin typeface="Calibri"/>
                          <a:ea typeface="Calibri"/>
                          <a:cs typeface="Times New Roman"/>
                        </a:rPr>
                        <a:t>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178792">
                <a:tc>
                  <a:txBody>
                    <a:bodyPr/>
                    <a:lstStyle/>
                    <a:p>
                      <a:pPr>
                        <a:lnSpc>
                          <a:spcPct val="115000"/>
                        </a:lnSpc>
                        <a:spcAft>
                          <a:spcPts val="1000"/>
                        </a:spcAft>
                      </a:pPr>
                      <a:r>
                        <a:rPr lang="ru-RU" sz="1100" b="1" dirty="0">
                          <a:latin typeface="Times New Roman" pitchFamily="18" charset="0"/>
                          <a:ea typeface="Calibri"/>
                          <a:cs typeface="Times New Roman" pitchFamily="18" charset="0"/>
                        </a:rPr>
                        <a:t>Всего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879629,8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978890,5</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  791490,9</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  741206,8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dirty="0">
                          <a:latin typeface="Times New Roman"/>
                          <a:ea typeface="Times New Roman"/>
                          <a:cs typeface="Times New Roman"/>
                        </a:rPr>
                        <a:t>  750568,2</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bl>
          </a:graphicData>
        </a:graphic>
      </p:graphicFrame>
    </p:spTree>
    <p:extLst>
      <p:ext uri="{BB962C8B-B14F-4D97-AF65-F5344CB8AC3E}">
        <p14:creationId xmlns:p14="http://schemas.microsoft.com/office/powerpoint/2010/main" xmlns="" val="20037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7504" y="116632"/>
            <a:ext cx="8928992" cy="432048"/>
          </a:xfrm>
          <a:prstGeom prst="rect">
            <a:avLst/>
          </a:prstGeo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latin typeface="Times New Roman" panose="02020603050405020304" pitchFamily="18" charset="0"/>
                <a:cs typeface="Times New Roman" panose="02020603050405020304" pitchFamily="18" charset="0"/>
              </a:rPr>
              <a:t>Объем и структура налоговых и неналоговых доходов в динамике</a:t>
            </a:r>
          </a:p>
        </p:txBody>
      </p:sp>
      <p:sp>
        <p:nvSpPr>
          <p:cNvPr id="11" name="Rectangle 2"/>
          <p:cNvSpPr>
            <a:spLocks noChangeArrowheads="1"/>
          </p:cNvSpPr>
          <p:nvPr/>
        </p:nvSpPr>
        <p:spPr bwMode="auto">
          <a:xfrm>
            <a:off x="-135957" y="1747168"/>
            <a:ext cx="10971637"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Таблица 5"/>
          <p:cNvGraphicFramePr>
            <a:graphicFrameLocks noGrp="1"/>
          </p:cNvGraphicFramePr>
          <p:nvPr/>
        </p:nvGraphicFramePr>
        <p:xfrm>
          <a:off x="285721" y="766062"/>
          <a:ext cx="8715437" cy="1421818"/>
        </p:xfrm>
        <a:graphic>
          <a:graphicData uri="http://schemas.openxmlformats.org/drawingml/2006/table">
            <a:tbl>
              <a:tblPr/>
              <a:tblGrid>
                <a:gridCol w="2790126"/>
                <a:gridCol w="1185069"/>
                <a:gridCol w="1365881"/>
                <a:gridCol w="948657"/>
                <a:gridCol w="1170957"/>
                <a:gridCol w="1254747"/>
              </a:tblGrid>
              <a:tr h="273733">
                <a:tc>
                  <a:txBody>
                    <a:bodyPr/>
                    <a:lstStyle/>
                    <a:p>
                      <a:pPr algn="ctr" rtl="0" fontAlgn="ctr"/>
                      <a:r>
                        <a:rPr lang="ru-RU" sz="1400" b="1" i="0" u="none" strike="noStrike" dirty="0">
                          <a:solidFill>
                            <a:schemeClr val="tx1"/>
                          </a:solidFill>
                          <a:latin typeface="Times New Roman"/>
                        </a:rPr>
                        <a:t>Наименование показателя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2021 </a:t>
                      </a:r>
                      <a:r>
                        <a:rPr lang="ru-RU" sz="1400" b="1" i="0" u="none" strike="noStrike" dirty="0">
                          <a:solidFill>
                            <a:schemeClr val="tx1"/>
                          </a:solidFill>
                          <a:latin typeface="Times New Roman"/>
                        </a:rPr>
                        <a:t>год</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2022 </a:t>
                      </a:r>
                      <a:r>
                        <a:rPr lang="ru-RU" sz="1400" b="1" i="0" u="none" strike="noStrike" dirty="0">
                          <a:solidFill>
                            <a:schemeClr val="tx1"/>
                          </a:solidFill>
                          <a:latin typeface="Times New Roman"/>
                        </a:rPr>
                        <a:t>год</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t"/>
                      <a:r>
                        <a:rPr lang="ru-RU" sz="1400" b="1" i="0" u="none" strike="noStrike" dirty="0" smtClean="0">
                          <a:solidFill>
                            <a:schemeClr val="tx1"/>
                          </a:solidFill>
                          <a:latin typeface="Times New Roman"/>
                        </a:rPr>
                        <a:t>2023 </a:t>
                      </a:r>
                      <a:r>
                        <a:rPr lang="ru-RU" sz="1400" b="1" i="0" u="none" strike="noStrike" dirty="0">
                          <a:solidFill>
                            <a:schemeClr val="tx1"/>
                          </a:solidFill>
                          <a:latin typeface="Times New Roman"/>
                        </a:rPr>
                        <a:t>год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t"/>
                      <a:r>
                        <a:rPr lang="ru-RU" sz="1400" b="1" i="0" u="none" strike="noStrike" dirty="0" smtClean="0">
                          <a:solidFill>
                            <a:schemeClr val="tx1"/>
                          </a:solidFill>
                          <a:latin typeface="Times New Roman"/>
                        </a:rPr>
                        <a:t>2024 </a:t>
                      </a:r>
                      <a:r>
                        <a:rPr lang="ru-RU" sz="1400" b="1" i="0" u="none" strike="noStrike" dirty="0">
                          <a:solidFill>
                            <a:schemeClr val="tx1"/>
                          </a:solidFill>
                          <a:latin typeface="Times New Roman"/>
                        </a:rPr>
                        <a:t>год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t"/>
                      <a:r>
                        <a:rPr lang="ru-RU" sz="1400" b="1" i="0" u="none" strike="noStrike" dirty="0" smtClean="0">
                          <a:solidFill>
                            <a:schemeClr val="tx1"/>
                          </a:solidFill>
                          <a:latin typeface="Times New Roman"/>
                        </a:rPr>
                        <a:t>2025 </a:t>
                      </a:r>
                      <a:r>
                        <a:rPr lang="ru-RU" sz="1400" b="1" i="0" u="none" strike="noStrike" dirty="0">
                          <a:solidFill>
                            <a:schemeClr val="tx1"/>
                          </a:solidFill>
                          <a:latin typeface="Times New Roman"/>
                        </a:rPr>
                        <a:t>год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r>
              <a:tr h="193629">
                <a:tc>
                  <a:txBody>
                    <a:bodyPr/>
                    <a:lstStyle/>
                    <a:p>
                      <a:pPr algn="ctr" rtl="0" fontAlgn="ctr"/>
                      <a:r>
                        <a:rPr lang="ru-RU" sz="1400" b="1" i="0" u="none" strike="noStrike" dirty="0">
                          <a:solidFill>
                            <a:schemeClr val="tx1"/>
                          </a:solidFill>
                          <a:latin typeface="Times New Roman"/>
                        </a:rPr>
                        <a:t>Всего доходов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879629,8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978890,5</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  791490,9</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  741206,8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  750568,2</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r>
              <a:tr h="387258">
                <a:tc>
                  <a:txBody>
                    <a:bodyPr/>
                    <a:lstStyle/>
                    <a:p>
                      <a:pPr algn="ctr" rtl="0" fontAlgn="ctr"/>
                      <a:r>
                        <a:rPr lang="ru-RU" sz="1400" b="1" i="0" u="none" strike="noStrike" dirty="0">
                          <a:solidFill>
                            <a:schemeClr val="tx1"/>
                          </a:solidFill>
                          <a:latin typeface="Times New Roman"/>
                        </a:rPr>
                        <a:t>Налоговые и неналоговые доходы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endParaRPr lang="ru-RU" sz="1200" b="1" dirty="0" smtClean="0">
                        <a:latin typeface="Times New Roman"/>
                        <a:ea typeface="Times New Roman"/>
                        <a:cs typeface="Times New Roman"/>
                      </a:endParaRPr>
                    </a:p>
                    <a:p>
                      <a:pPr algn="r">
                        <a:spcAft>
                          <a:spcPts val="0"/>
                        </a:spcAft>
                      </a:pPr>
                      <a:r>
                        <a:rPr lang="ru-RU" sz="1200" b="1" dirty="0" smtClean="0">
                          <a:latin typeface="Times New Roman"/>
                          <a:ea typeface="Times New Roman"/>
                          <a:cs typeface="Times New Roman"/>
                        </a:rPr>
                        <a:t>201636,6</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endParaRPr lang="ru-RU" sz="1200" b="1" dirty="0" smtClean="0">
                        <a:latin typeface="Times New Roman"/>
                        <a:ea typeface="Times New Roman"/>
                        <a:cs typeface="Times New Roman"/>
                      </a:endParaRPr>
                    </a:p>
                    <a:p>
                      <a:pPr algn="r">
                        <a:spcAft>
                          <a:spcPts val="0"/>
                        </a:spcAft>
                      </a:pPr>
                      <a:r>
                        <a:rPr lang="ru-RU" sz="1200" b="1" dirty="0" smtClean="0">
                          <a:latin typeface="Times New Roman"/>
                          <a:ea typeface="Times New Roman"/>
                          <a:cs typeface="Times New Roman"/>
                        </a:rPr>
                        <a:t>193288,4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endParaRPr lang="ru-RU" sz="1200" b="1" dirty="0" smtClean="0">
                        <a:latin typeface="Times New Roman"/>
                        <a:ea typeface="Times New Roman"/>
                        <a:cs typeface="Times New Roman"/>
                      </a:endParaRPr>
                    </a:p>
                    <a:p>
                      <a:pPr algn="r">
                        <a:spcAft>
                          <a:spcPts val="0"/>
                        </a:spcAft>
                      </a:pPr>
                      <a:r>
                        <a:rPr lang="ru-RU" sz="1200" b="1" dirty="0" smtClean="0">
                          <a:latin typeface="Times New Roman"/>
                          <a:ea typeface="Times New Roman"/>
                          <a:cs typeface="Times New Roman"/>
                        </a:rPr>
                        <a:t>175852,4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endParaRPr lang="ru-RU" sz="1200" b="1" dirty="0" smtClean="0">
                        <a:latin typeface="Times New Roman"/>
                        <a:ea typeface="Times New Roman"/>
                        <a:cs typeface="Times New Roman"/>
                      </a:endParaRPr>
                    </a:p>
                    <a:p>
                      <a:pPr algn="r">
                        <a:spcAft>
                          <a:spcPts val="0"/>
                        </a:spcAft>
                      </a:pPr>
                      <a:r>
                        <a:rPr lang="ru-RU" sz="1200" b="1" dirty="0" smtClean="0">
                          <a:latin typeface="Times New Roman"/>
                          <a:ea typeface="Times New Roman"/>
                          <a:cs typeface="Times New Roman"/>
                        </a:rPr>
                        <a:t>187332,2</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endParaRPr lang="ru-RU" sz="1200" b="1" dirty="0" smtClean="0">
                        <a:latin typeface="Times New Roman"/>
                        <a:ea typeface="Times New Roman"/>
                        <a:cs typeface="Times New Roman"/>
                      </a:endParaRPr>
                    </a:p>
                    <a:p>
                      <a:pPr algn="r">
                        <a:spcAft>
                          <a:spcPts val="0"/>
                        </a:spcAft>
                      </a:pPr>
                      <a:r>
                        <a:rPr lang="ru-RU" sz="1200" b="1" dirty="0" smtClean="0">
                          <a:latin typeface="Times New Roman"/>
                          <a:ea typeface="Times New Roman"/>
                          <a:cs typeface="Times New Roman"/>
                        </a:rPr>
                        <a:t>199449,1</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r>
              <a:tr h="547467">
                <a:tc>
                  <a:txBody>
                    <a:bodyPr/>
                    <a:lstStyle/>
                    <a:p>
                      <a:pPr algn="ctr" rtl="0" fontAlgn="ctr"/>
                      <a:r>
                        <a:rPr lang="ru-RU" sz="1400" b="1" i="0" u="none" strike="noStrike">
                          <a:solidFill>
                            <a:schemeClr val="tx1"/>
                          </a:solidFill>
                          <a:latin typeface="Times New Roman"/>
                        </a:rPr>
                        <a:t>Удельный вес налоговых и неналоговых доходов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22,92</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19,75</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rtl="0" fontAlgn="ctr"/>
                      <a:r>
                        <a:rPr lang="ru-RU" sz="1400" b="1" i="0" u="none" strike="noStrike" dirty="0" smtClean="0">
                          <a:solidFill>
                            <a:schemeClr val="tx1"/>
                          </a:solidFill>
                          <a:latin typeface="Times New Roman"/>
                        </a:rPr>
                        <a:t>22,22</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rtl="0" fontAlgn="ctr"/>
                      <a:r>
                        <a:rPr lang="ru-RU" sz="1400" b="1" i="0" u="none" strike="noStrike" dirty="0" smtClean="0">
                          <a:solidFill>
                            <a:schemeClr val="tx1"/>
                          </a:solidFill>
                          <a:latin typeface="Times New Roman"/>
                        </a:rPr>
                        <a:t>25,27</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rtl="0" fontAlgn="ctr"/>
                      <a:r>
                        <a:rPr lang="ru-RU" sz="1400" b="1" i="0" u="none" strike="noStrike" dirty="0" smtClean="0">
                          <a:solidFill>
                            <a:schemeClr val="tx1"/>
                          </a:solidFill>
                          <a:latin typeface="Times New Roman"/>
                        </a:rPr>
                        <a:t>26,57</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r>
            </a:tbl>
          </a:graphicData>
        </a:graphic>
      </p:graphicFrame>
      <p:graphicFrame>
        <p:nvGraphicFramePr>
          <p:cNvPr id="8" name="Диаграмма 7"/>
          <p:cNvGraphicFramePr/>
          <p:nvPr/>
        </p:nvGraphicFramePr>
        <p:xfrm>
          <a:off x="357158" y="2357430"/>
          <a:ext cx="8429684" cy="4214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30431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36004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Налоговые доходы бюджета Ершовского муниципального района</a:t>
            </a:r>
          </a:p>
        </p:txBody>
      </p:sp>
      <p:sp>
        <p:nvSpPr>
          <p:cNvPr id="4" name="Rectangle 2"/>
          <p:cNvSpPr>
            <a:spLocks noChangeArrowheads="1"/>
          </p:cNvSpPr>
          <p:nvPr/>
        </p:nvSpPr>
        <p:spPr bwMode="auto">
          <a:xfrm>
            <a:off x="827584" y="2132856"/>
            <a:ext cx="2880320" cy="72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Таблица 5"/>
          <p:cNvGraphicFramePr>
            <a:graphicFrameLocks noGrp="1"/>
          </p:cNvGraphicFramePr>
          <p:nvPr/>
        </p:nvGraphicFramePr>
        <p:xfrm>
          <a:off x="285720" y="4572011"/>
          <a:ext cx="8001056" cy="2071698"/>
        </p:xfrm>
        <a:graphic>
          <a:graphicData uri="http://schemas.openxmlformats.org/drawingml/2006/table">
            <a:tbl>
              <a:tblPr/>
              <a:tblGrid>
                <a:gridCol w="822539"/>
                <a:gridCol w="1046867"/>
                <a:gridCol w="988114"/>
                <a:gridCol w="1000132"/>
                <a:gridCol w="1071570"/>
                <a:gridCol w="1000132"/>
                <a:gridCol w="1071570"/>
                <a:gridCol w="1000132"/>
              </a:tblGrid>
              <a:tr h="884788">
                <a:tc>
                  <a:txBody>
                    <a:bodyPr/>
                    <a:lstStyle/>
                    <a:p>
                      <a:pPr algn="l" fontAlgn="t"/>
                      <a:r>
                        <a:rPr lang="ru-RU" sz="1100" b="0" i="0" u="none" strike="noStrike" dirty="0">
                          <a:solidFill>
                            <a:srgbClr val="000000"/>
                          </a:solidFill>
                          <a:latin typeface="Times New Roman" pitchFamily="18" charset="0"/>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200" b="0" i="0" u="none" strike="noStrike" dirty="0" smtClean="0">
                          <a:solidFill>
                            <a:srgbClr val="000000"/>
                          </a:solidFill>
                          <a:latin typeface="Times New Roman" pitchFamily="18" charset="0"/>
                          <a:cs typeface="Times New Roman" pitchFamily="18" charset="0"/>
                        </a:rPr>
                        <a:t>Налог на доходы </a:t>
                      </a:r>
                      <a:r>
                        <a:rPr lang="ru-RU" sz="1200" b="0" i="0" u="none" strike="noStrike" dirty="0">
                          <a:solidFill>
                            <a:srgbClr val="000000"/>
                          </a:solidFill>
                          <a:latin typeface="Times New Roman" pitchFamily="18" charset="0"/>
                          <a:cs typeface="Times New Roman" pitchFamily="18" charset="0"/>
                        </a:rPr>
                        <a:t>физических лиц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200" b="0" i="0" u="none" strike="noStrike" dirty="0">
                          <a:solidFill>
                            <a:srgbClr val="000000"/>
                          </a:solidFill>
                          <a:latin typeface="Times New Roman" pitchFamily="18" charset="0"/>
                          <a:cs typeface="Times New Roman" pitchFamily="18" charset="0"/>
                        </a:rPr>
                        <a:t>Акцизы по подакцизным </a:t>
                      </a:r>
                      <a:r>
                        <a:rPr lang="ru-RU" sz="1200" b="0" i="0" u="none" strike="noStrike" dirty="0" smtClean="0">
                          <a:solidFill>
                            <a:srgbClr val="000000"/>
                          </a:solidFill>
                          <a:latin typeface="Times New Roman" pitchFamily="18" charset="0"/>
                          <a:cs typeface="Times New Roman" pitchFamily="18" charset="0"/>
                        </a:rPr>
                        <a:t>товарам </a:t>
                      </a:r>
                      <a:endParaRPr lang="ru-RU" sz="1200" b="0" i="0" u="none" strike="noStrike" dirty="0">
                        <a:solidFill>
                          <a:srgbClr val="000000"/>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Единый налог на вмененный доход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Единый сельскохозяйственный налог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Транспортный налог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Прочие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Государственная пошлина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l" rtl="0" fontAlgn="t"/>
                      <a:r>
                        <a:rPr lang="ru-RU" sz="1100" b="0" i="0" u="none" strike="noStrike">
                          <a:solidFill>
                            <a:srgbClr val="000000"/>
                          </a:solidFill>
                          <a:latin typeface="Times New Roman" pitchFamily="18" charset="0"/>
                          <a:cs typeface="Times New Roman" pitchFamily="18" charset="0"/>
                        </a:rPr>
                        <a:t>2021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102447,5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22650,5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2056,5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15494,5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35516,4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dirty="0">
                          <a:solidFill>
                            <a:srgbClr val="000000"/>
                          </a:solidFill>
                          <a:latin typeface="Times New Roman" pitchFamily="18" charset="0"/>
                          <a:cs typeface="Times New Roman" pitchFamily="18" charset="0"/>
                        </a:rPr>
                        <a:t>3700,7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5324,3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l" rtl="0" fontAlgn="t"/>
                      <a:r>
                        <a:rPr lang="ru-RU" sz="1100" b="0" i="0" u="none" strike="noStrike">
                          <a:solidFill>
                            <a:srgbClr val="000000"/>
                          </a:solidFill>
                          <a:latin typeface="Times New Roman" pitchFamily="18" charset="0"/>
                          <a:cs typeface="Times New Roman" pitchFamily="18" charset="0"/>
                        </a:rPr>
                        <a:t>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112315,5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12250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12900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35160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1854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dirty="0">
                          <a:solidFill>
                            <a:srgbClr val="000000"/>
                          </a:solidFill>
                          <a:latin typeface="Times New Roman" pitchFamily="18" charset="0"/>
                          <a:cs typeface="Times New Roman" pitchFamily="18" charset="0"/>
                        </a:rPr>
                        <a:t>4628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l" rtl="0" fontAlgn="t"/>
                      <a:r>
                        <a:rPr lang="ru-RU" sz="1100" b="0" i="0" u="none" strike="noStrike">
                          <a:solidFill>
                            <a:srgbClr val="000000"/>
                          </a:solidFill>
                          <a:latin typeface="Times New Roman" pitchFamily="18" charset="0"/>
                          <a:cs typeface="Times New Roman" pitchFamily="18" charset="0"/>
                        </a:rPr>
                        <a:t>2023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175852,4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11832,1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6888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14600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3900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dirty="0">
                          <a:solidFill>
                            <a:srgbClr val="000000"/>
                          </a:solidFill>
                          <a:latin typeface="Times New Roman" pitchFamily="18" charset="0"/>
                          <a:cs typeface="Times New Roman" pitchFamily="18" charset="0"/>
                        </a:rPr>
                        <a:t>5700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l" rtl="0" fontAlgn="t"/>
                      <a:r>
                        <a:rPr lang="ru-RU" sz="1100" b="0" i="0" u="none" strike="noStrike">
                          <a:solidFill>
                            <a:srgbClr val="000000"/>
                          </a:solidFill>
                          <a:latin typeface="Times New Roman" pitchFamily="18" charset="0"/>
                          <a:cs typeface="Times New Roman" pitchFamily="18" charset="0"/>
                        </a:rPr>
                        <a:t>2024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187332,2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12159,6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7350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14840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4130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dirty="0">
                          <a:solidFill>
                            <a:srgbClr val="000000"/>
                          </a:solidFill>
                          <a:latin typeface="Times New Roman" pitchFamily="18" charset="0"/>
                          <a:cs typeface="Times New Roman" pitchFamily="18" charset="0"/>
                        </a:rPr>
                        <a:t>5700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l" rtl="0" fontAlgn="t"/>
                      <a:r>
                        <a:rPr lang="ru-RU" sz="1100" b="0" i="0" u="none" strike="noStrike">
                          <a:solidFill>
                            <a:srgbClr val="000000"/>
                          </a:solidFill>
                          <a:latin typeface="Times New Roman" pitchFamily="18" charset="0"/>
                          <a:cs typeface="Times New Roman" pitchFamily="18" charset="0"/>
                        </a:rPr>
                        <a:t>2025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199449,1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12440,6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7400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15120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a:solidFill>
                            <a:srgbClr val="000000"/>
                          </a:solidFill>
                          <a:latin typeface="Times New Roman" pitchFamily="18" charset="0"/>
                          <a:cs typeface="Times New Roman" pitchFamily="18" charset="0"/>
                        </a:rPr>
                        <a:t>4380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100" b="0" i="0" u="none" strike="noStrike" dirty="0">
                          <a:solidFill>
                            <a:srgbClr val="000000"/>
                          </a:solidFill>
                          <a:latin typeface="Times New Roman" pitchFamily="18" charset="0"/>
                          <a:cs typeface="Times New Roman" pitchFamily="18" charset="0"/>
                        </a:rPr>
                        <a:t>5800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Диаграмма 7"/>
          <p:cNvGraphicFramePr/>
          <p:nvPr/>
        </p:nvGraphicFramePr>
        <p:xfrm>
          <a:off x="214282" y="571480"/>
          <a:ext cx="8929718" cy="4000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8635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3445" y="116632"/>
            <a:ext cx="8857109" cy="6429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a:bodyPr>
          <a:lstStyle/>
          <a:p>
            <a:pPr algn="ctr" eaLnBrk="1" fontAlgn="auto" hangingPunct="1">
              <a:spcAft>
                <a:spcPts val="0"/>
              </a:spcAft>
              <a:defRPr/>
            </a:pPr>
            <a:r>
              <a:rPr lang="ru-RU" sz="1800" b="1" dirty="0">
                <a:solidFill>
                  <a:schemeClr val="tx1"/>
                </a:solidFill>
                <a:latin typeface="Times New Roman" panose="02020603050405020304" pitchFamily="18" charset="0"/>
                <a:cs typeface="Times New Roman" panose="02020603050405020304" pitchFamily="18" charset="0"/>
              </a:rPr>
              <a:t>Структура неналоговых доходов и их соотношение с аналогичными показателями </a:t>
            </a:r>
            <a:r>
              <a:rPr lang="ru-RU" sz="1800" b="1" dirty="0" smtClean="0">
                <a:solidFill>
                  <a:schemeClr val="tx1"/>
                </a:solidFill>
                <a:latin typeface="Times New Roman" panose="02020603050405020304" pitchFamily="18" charset="0"/>
                <a:cs typeface="Times New Roman" panose="02020603050405020304" pitchFamily="18" charset="0"/>
              </a:rPr>
              <a:t>2021-2025 годов </a:t>
            </a:r>
            <a:r>
              <a:rPr lang="ru-RU" sz="1800" b="1" dirty="0">
                <a:solidFill>
                  <a:schemeClr val="tx1"/>
                </a:solidFill>
                <a:latin typeface="Times New Roman" panose="02020603050405020304" pitchFamily="18" charset="0"/>
                <a:cs typeface="Times New Roman" panose="02020603050405020304" pitchFamily="18" charset="0"/>
              </a:rPr>
              <a:t>представлена в графике:</a:t>
            </a:r>
            <a:endParaRPr lang="ru-RU" altLang="ru-RU" sz="1800" b="1" dirty="0" smtClean="0">
              <a:solidFill>
                <a:schemeClr val="tx1"/>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547664" y="1124744"/>
            <a:ext cx="5544616" cy="216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Таблица 7"/>
          <p:cNvGraphicFramePr>
            <a:graphicFrameLocks noGrp="1"/>
          </p:cNvGraphicFramePr>
          <p:nvPr/>
        </p:nvGraphicFramePr>
        <p:xfrm>
          <a:off x="214283" y="3929068"/>
          <a:ext cx="7643866" cy="2682861"/>
        </p:xfrm>
        <a:graphic>
          <a:graphicData uri="http://schemas.openxmlformats.org/drawingml/2006/table">
            <a:tbl>
              <a:tblPr/>
              <a:tblGrid>
                <a:gridCol w="701272"/>
                <a:gridCol w="1402544"/>
                <a:gridCol w="1332417"/>
                <a:gridCol w="1332417"/>
                <a:gridCol w="1332417"/>
                <a:gridCol w="1542799"/>
              </a:tblGrid>
              <a:tr h="1500196">
                <a:tc>
                  <a:txBody>
                    <a:bodyPr/>
                    <a:lstStyle/>
                    <a:p>
                      <a:pPr>
                        <a:lnSpc>
                          <a:spcPct val="115000"/>
                        </a:lnSpc>
                      </a:pPr>
                      <a:endParaRPr lang="ru-RU" sz="800" dirty="0">
                        <a:latin typeface="Calibri"/>
                        <a:ea typeface="Times New Roman"/>
                        <a:cs typeface="Times New Roman"/>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kumimoji="0" lang="ru-RU" sz="1200" b="0" kern="1200" dirty="0" smtClean="0">
                          <a:solidFill>
                            <a:schemeClr val="tx1"/>
                          </a:solidFill>
                          <a:latin typeface="Times New Roman" pitchFamily="18" charset="0"/>
                          <a:ea typeface="+mn-ea"/>
                          <a:cs typeface="Times New Roman" pitchFamily="18" charset="0"/>
                        </a:rPr>
                        <a:t>Доходы от продажи материальных и нематериальных активов</a:t>
                      </a:r>
                      <a:endParaRPr lang="ru-RU" sz="1200" b="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Платежи при пользовании природными ресурсами</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kumimoji="0" lang="ru-RU" sz="1200" b="0" kern="1200" dirty="0" smtClean="0">
                          <a:solidFill>
                            <a:schemeClr val="tx1"/>
                          </a:solidFill>
                          <a:latin typeface="Times New Roman" pitchFamily="18" charset="0"/>
                          <a:ea typeface="+mn-ea"/>
                          <a:cs typeface="Times New Roman" pitchFamily="18" charset="0"/>
                        </a:rPr>
                        <a:t>Доходы от оказания платных услуг и компенсации затрат государства</a:t>
                      </a:r>
                      <a:endParaRPr lang="ru-RU" sz="1200" b="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kumimoji="0" lang="ru-RU" sz="1200" b="0" kern="1200" dirty="0" smtClean="0">
                          <a:solidFill>
                            <a:schemeClr val="tx1"/>
                          </a:solidFill>
                          <a:latin typeface="Times New Roman" pitchFamily="18" charset="0"/>
                          <a:ea typeface="+mn-ea"/>
                          <a:cs typeface="Times New Roman" pitchFamily="18" charset="0"/>
                        </a:rPr>
                        <a:t>Доходы от использования муниципального имущества, находящегося в муниципальной собственности</a:t>
                      </a:r>
                      <a:endParaRPr lang="ru-RU" sz="1200" b="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Штрафы, санкции, возмещение ущерба</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2021</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586,9</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215,9</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160,3</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11694,7</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1788,4</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2022</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1618</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176,9</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60</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11522</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654</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2023</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500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197</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7880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200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2024</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500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142,5</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60</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7880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200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2025</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500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148,2</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60</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7880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200" dirty="0" smtClean="0">
                          <a:latin typeface="Times New Roman" pitchFamily="18" charset="0"/>
                          <a:ea typeface="Calibri"/>
                          <a:cs typeface="Times New Roman" pitchFamily="18" charset="0"/>
                        </a:rPr>
                        <a:t>200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Диаграмма 8"/>
          <p:cNvGraphicFramePr/>
          <p:nvPr/>
        </p:nvGraphicFramePr>
        <p:xfrm>
          <a:off x="214282" y="857232"/>
          <a:ext cx="8429684" cy="3143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116632"/>
            <a:ext cx="8929718" cy="36933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Безвозмездные поступления на 2022-2024год</a:t>
            </a:r>
            <a:endParaRPr lang="ru-RU" dirty="0">
              <a:latin typeface="Times New Roman" pitchFamily="18" charset="0"/>
              <a:cs typeface="Times New Roman" pitchFamily="18" charset="0"/>
            </a:endParaRPr>
          </a:p>
        </p:txBody>
      </p:sp>
      <p:graphicFrame>
        <p:nvGraphicFramePr>
          <p:cNvPr id="9" name="Диаграмма 8"/>
          <p:cNvGraphicFramePr/>
          <p:nvPr/>
        </p:nvGraphicFramePr>
        <p:xfrm>
          <a:off x="4857752" y="714356"/>
          <a:ext cx="3857652" cy="2786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1714480" y="3500438"/>
          <a:ext cx="5786478" cy="3143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285720" y="714356"/>
          <a:ext cx="4143404" cy="257176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4807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Динамика распределения расходов бюджета Ершовского муниципального района</a:t>
            </a:r>
          </a:p>
        </p:txBody>
      </p:sp>
      <p:graphicFrame>
        <p:nvGraphicFramePr>
          <p:cNvPr id="5" name="Таблица 4"/>
          <p:cNvGraphicFramePr>
            <a:graphicFrameLocks noGrp="1"/>
          </p:cNvGraphicFramePr>
          <p:nvPr/>
        </p:nvGraphicFramePr>
        <p:xfrm>
          <a:off x="214283" y="928670"/>
          <a:ext cx="8715437" cy="5143536"/>
        </p:xfrm>
        <a:graphic>
          <a:graphicData uri="http://schemas.openxmlformats.org/drawingml/2006/table">
            <a:tbl>
              <a:tblPr/>
              <a:tblGrid>
                <a:gridCol w="3274873"/>
                <a:gridCol w="1138022"/>
                <a:gridCol w="1138022"/>
                <a:gridCol w="1013249"/>
                <a:gridCol w="1013249"/>
                <a:gridCol w="1138022"/>
              </a:tblGrid>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2021 </a:t>
                      </a:r>
                      <a:r>
                        <a:rPr lang="ru-RU" sz="1400" b="1" dirty="0">
                          <a:latin typeface="Times New Roman" pitchFamily="18" charset="0"/>
                          <a:ea typeface="Calibri"/>
                          <a:cs typeface="Times New Roman" pitchFamily="18" charset="0"/>
                        </a:rPr>
                        <a:t>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2022 </a:t>
                      </a:r>
                      <a:r>
                        <a:rPr lang="ru-RU" sz="1400" b="1" dirty="0">
                          <a:latin typeface="Times New Roman" pitchFamily="18" charset="0"/>
                          <a:ea typeface="Calibri"/>
                          <a:cs typeface="Times New Roman" pitchFamily="18" charset="0"/>
                        </a:rPr>
                        <a:t>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2023 </a:t>
                      </a:r>
                      <a:r>
                        <a:rPr lang="ru-RU" sz="1400" b="1" dirty="0">
                          <a:latin typeface="Times New Roman" pitchFamily="18" charset="0"/>
                          <a:ea typeface="Calibri"/>
                          <a:cs typeface="Times New Roman" pitchFamily="18" charset="0"/>
                        </a:rPr>
                        <a:t>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2024год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2025год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Общегосударственные вопросы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102786,2</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119924,1</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105330,5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101027,3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104953,0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634770">
                <a:tc>
                  <a:txBody>
                    <a:bodyPr/>
                    <a:lstStyle/>
                    <a:p>
                      <a:pPr algn="l">
                        <a:lnSpc>
                          <a:spcPct val="115000"/>
                        </a:lnSpc>
                        <a:spcAft>
                          <a:spcPts val="1000"/>
                        </a:spcAft>
                      </a:pPr>
                      <a:r>
                        <a:rPr lang="ru-RU" sz="1400" b="1">
                          <a:latin typeface="Times New Roman" pitchFamily="18" charset="0"/>
                          <a:ea typeface="Calibri"/>
                          <a:cs typeface="Times New Roman" pitchFamily="18" charset="0"/>
                        </a:rPr>
                        <a:t>Национальная безопасность и правоохранительная деятельность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1827,4</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2008,4</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1565,6</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1585,7</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1605,1</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Национальная экономика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65973,8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123942,8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     27146,8</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27149,3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27710,3</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Образование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604303,2</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635200,0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554762,0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  528094,7</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523001,8</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Культура и  кинематография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52346,1</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59000,0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68887,1</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42264,0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43911,0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Социальная политика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14655,3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15763,3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14072,1</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14335,9</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14609,1</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Физическая культура и спорт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19304,7</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19700,0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17043,0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16800,0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17099,4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Средства массовой информации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865,7</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1243,8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726,5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726,5</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726,5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634770">
                <a:tc>
                  <a:txBody>
                    <a:bodyPr/>
                    <a:lstStyle/>
                    <a:p>
                      <a:pPr algn="l">
                        <a:lnSpc>
                          <a:spcPct val="115000"/>
                        </a:lnSpc>
                        <a:spcAft>
                          <a:spcPts val="1000"/>
                        </a:spcAft>
                      </a:pPr>
                      <a:r>
                        <a:rPr lang="ru-RU" sz="1400" b="1">
                          <a:latin typeface="Times New Roman" pitchFamily="18" charset="0"/>
                          <a:ea typeface="Calibri"/>
                          <a:cs typeface="Times New Roman" pitchFamily="18" charset="0"/>
                        </a:rPr>
                        <a:t>Обслуживание государственного и муниципального долга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14,9</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095525">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Межбюджетные трансферты общего характера бюджетам субъектов Российской Федерации и муниципальных образований </a:t>
                      </a:r>
                      <a:endParaRPr lang="ru-RU" sz="1400" dirty="0">
                        <a:latin typeface="Times New Roman" pitchFamily="18" charset="0"/>
                        <a:ea typeface="Calibri"/>
                        <a:cs typeface="Times New Roman" pitchFamily="18" charset="0"/>
                      </a:endParaRPr>
                    </a:p>
                  </a:txBody>
                  <a:tcPr marL="47365" marR="47365" marT="657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3078,0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1898,1</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1957,3</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2020,8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2121,3</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ВСЕГО РАСХОДОВ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865155,3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978690,5</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dirty="0">
                          <a:latin typeface="Times New Roman"/>
                          <a:ea typeface="Times New Roman"/>
                          <a:cs typeface="Times New Roman"/>
                        </a:rPr>
                        <a:t>791490,9</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734004,2</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dirty="0">
                          <a:latin typeface="Times New Roman"/>
                          <a:ea typeface="Times New Roman"/>
                          <a:cs typeface="Times New Roman"/>
                        </a:rPr>
                        <a:t>735737,5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bl>
          </a:graphicData>
        </a:graphic>
      </p:graphicFrame>
    </p:spTree>
    <p:extLst>
      <p:ext uri="{BB962C8B-B14F-4D97-AF65-F5344CB8AC3E}">
        <p14:creationId xmlns:p14="http://schemas.microsoft.com/office/powerpoint/2010/main" xmlns="" val="125410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393" y="116632"/>
            <a:ext cx="8939212" cy="552545"/>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solidFill>
                  <a:schemeClr val="tx1"/>
                </a:solidFill>
                <a:latin typeface="Times New Roman" pitchFamily="18" charset="0"/>
                <a:cs typeface="Times New Roman" pitchFamily="18" charset="0"/>
              </a:rPr>
              <a:t>Расходы бюджета </a:t>
            </a:r>
            <a:r>
              <a:rPr lang="ru-RU" sz="1800" b="1" dirty="0" err="1" smtClean="0">
                <a:solidFill>
                  <a:schemeClr val="tx1"/>
                </a:solidFill>
                <a:latin typeface="Times New Roman" pitchFamily="18" charset="0"/>
                <a:cs typeface="Times New Roman" pitchFamily="18" charset="0"/>
              </a:rPr>
              <a:t>Ершовского</a:t>
            </a:r>
            <a:r>
              <a:rPr lang="ru-RU" sz="1800" b="1" dirty="0" smtClean="0">
                <a:solidFill>
                  <a:schemeClr val="tx1"/>
                </a:solidFill>
                <a:latin typeface="Times New Roman" pitchFamily="18" charset="0"/>
                <a:cs typeface="Times New Roman" pitchFamily="18" charset="0"/>
              </a:rPr>
              <a:t> муниципального района на 2023 год</a:t>
            </a:r>
            <a:endParaRPr lang="ru-RU" sz="1800" b="1" dirty="0">
              <a:solidFill>
                <a:schemeClr val="tx1"/>
              </a:solidFill>
              <a:latin typeface="Times New Roman" pitchFamily="18" charset="0"/>
              <a:cs typeface="Times New Roman" pitchFamily="18" charset="0"/>
            </a:endParaRPr>
          </a:p>
        </p:txBody>
      </p:sp>
      <p:graphicFrame>
        <p:nvGraphicFramePr>
          <p:cNvPr id="5" name="Диаграмма 4"/>
          <p:cNvGraphicFramePr/>
          <p:nvPr/>
        </p:nvGraphicFramePr>
        <p:xfrm>
          <a:off x="357158" y="714356"/>
          <a:ext cx="8305800" cy="59293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4339650"/>
          </a:xfrm>
          <a:prstGeom prst="rect">
            <a:avLst/>
          </a:prstGeom>
        </p:spPr>
        <p:txBody>
          <a:bodyPr wrap="square">
            <a:spAutoFit/>
          </a:bodyPr>
          <a:lstStyle/>
          <a:p>
            <a:pPr algn="ctr"/>
            <a:r>
              <a:rPr lang="ru-RU" sz="2400" b="1" i="1" dirty="0" smtClean="0">
                <a:latin typeface="Times New Roman" pitchFamily="18" charset="0"/>
                <a:cs typeface="Times New Roman" pitchFamily="18" charset="0"/>
              </a:rPr>
              <a:t>Уважаемые жители </a:t>
            </a:r>
            <a:r>
              <a:rPr lang="ru-RU" sz="2400" b="1" i="1" dirty="0" err="1" smtClean="0">
                <a:latin typeface="Times New Roman" pitchFamily="18" charset="0"/>
                <a:cs typeface="Times New Roman" pitchFamily="18" charset="0"/>
              </a:rPr>
              <a:t>Ершовского</a:t>
            </a:r>
            <a:endParaRPr lang="ru-RU" sz="2400" b="1" i="1" dirty="0" smtClean="0">
              <a:latin typeface="Times New Roman" pitchFamily="18" charset="0"/>
              <a:cs typeface="Times New Roman" pitchFamily="18" charset="0"/>
            </a:endParaRPr>
          </a:p>
          <a:p>
            <a:pPr algn="ctr"/>
            <a:r>
              <a:rPr lang="ru-RU" sz="2400" b="1" i="1" dirty="0" smtClean="0">
                <a:latin typeface="Times New Roman" pitchFamily="18" charset="0"/>
                <a:cs typeface="Times New Roman" pitchFamily="18" charset="0"/>
              </a:rPr>
              <a:t>муниципального района</a:t>
            </a:r>
          </a:p>
          <a:p>
            <a:pPr algn="ctr"/>
            <a:endParaRPr lang="ru-RU" sz="2000" i="1"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Одна из основных целей бюджетной политики - обеспечение большей прозрачности, открытости и доступности бюджетного процесса для жителей</a:t>
            </a:r>
          </a:p>
          <a:p>
            <a:pPr algn="just"/>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 Одним из инструментов обеспечения прозрачности и открытости бюджетного процесса для населения является реализация проекта – открытый бюджет. «Бюджет для граждан» - это аналитический материал, разрабатываемый в целях ознакомления граждан с основными целями, задачами и приоритетными направлениями бюджетной политики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 обоснованиями бюджетных расходов, планируемыми и достигнутыми результатами использования бюджетных ассигнований.</a:t>
            </a:r>
          </a:p>
          <a:p>
            <a:pPr algn="just"/>
            <a:r>
              <a:rPr lang="ru-RU" sz="1600" dirty="0" smtClean="0">
                <a:latin typeface="Times New Roman" pitchFamily="18" charset="0"/>
                <a:cs typeface="Times New Roman" pitchFamily="18" charset="0"/>
              </a:rPr>
              <a:t>Надеемся, что представление бюджета в понятной и доступной форме повысит уровень общественного участия жителей в бюджетном процессе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a:t>
            </a:r>
          </a:p>
          <a:p>
            <a:pPr algn="just"/>
            <a:r>
              <a:rPr lang="ru-RU" sz="1600" dirty="0" smtClean="0">
                <a:latin typeface="Times New Roman" pitchFamily="18" charset="0"/>
                <a:cs typeface="Times New Roman" pitchFamily="18" charset="0"/>
              </a:rPr>
              <a:t>«Бюджет для граждан» размещается на официальном сайте администрации</a:t>
            </a:r>
          </a:p>
          <a:p>
            <a:pPr algn="just"/>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7504" y="59444"/>
            <a:ext cx="8928992" cy="1008112"/>
          </a:xfrm>
          <a:ln>
            <a:solidFill>
              <a:srgbClr val="AACDDA"/>
            </a:solidFill>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chor="t"/>
          <a:lstStyle/>
          <a:p>
            <a:pPr algn="ctr"/>
            <a:r>
              <a:rPr lang="ru-RU" sz="1800" b="1" dirty="0">
                <a:solidFill>
                  <a:schemeClr val="tx1"/>
                </a:solidFill>
                <a:latin typeface="Times New Roman" panose="02020603050405020304" pitchFamily="18" charset="0"/>
                <a:cs typeface="Times New Roman" panose="02020603050405020304" pitchFamily="18" charset="0"/>
              </a:rPr>
              <a:t>Предварительные итоги социально – экономического  развития за 9 месяцев </a:t>
            </a:r>
            <a:r>
              <a:rPr lang="ru-RU" sz="1800" b="1" dirty="0" smtClean="0">
                <a:solidFill>
                  <a:schemeClr val="tx1"/>
                </a:solidFill>
                <a:latin typeface="Times New Roman" panose="02020603050405020304" pitchFamily="18" charset="0"/>
                <a:cs typeface="Times New Roman" panose="02020603050405020304" pitchFamily="18" charset="0"/>
              </a:rPr>
              <a:t>2022 </a:t>
            </a:r>
            <a:r>
              <a:rPr lang="ru-RU" sz="1800" b="1" dirty="0">
                <a:solidFill>
                  <a:schemeClr val="tx1"/>
                </a:solidFill>
                <a:latin typeface="Times New Roman" panose="02020603050405020304" pitchFamily="18" charset="0"/>
                <a:cs typeface="Times New Roman" panose="02020603050405020304" pitchFamily="18" charset="0"/>
              </a:rPr>
              <a:t>года и ожидаемые итоги социально – экономического развития Ершовского муниципального района за  </a:t>
            </a:r>
            <a:r>
              <a:rPr lang="ru-RU" sz="1800" b="1" dirty="0" smtClean="0">
                <a:solidFill>
                  <a:schemeClr val="tx1"/>
                </a:solidFill>
                <a:latin typeface="Times New Roman" panose="02020603050405020304" pitchFamily="18" charset="0"/>
                <a:cs typeface="Times New Roman" panose="02020603050405020304" pitchFamily="18" charset="0"/>
              </a:rPr>
              <a:t>2022 </a:t>
            </a:r>
            <a:r>
              <a:rPr lang="ru-RU" sz="1800" b="1" dirty="0">
                <a:solidFill>
                  <a:schemeClr val="tx1"/>
                </a:solidFill>
                <a:latin typeface="Times New Roman" panose="02020603050405020304" pitchFamily="18" charset="0"/>
                <a:cs typeface="Times New Roman" panose="02020603050405020304" pitchFamily="18" charset="0"/>
              </a:rPr>
              <a:t>год.</a:t>
            </a:r>
          </a:p>
        </p:txBody>
      </p:sp>
      <p:sp>
        <p:nvSpPr>
          <p:cNvPr id="59395" name="Rectangle 3"/>
          <p:cNvSpPr>
            <a:spLocks noChangeArrowheads="1"/>
          </p:cNvSpPr>
          <p:nvPr/>
        </p:nvSpPr>
        <p:spPr bwMode="auto">
          <a:xfrm>
            <a:off x="214282" y="3857628"/>
            <a:ext cx="878687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endPar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endParaRPr lang="ru-RU" sz="1400" b="1" i="1" u="sng" dirty="0" smtClean="0">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Потребительский рынок</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 сегодняшний день потребительский рынок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представлен 301 объектами (кафе, магазины).</a:t>
            </a:r>
          </a:p>
          <a:p>
            <a:r>
              <a:rPr lang="ru-RU" sz="1400" dirty="0" smtClean="0">
                <a:latin typeface="Times New Roman" pitchFamily="18" charset="0"/>
                <a:cs typeface="Times New Roman" pitchFamily="18" charset="0"/>
              </a:rPr>
              <a:t>Оборот розничной торговли составил 220 569 тыс. руб. или 119,6 % к уровню 2021 года, оборот общественного питания – 3 908 тыс. руб. или 298,6 % к уровню соответствующего периода</a:t>
            </a:r>
            <a:r>
              <a:rPr lang="ru-RU" sz="1400" dirty="0" smtClean="0"/>
              <a:t> </a:t>
            </a:r>
            <a:r>
              <a:rPr lang="ru-RU" sz="1400" dirty="0" smtClean="0">
                <a:latin typeface="Times New Roman" pitchFamily="18" charset="0"/>
                <a:cs typeface="Times New Roman" pitchFamily="18" charset="0"/>
              </a:rPr>
              <a:t>2021 года. </a:t>
            </a:r>
            <a:endParaRPr lang="ru-RU" sz="1400" b="1" i="1" u="sng" dirty="0" smtClean="0">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2430463" algn="l"/>
              </a:tabLst>
            </a:pPr>
            <a:endPar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Прямоугольник 4"/>
          <p:cNvSpPr/>
          <p:nvPr/>
        </p:nvSpPr>
        <p:spPr>
          <a:xfrm>
            <a:off x="142844" y="1071546"/>
            <a:ext cx="9001156" cy="1169551"/>
          </a:xfrm>
          <a:prstGeom prst="rect">
            <a:avLst/>
          </a:prstGeom>
        </p:spPr>
        <p:txBody>
          <a:bodyPr wrap="square">
            <a:spAutoFit/>
          </a:bodyPr>
          <a:lstStyle/>
          <a:p>
            <a:pPr lvl="0" indent="450850" algn="ctr">
              <a:tabLst>
                <a:tab pos="1533525" algn="l"/>
                <a:tab pos="3195638" algn="ctr"/>
              </a:tabLst>
            </a:pPr>
            <a:r>
              <a:rPr lang="ru-RU" sz="1400" b="1" i="1" u="sng" dirty="0" smtClean="0">
                <a:latin typeface="Times New Roman" pitchFamily="18" charset="0"/>
                <a:ea typeface="Times New Roman" pitchFamily="18" charset="0"/>
                <a:cs typeface="Times New Roman" pitchFamily="18" charset="0"/>
              </a:rPr>
              <a:t>Демографическая обстановка</a:t>
            </a:r>
            <a:endParaRPr lang="ru-RU" sz="1400" dirty="0" smtClean="0">
              <a:latin typeface="Times New Roman" pitchFamily="18" charset="0"/>
              <a:cs typeface="Times New Roman" pitchFamily="18" charset="0"/>
            </a:endParaRPr>
          </a:p>
          <a:p>
            <a:pPr indent="450850" algn="just" eaLnBrk="0" hangingPunct="0">
              <a:tabLst>
                <a:tab pos="1533525" algn="l"/>
                <a:tab pos="3195638" algn="ctr"/>
              </a:tabLst>
            </a:pPr>
            <a:r>
              <a:rPr lang="ru-RU" sz="1400" dirty="0" smtClean="0">
                <a:latin typeface="Times New Roman" pitchFamily="18" charset="0"/>
                <a:cs typeface="Times New Roman" pitchFamily="18" charset="0"/>
              </a:rPr>
              <a:t>Численность населения муниципального района - 33,0 тыс. чел., из них – 17,9 тыс. чел. городских жителей (54,2%) и 15,1 тыс. чел. сельских (45,8%). Средняя продолжительность жизни  – 70 лет, в том числе мужчин – 68 лет, женщин – 72 лет. Численность пенсионеров -  12 410 (01.2022)  Рождаемость 147 (01.06.2022)  чел., смертность  – 350 (01.06.2022)   чел</a:t>
            </a:r>
            <a:r>
              <a:rPr lang="ru-RU" sz="1400" dirty="0" smtClean="0">
                <a:latin typeface="Times New Roman" pitchFamily="18" charset="0"/>
                <a:ea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sp>
        <p:nvSpPr>
          <p:cNvPr id="6" name="Прямоугольник 5"/>
          <p:cNvSpPr/>
          <p:nvPr/>
        </p:nvSpPr>
        <p:spPr>
          <a:xfrm>
            <a:off x="214282" y="2285992"/>
            <a:ext cx="8572560" cy="954107"/>
          </a:xfrm>
          <a:prstGeom prst="rect">
            <a:avLst/>
          </a:prstGeom>
        </p:spPr>
        <p:txBody>
          <a:bodyPr wrap="square">
            <a:spAutoFit/>
          </a:bodyPr>
          <a:lstStyle/>
          <a:p>
            <a:pPr lvl="0" indent="450850" algn="ctr" eaLnBrk="0" hangingPunct="0">
              <a:tabLst>
                <a:tab pos="1533525" algn="l"/>
                <a:tab pos="3195638" algn="ctr"/>
              </a:tabLst>
            </a:pPr>
            <a:r>
              <a:rPr lang="ru-RU" sz="1400" b="1" i="1" u="sng" dirty="0" smtClean="0">
                <a:latin typeface="Times New Roman" pitchFamily="18" charset="0"/>
                <a:ea typeface="Times New Roman" pitchFamily="18" charset="0"/>
                <a:cs typeface="Times New Roman" pitchFamily="18" charset="0"/>
              </a:rPr>
              <a:t> Рынок труда</a:t>
            </a:r>
            <a:endParaRPr lang="ru-RU" sz="1400" dirty="0" smtClean="0">
              <a:latin typeface="Times New Roman" pitchFamily="18" charset="0"/>
              <a:cs typeface="Times New Roman" pitchFamily="18" charset="0"/>
            </a:endParaRPr>
          </a:p>
          <a:p>
            <a:pPr lvl="0" indent="450850" algn="just" eaLnBrk="0" hangingPunct="0">
              <a:tabLst>
                <a:tab pos="1533525" algn="l"/>
                <a:tab pos="3195638" algn="ctr"/>
              </a:tabLst>
            </a:pPr>
            <a:r>
              <a:rPr lang="ru-RU" sz="1400" dirty="0" smtClean="0">
                <a:latin typeface="Times New Roman" pitchFamily="18" charset="0"/>
                <a:cs typeface="Times New Roman" pitchFamily="18" charset="0"/>
              </a:rPr>
              <a:t>Численность трудоспособного населения района - порядка 16837 человек. Численность граждан, зарегистрированных в качестве безработных составила 72 человека. Уровень регистрируемой безработицы составил 0,4% от численности трудоспособного населения. Заявлено вакансий с начала года 468 человека.</a:t>
            </a:r>
            <a:endParaRPr lang="ru-RU" sz="1400" dirty="0">
              <a:latin typeface="Times New Roman" pitchFamily="18" charset="0"/>
              <a:cs typeface="Times New Roman" pitchFamily="18" charset="0"/>
            </a:endParaRPr>
          </a:p>
        </p:txBody>
      </p:sp>
      <p:sp>
        <p:nvSpPr>
          <p:cNvPr id="7" name="Прямоугольник 6"/>
          <p:cNvSpPr/>
          <p:nvPr/>
        </p:nvSpPr>
        <p:spPr>
          <a:xfrm>
            <a:off x="214282" y="3214686"/>
            <a:ext cx="8643998" cy="1169551"/>
          </a:xfrm>
          <a:prstGeom prst="rect">
            <a:avLst/>
          </a:prstGeom>
        </p:spPr>
        <p:txBody>
          <a:bodyPr wrap="square">
            <a:spAutoFit/>
          </a:bodyPr>
          <a:lstStyle/>
          <a:p>
            <a:pPr lvl="0" indent="450850" algn="ctr"/>
            <a:endParaRPr lang="ru-RU" sz="1400" b="1" i="1" u="sng" dirty="0" smtClean="0">
              <a:latin typeface="Times New Roman" pitchFamily="18" charset="0"/>
              <a:ea typeface="Times New Roman" pitchFamily="18" charset="0"/>
              <a:cs typeface="Times New Roman" pitchFamily="18" charset="0"/>
            </a:endParaRPr>
          </a:p>
          <a:p>
            <a:pPr lvl="0" indent="450850" algn="ctr"/>
            <a:r>
              <a:rPr lang="ru-RU" sz="1400" b="1" i="1" u="sng" dirty="0" smtClean="0">
                <a:latin typeface="Times New Roman" pitchFamily="18" charset="0"/>
                <a:ea typeface="Times New Roman" pitchFamily="18" charset="0"/>
                <a:cs typeface="Times New Roman" pitchFamily="18" charset="0"/>
              </a:rPr>
              <a:t>Уровень жизни и доходов населения</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Размер среднемесячной заработной платы работающих района увеличился на 13,94% к уровню 01.10.2021 г. (33 269,1 руб.) и составил 37908,8 руб. Средний размер назначенных пенсий составляет – 14 569,08 (01.2022)  руб. </a:t>
            </a:r>
            <a:endParaRPr lang="ru-RU" sz="1400" dirty="0">
              <a:latin typeface="Times New Roman" pitchFamily="18" charset="0"/>
              <a:cs typeface="Times New Roman" pitchFamily="18" charset="0"/>
            </a:endParaRPr>
          </a:p>
        </p:txBody>
      </p:sp>
      <p:sp>
        <p:nvSpPr>
          <p:cNvPr id="29699" name="Rectangle 3"/>
          <p:cNvSpPr>
            <a:spLocks noChangeArrowheads="1"/>
          </p:cNvSpPr>
          <p:nvPr/>
        </p:nvSpPr>
        <p:spPr bwMode="auto">
          <a:xfrm>
            <a:off x="0" y="6335088"/>
            <a:ext cx="878684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539750" algn="l"/>
              </a:tabLst>
            </a:pPr>
            <a:r>
              <a:rPr kumimoji="0" lang="ru-RU" sz="1400" b="1" i="1"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34198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9"/>
            <a:ext cx="9144000" cy="1169551"/>
          </a:xfrm>
          <a:prstGeom prst="rect">
            <a:avLst/>
          </a:prstGeom>
        </p:spPr>
        <p:txBody>
          <a:bodyPr wrap="square">
            <a:spAutoFit/>
          </a:bodyPr>
          <a:lstStyle/>
          <a:p>
            <a:pPr algn="just"/>
            <a:r>
              <a:rPr lang="ru-RU" sz="1400" dirty="0" smtClean="0">
                <a:latin typeface="Times New Roman" pitchFamily="18" charset="0"/>
                <a:cs typeface="Times New Roman" pitchFamily="18" charset="0"/>
              </a:rPr>
              <a:t>В аграрном секторе экономики стабильно функционируют 10 сельхозпредприятий различных форм собственности, 52 крестьянских фермерских хозяйств, включая индивидуальных предпринимателей, более 6,3 тыс. личных подсобных хозяйств, 1 подсобное хозяйство. </a:t>
            </a:r>
          </a:p>
          <a:p>
            <a:r>
              <a:rPr lang="ru-RU" sz="1400" dirty="0" smtClean="0">
                <a:latin typeface="Times New Roman" pitchFamily="18" charset="0"/>
                <a:cs typeface="Times New Roman" pitchFamily="18" charset="0"/>
              </a:rPr>
              <a:t>За 9 месяцев 2021 года </a:t>
            </a:r>
            <a:r>
              <a:rPr lang="ru-RU" sz="1400" dirty="0" err="1" smtClean="0">
                <a:latin typeface="Times New Roman" pitchFamily="18" charset="0"/>
                <a:cs typeface="Times New Roman" pitchFamily="18" charset="0"/>
              </a:rPr>
              <a:t>сельхозтоваропроизводителями</a:t>
            </a:r>
            <a:r>
              <a:rPr lang="ru-RU" sz="1400" dirty="0" smtClean="0">
                <a:latin typeface="Times New Roman" pitchFamily="18" charset="0"/>
                <a:cs typeface="Times New Roman" pitchFamily="18" charset="0"/>
              </a:rPr>
              <a:t> района всех форм собственности произведено продукции сельского хозяйства на сумму 4,4 млрд. руб.  или 85 % к соответствующему периоду  2020 года.</a:t>
            </a:r>
          </a:p>
        </p:txBody>
      </p:sp>
      <p:sp>
        <p:nvSpPr>
          <p:cNvPr id="81921" name="Rectangle 1"/>
          <p:cNvSpPr>
            <a:spLocks noChangeArrowheads="1"/>
          </p:cNvSpPr>
          <p:nvPr/>
        </p:nvSpPr>
        <p:spPr bwMode="auto">
          <a:xfrm>
            <a:off x="0" y="0"/>
            <a:ext cx="757239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Агропромышленный комплекс</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5" name="Rectangle 1"/>
          <p:cNvSpPr>
            <a:spLocks noChangeArrowheads="1"/>
          </p:cNvSpPr>
          <p:nvPr/>
        </p:nvSpPr>
        <p:spPr bwMode="auto">
          <a:xfrm>
            <a:off x="0" y="1428737"/>
            <a:ext cx="9001156"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latin typeface="Times New Roman" pitchFamily="18" charset="0"/>
                <a:cs typeface="Times New Roman" pitchFamily="18" charset="0"/>
              </a:rPr>
              <a:t>В  хозяйствах района всех форм собственности содержится 12,5 тыс. голов крупного рогатого скота, в том числе 6,6 тыс. голов коров,  2,3 тыс. голов свиней, 18,6 тыс. голов овец, 29,6 тыс. голов птицы. Хозяйствами произведено 18,7 тыс. тонн молока, 1,87 тыс. тонн мяса, яиц 3,7 млн. штук.</a:t>
            </a:r>
          </a:p>
          <a:p>
            <a:pPr algn="just"/>
            <a:r>
              <a:rPr lang="ru-RU" sz="1400" dirty="0" smtClean="0">
                <a:latin typeface="Times New Roman" pitchFamily="18" charset="0"/>
                <a:cs typeface="Times New Roman" pitchFamily="18" charset="0"/>
              </a:rPr>
              <a:t>Уборка зерновых зернобобовых культур завершена, при средней урожайности 25,4 </a:t>
            </a:r>
            <a:r>
              <a:rPr lang="ru-RU" sz="1400" dirty="0" err="1" smtClean="0">
                <a:latin typeface="Times New Roman" pitchFamily="18" charset="0"/>
                <a:cs typeface="Times New Roman" pitchFamily="18" charset="0"/>
              </a:rPr>
              <a:t>ц</a:t>
            </a:r>
            <a:r>
              <a:rPr lang="ru-RU" sz="1400" dirty="0" smtClean="0">
                <a:latin typeface="Times New Roman" pitchFamily="18" charset="0"/>
                <a:cs typeface="Times New Roman" pitchFamily="18" charset="0"/>
              </a:rPr>
              <a:t>/га валовой сбор составил 261,7 тыс. тонн.</a:t>
            </a:r>
          </a:p>
          <a:p>
            <a:pPr algn="just"/>
            <a:r>
              <a:rPr lang="ru-RU" sz="1400" dirty="0" smtClean="0">
                <a:latin typeface="Times New Roman" pitchFamily="18" charset="0"/>
                <a:cs typeface="Times New Roman" pitchFamily="18" charset="0"/>
              </a:rPr>
              <a:t>Ведется уборка технических культур. Убрано всего: 29,4 тыс. га, или 29,8 % , при урожайности 10,2 </a:t>
            </a:r>
            <a:r>
              <a:rPr lang="ru-RU" sz="1400" dirty="0" err="1" smtClean="0">
                <a:latin typeface="Times New Roman" pitchFamily="18" charset="0"/>
                <a:cs typeface="Times New Roman" pitchFamily="18" charset="0"/>
              </a:rPr>
              <a:t>ц</a:t>
            </a:r>
            <a:r>
              <a:rPr lang="ru-RU" sz="1400" dirty="0" smtClean="0">
                <a:latin typeface="Times New Roman" pitchFamily="18" charset="0"/>
                <a:cs typeface="Times New Roman" pitchFamily="18" charset="0"/>
              </a:rPr>
              <a:t>/га валовой сбор составил 30,0 тыс. тонн.</a:t>
            </a:r>
          </a:p>
          <a:p>
            <a:pPr algn="just"/>
            <a:r>
              <a:rPr lang="ru-RU" sz="1400" dirty="0" smtClean="0">
                <a:latin typeface="Times New Roman" pitchFamily="18" charset="0"/>
                <a:cs typeface="Times New Roman" pitchFamily="18" charset="0"/>
              </a:rPr>
              <a:t>Овощных культур убрано 212 га, или 65,8 % , при урожайности 271,0 </a:t>
            </a:r>
            <a:r>
              <a:rPr lang="ru-RU" sz="1400" dirty="0" err="1" smtClean="0">
                <a:latin typeface="Times New Roman" pitchFamily="18" charset="0"/>
                <a:cs typeface="Times New Roman" pitchFamily="18" charset="0"/>
              </a:rPr>
              <a:t>ц</a:t>
            </a:r>
            <a:r>
              <a:rPr lang="ru-RU" sz="1400" dirty="0" smtClean="0">
                <a:latin typeface="Times New Roman" pitchFamily="18" charset="0"/>
                <a:cs typeface="Times New Roman" pitchFamily="18" charset="0"/>
              </a:rPr>
              <a:t>/га валовой сбор составил 5,7 тыс. тонн.</a:t>
            </a:r>
          </a:p>
          <a:p>
            <a:pPr algn="just"/>
            <a:r>
              <a:rPr lang="ru-RU" sz="1400" dirty="0" smtClean="0">
                <a:latin typeface="Times New Roman" pitchFamily="18" charset="0"/>
                <a:cs typeface="Times New Roman" pitchFamily="18" charset="0"/>
              </a:rPr>
              <a:t>За 9  мес. 2022  года  </a:t>
            </a:r>
            <a:r>
              <a:rPr lang="ru-RU" sz="1400" dirty="0" err="1" smtClean="0">
                <a:latin typeface="Times New Roman" pitchFamily="18" charset="0"/>
                <a:cs typeface="Times New Roman" pitchFamily="18" charset="0"/>
              </a:rPr>
              <a:t>сельхозтоваропроизводителям</a:t>
            </a:r>
            <a:r>
              <a:rPr lang="ru-RU" sz="1400" dirty="0" smtClean="0">
                <a:latin typeface="Times New Roman" pitchFamily="18" charset="0"/>
                <a:cs typeface="Times New Roman" pitchFamily="18" charset="0"/>
              </a:rPr>
              <a:t> нашего района перечислено более 11,7  млн. руб.  государственной поддержки. </a:t>
            </a:r>
          </a:p>
          <a:p>
            <a:pPr algn="just"/>
            <a:r>
              <a:rPr lang="ru-RU" sz="1400" dirty="0" smtClean="0">
                <a:latin typeface="Times New Roman" pitchFamily="18" charset="0"/>
                <a:cs typeface="Times New Roman" pitchFamily="18" charset="0"/>
              </a:rPr>
              <a:t>В </a:t>
            </a:r>
            <a:r>
              <a:rPr lang="ru-RU" sz="1400" dirty="0" err="1" smtClean="0">
                <a:latin typeface="Times New Roman" pitchFamily="18" charset="0"/>
                <a:cs typeface="Times New Roman" pitchFamily="18" charset="0"/>
              </a:rPr>
              <a:t>Ершовском</a:t>
            </a:r>
            <a:r>
              <a:rPr lang="ru-RU" sz="1400" dirty="0" smtClean="0">
                <a:latin typeface="Times New Roman" pitchFamily="18" charset="0"/>
                <a:cs typeface="Times New Roman" pitchFamily="18" charset="0"/>
              </a:rPr>
              <a:t> муниципальном районе наличие потенциально орошаемых земель составляет 20,8 тыс. га, применяется по назначению 6,1 тыс. га орошаемых земель, что составляет  29%.</a:t>
            </a:r>
          </a:p>
          <a:p>
            <a:pPr algn="just"/>
            <a:r>
              <a:rPr lang="ru-RU" sz="1400" dirty="0" smtClean="0">
                <a:latin typeface="Times New Roman" pitchFamily="18" charset="0"/>
                <a:cs typeface="Times New Roman" pitchFamily="18" charset="0"/>
              </a:rPr>
              <a:t>Среднемесячная заработная плата в сельскохозяйственных предприятиях составила 39 495 рублей, рост 122% к соответствующему периоду прошлого года.</a:t>
            </a:r>
          </a:p>
          <a:p>
            <a:pPr algn="just"/>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1400" dirty="0" smtClean="0">
                <a:latin typeface="Times New Roman" pitchFamily="18" charset="0"/>
                <a:cs typeface="Times New Roman" pitchFamily="18" charset="0"/>
              </a:rPr>
              <a:t>Налоговая отдача в сельском хозяйстве составила 505 руб. на 1 га, при </a:t>
            </a:r>
            <a:r>
              <a:rPr lang="ru-RU" sz="1400" dirty="0" err="1" smtClean="0">
                <a:latin typeface="Times New Roman" pitchFamily="18" charset="0"/>
                <a:cs typeface="Times New Roman" pitchFamily="18" charset="0"/>
              </a:rPr>
              <a:t>среднеобластной</a:t>
            </a:r>
            <a:r>
              <a:rPr lang="ru-RU" sz="1400" dirty="0" smtClean="0">
                <a:latin typeface="Times New Roman" pitchFamily="18" charset="0"/>
                <a:cs typeface="Times New Roman" pitchFamily="18" charset="0"/>
              </a:rPr>
              <a:t>  640,6 руб.</a:t>
            </a:r>
          </a:p>
          <a:p>
            <a:pPr algn="just"/>
            <a:r>
              <a:rPr lang="ru-RU" sz="1400" dirty="0" smtClean="0">
                <a:latin typeface="Times New Roman" pitchFamily="18" charset="0"/>
                <a:cs typeface="Times New Roman" pitchFamily="18" charset="0"/>
              </a:rPr>
              <a:t>Общий объем инвестиций в основной капитал, с учетом областных организаций  составляет около 1,0 млрд. руб. или 101,2% к уровню 01.10.2021 года:</a:t>
            </a:r>
          </a:p>
          <a:p>
            <a:pPr algn="just"/>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сельхозтоваропроизводителями</a:t>
            </a:r>
            <a:r>
              <a:rPr lang="ru-RU" sz="1400" dirty="0" smtClean="0">
                <a:latin typeface="Times New Roman" pitchFamily="18" charset="0"/>
                <a:cs typeface="Times New Roman" pitchFamily="18" charset="0"/>
              </a:rPr>
              <a:t> приобретено высокотехнологичной техники 36 единицы, из них  25 тракторов, 11 комбайнов и прочего сельскохозяйственного инвентаря на общую сумму 337,7  млн. руб.</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14282" y="142852"/>
            <a:ext cx="86439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Промышленное производство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Индекс промышленного производства по полному кругу организаций составил – 100,7%. Объем отгруженной товарной продукции и оказанных услуг в целом по промышленности района за 9 мес. 2022 года  составил 33992979,3 тыс. руб., к соответствующему периоду 2021 года 132,6%.</a:t>
            </a:r>
            <a:endParaRPr lang="ru-RU" sz="1400" dirty="0">
              <a:latin typeface="Times New Roman" pitchFamily="18" charset="0"/>
              <a:cs typeface="Times New Roman" pitchFamily="18" charset="0"/>
            </a:endParaRPr>
          </a:p>
        </p:txBody>
      </p:sp>
      <p:sp>
        <p:nvSpPr>
          <p:cNvPr id="5" name="Прямоугольник 4"/>
          <p:cNvSpPr/>
          <p:nvPr/>
        </p:nvSpPr>
        <p:spPr>
          <a:xfrm>
            <a:off x="142844" y="1142984"/>
            <a:ext cx="8858312" cy="2677656"/>
          </a:xfrm>
          <a:prstGeom prst="rect">
            <a:avLst/>
          </a:prstGeom>
        </p:spPr>
        <p:txBody>
          <a:bodyPr wrap="square">
            <a:spAutoFit/>
          </a:bodyPr>
          <a:lstStyle/>
          <a:p>
            <a:pPr lvl="0" indent="450850" algn="ctr"/>
            <a:r>
              <a:rPr lang="ru-RU" sz="1400" b="1" i="1" u="sng" dirty="0" smtClean="0">
                <a:latin typeface="Times New Roman" pitchFamily="18" charset="0"/>
                <a:ea typeface="Times New Roman" pitchFamily="18" charset="0"/>
                <a:cs typeface="Times New Roman" pitchFamily="18" charset="0"/>
              </a:rPr>
              <a:t>Управление имуществом и земельными ресурсами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Общая площадь сельскохозяйственных угодий по району составляет 399,6 тыс. га. По состоянию на 01.10.2022 года заключено и действует  1 077 договоров аренды муниципального имущества и сдачи в аренду земли на общую сумму 7 510,0 тыс. руб. </a:t>
            </a:r>
          </a:p>
          <a:p>
            <a:r>
              <a:rPr lang="ru-RU" sz="1400" dirty="0" smtClean="0">
                <a:latin typeface="Times New Roman" pitchFamily="18" charset="0"/>
                <a:cs typeface="Times New Roman" pitchFamily="18" charset="0"/>
              </a:rPr>
              <a:t>За отчетный период администрацией предоставлено в собственность бесплатно 62 земельных участков, общей площадью 0,62 га; за плату – 65 земельных участков, общей площадью  3 971,3  га   на сумму  7,74 млн. руб. </a:t>
            </a:r>
          </a:p>
          <a:p>
            <a:r>
              <a:rPr lang="ru-RU" sz="1400" dirty="0" smtClean="0">
                <a:latin typeface="Times New Roman" pitchFamily="18" charset="0"/>
                <a:cs typeface="Times New Roman" pitchFamily="18" charset="0"/>
              </a:rPr>
              <a:t>За 9 мес. 2022 года доходы от использования муниципального имущества и от сдачи в аренду земли составили  9,3 млн. руб.</a:t>
            </a:r>
          </a:p>
          <a:p>
            <a:r>
              <a:rPr lang="ru-RU" sz="1400" dirty="0" smtClean="0">
                <a:latin typeface="Times New Roman" pitchFamily="18" charset="0"/>
                <a:cs typeface="Times New Roman" pitchFamily="18" charset="0"/>
              </a:rPr>
              <a:t>В период с 2012 по 9 мес. 2022 года предоставлено 273 земельных участков гражданам, имеющих трех и более детей. С целью повышения доходной части местного бюджета по обеспечению стабильного роста по налоговым платежам, проводится работа по определению перечня земельных участков объектов капитального строительства, не облагаемых земельным и имущественным налогами. </a:t>
            </a:r>
            <a:endParaRPr lang="ru-RU" sz="1400" dirty="0">
              <a:latin typeface="Times New Roman" pitchFamily="18" charset="0"/>
              <a:cs typeface="Times New Roman" pitchFamily="18" charset="0"/>
            </a:endParaRPr>
          </a:p>
        </p:txBody>
      </p:sp>
      <p:sp>
        <p:nvSpPr>
          <p:cNvPr id="6" name="Прямоугольник 5"/>
          <p:cNvSpPr/>
          <p:nvPr/>
        </p:nvSpPr>
        <p:spPr>
          <a:xfrm>
            <a:off x="0" y="3714752"/>
            <a:ext cx="9144000" cy="2893100"/>
          </a:xfrm>
          <a:prstGeom prst="rect">
            <a:avLst/>
          </a:prstGeom>
        </p:spPr>
        <p:txBody>
          <a:bodyPr wrap="square">
            <a:spAutoFit/>
          </a:bodyPr>
          <a:lstStyle/>
          <a:p>
            <a:pPr lvl="0" indent="450850" algn="ctr">
              <a:tabLst>
                <a:tab pos="2047875" algn="l"/>
                <a:tab pos="3195638" algn="ctr"/>
              </a:tabLst>
            </a:pPr>
            <a:r>
              <a:rPr lang="ru-RU" sz="1400" b="1" i="1" u="sng" dirty="0" smtClean="0">
                <a:latin typeface="Times New Roman" pitchFamily="18" charset="0"/>
                <a:ea typeface="Times New Roman" pitchFamily="18" charset="0"/>
                <a:cs typeface="Times New Roman" pitchFamily="18" charset="0"/>
              </a:rPr>
              <a:t>Инвестиции</a:t>
            </a:r>
            <a:endParaRPr lang="ru-RU" sz="1400" dirty="0" smtClean="0">
              <a:latin typeface="Times New Roman" pitchFamily="18" charset="0"/>
              <a:ea typeface="Times New Roman" pitchFamily="18" charset="0"/>
              <a:cs typeface="Times New Roman" pitchFamily="18" charset="0"/>
            </a:endParaRPr>
          </a:p>
          <a:p>
            <a:r>
              <a:rPr lang="ru-RU" sz="1400" dirty="0" smtClean="0">
                <a:latin typeface="Times New Roman" pitchFamily="18" charset="0"/>
                <a:cs typeface="Times New Roman" pitchFamily="18" charset="0"/>
              </a:rPr>
              <a:t>В числе приоритетных задач  остается  запуск новых инвестиционных проектов. По </a:t>
            </a:r>
            <a:r>
              <a:rPr lang="ru-RU" sz="1400" dirty="0" err="1" smtClean="0">
                <a:latin typeface="Times New Roman" pitchFamily="18" charset="0"/>
                <a:cs typeface="Times New Roman" pitchFamily="18" charset="0"/>
              </a:rPr>
              <a:t>Ершовскому</a:t>
            </a:r>
            <a:r>
              <a:rPr lang="ru-RU" sz="1400" dirty="0" smtClean="0">
                <a:latin typeface="Times New Roman" pitchFamily="18" charset="0"/>
                <a:cs typeface="Times New Roman" pitchFamily="18" charset="0"/>
              </a:rPr>
              <a:t> муниципальному району в реестре инвестиционных площадок Саратовской области значатся  четыре инвестиционные площадки:</a:t>
            </a:r>
          </a:p>
          <a:p>
            <a:r>
              <a:rPr lang="ru-RU" sz="1400" dirty="0" smtClean="0">
                <a:latin typeface="Times New Roman" pitchFamily="18" charset="0"/>
                <a:cs typeface="Times New Roman" pitchFamily="18" charset="0"/>
              </a:rPr>
              <a:t>ПМК — 76 , г. Ершов,  в восточной  части  города  (ул. Прирельсовая), Вид разрешенного использования земельного участка </a:t>
            </a:r>
            <a:r>
              <a:rPr lang="ru-RU" sz="1400" dirty="0" err="1" smtClean="0">
                <a:latin typeface="Times New Roman" pitchFamily="18" charset="0"/>
                <a:cs typeface="Times New Roman" pitchFamily="18" charset="0"/>
              </a:rPr>
              <a:t>Промзона</a:t>
            </a:r>
            <a:r>
              <a:rPr lang="ru-RU" sz="1400" dirty="0" smtClean="0">
                <a:latin typeface="Times New Roman" pitchFamily="18" charset="0"/>
                <a:cs typeface="Times New Roman" pitchFamily="18" charset="0"/>
              </a:rPr>
              <a:t>, площадью 10 га;</a:t>
            </a:r>
          </a:p>
          <a:p>
            <a:r>
              <a:rPr lang="ru-RU" sz="1400" dirty="0" smtClean="0">
                <a:latin typeface="Times New Roman" pitchFamily="18" charset="0"/>
                <a:cs typeface="Times New Roman" pitchFamily="18" charset="0"/>
              </a:rPr>
              <a:t>Метеостанция Вид разрешенного использования земельного участка </a:t>
            </a:r>
            <a:r>
              <a:rPr lang="ru-RU" sz="1400" dirty="0" err="1" smtClean="0">
                <a:latin typeface="Times New Roman" pitchFamily="18" charset="0"/>
                <a:cs typeface="Times New Roman" pitchFamily="18" charset="0"/>
              </a:rPr>
              <a:t>Промзона</a:t>
            </a:r>
            <a:r>
              <a:rPr lang="ru-RU" sz="1400" dirty="0" smtClean="0">
                <a:latin typeface="Times New Roman" pitchFamily="18" charset="0"/>
                <a:cs typeface="Times New Roman" pitchFamily="18" charset="0"/>
              </a:rPr>
              <a:t>, площадью 10 га Производственная зона, площадью 40,8 га;</a:t>
            </a:r>
          </a:p>
          <a:p>
            <a:r>
              <a:rPr lang="ru-RU" sz="1400" dirty="0" smtClean="0">
                <a:latin typeface="Times New Roman" pitchFamily="18" charset="0"/>
                <a:cs typeface="Times New Roman" pitchFamily="18" charset="0"/>
              </a:rPr>
              <a:t>с. Дмитриевка,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района, граница с </a:t>
            </a:r>
            <a:r>
              <a:rPr lang="ru-RU" sz="1400" dirty="0" err="1" smtClean="0">
                <a:latin typeface="Times New Roman" pitchFamily="18" charset="0"/>
                <a:cs typeface="Times New Roman" pitchFamily="18" charset="0"/>
              </a:rPr>
              <a:t>Балаковским</a:t>
            </a:r>
            <a:r>
              <a:rPr lang="ru-RU" sz="1400" dirty="0" smtClean="0">
                <a:latin typeface="Times New Roman" pitchFamily="18" charset="0"/>
                <a:cs typeface="Times New Roman" pitchFamily="18" charset="0"/>
              </a:rPr>
              <a:t> районом. Западная окраина села, 200м от границы села Площадью  0,45 га;</a:t>
            </a:r>
          </a:p>
          <a:p>
            <a:r>
              <a:rPr lang="ru-RU" sz="1400" dirty="0" smtClean="0">
                <a:latin typeface="Times New Roman" pitchFamily="18" charset="0"/>
                <a:cs typeface="Times New Roman" pitchFamily="18" charset="0"/>
              </a:rPr>
              <a:t>г. Ершов,  по трассе  Ершов – Балаково ,северная часть города -1 км  (район старых дач), площадью 15 га;</a:t>
            </a:r>
          </a:p>
          <a:p>
            <a:r>
              <a:rPr lang="ru-RU" sz="1400" dirty="0" smtClean="0">
                <a:latin typeface="Times New Roman" pitchFamily="18" charset="0"/>
                <a:cs typeface="Times New Roman" pitchFamily="18" charset="0"/>
              </a:rPr>
              <a:t>В 2022 году ООО "МТС </a:t>
            </a:r>
            <a:r>
              <a:rPr lang="ru-RU" sz="1400" dirty="0" err="1" smtClean="0">
                <a:latin typeface="Times New Roman" pitchFamily="18" charset="0"/>
                <a:cs typeface="Times New Roman" pitchFamily="18" charset="0"/>
              </a:rPr>
              <a:t>Ершовская</a:t>
            </a:r>
            <a:r>
              <a:rPr lang="ru-RU" sz="1400" dirty="0" smtClean="0">
                <a:latin typeface="Times New Roman" pitchFamily="18" charset="0"/>
                <a:cs typeface="Times New Roman" pitchFamily="18" charset="0"/>
              </a:rPr>
              <a:t>" ведется строительство участка орошения на площади 1200 га с установкой 14 дождевальных машин, насосной станции и прокладкой 18 км трубопровода различного диаметра. Объем инвестиций около 380 млн. руб., дополнительно создано 6 рабочих мест.</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41088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4357694"/>
            <a:ext cx="8858312" cy="1846659"/>
          </a:xfrm>
          <a:prstGeom prst="rect">
            <a:avLst/>
          </a:prstGeom>
        </p:spPr>
        <p:txBody>
          <a:bodyPr wrap="square">
            <a:spAutoFit/>
          </a:bodyPr>
          <a:lstStyle/>
          <a:p>
            <a:pPr algn="ctr"/>
            <a:r>
              <a:rPr lang="ru-RU" sz="1400" b="1" i="1" dirty="0" smtClean="0">
                <a:latin typeface="Times New Roman" pitchFamily="18" charset="0"/>
                <a:cs typeface="Times New Roman" pitchFamily="18" charset="0"/>
              </a:rPr>
              <a:t>Исполнение консолидированного бюджета </a:t>
            </a:r>
            <a:r>
              <a:rPr lang="ru-RU" sz="1400" b="1" i="1" dirty="0" err="1" smtClean="0">
                <a:latin typeface="Times New Roman" pitchFamily="18" charset="0"/>
                <a:cs typeface="Times New Roman" pitchFamily="18" charset="0"/>
              </a:rPr>
              <a:t>Ершовского</a:t>
            </a:r>
            <a:r>
              <a:rPr lang="ru-RU" sz="1400" b="1" i="1" dirty="0" smtClean="0">
                <a:latin typeface="Times New Roman" pitchFamily="18" charset="0"/>
                <a:cs typeface="Times New Roman" pitchFamily="18" charset="0"/>
              </a:rPr>
              <a:t> муниципального района</a:t>
            </a:r>
          </a:p>
          <a:p>
            <a:pPr algn="just"/>
            <a:r>
              <a:rPr lang="ru-RU" sz="1400" dirty="0" smtClean="0">
                <a:latin typeface="Times New Roman" pitchFamily="18" charset="0"/>
                <a:cs typeface="Times New Roman" pitchFamily="18" charset="0"/>
              </a:rPr>
              <a:t>Доходная часть консолидированного бюджета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за 9 мес. 2022 года исполнена в сумме 834,5  млн. руб., что составляет  69,7 % к плану года (уточненный план –  1 196,7 млн. руб.). </a:t>
            </a:r>
          </a:p>
          <a:p>
            <a:pPr algn="just"/>
            <a:r>
              <a:rPr lang="ru-RU" sz="1400" dirty="0" smtClean="0">
                <a:latin typeface="Times New Roman" pitchFamily="18" charset="0"/>
                <a:cs typeface="Times New Roman" pitchFamily="18" charset="0"/>
              </a:rPr>
              <a:t>Расходная часть консолидированного бюджета исполнена в сумме  829,5 млн. руб. или 69,1% к плану года (1 199,9 млн. руб.).  Наибольший удельный вес в расходах консолидированного бюджета занимают расходы на социальную  сферу – 513,0 млн. руб. или 61,9%.</a:t>
            </a:r>
          </a:p>
          <a:p>
            <a:pPr algn="just"/>
            <a:r>
              <a:rPr lang="ru-RU" sz="1400" dirty="0" smtClean="0">
                <a:latin typeface="Times New Roman" pitchFamily="18" charset="0"/>
                <a:cs typeface="Times New Roman" pitchFamily="18" charset="0"/>
              </a:rPr>
              <a:t>Кредиторская задолженность консолидированного бюджета на 01.10.2022 года составляет 97,0 млн. руб., из них 48,0 млн. руб. просроченная</a:t>
            </a:r>
            <a:r>
              <a:rPr lang="ru-RU" sz="1400" dirty="0" smtClean="0"/>
              <a:t>. </a:t>
            </a:r>
            <a:endParaRPr lang="ru-RU" sz="1400" dirty="0"/>
          </a:p>
        </p:txBody>
      </p:sp>
      <p:sp>
        <p:nvSpPr>
          <p:cNvPr id="29697" name="Rectangle 1"/>
          <p:cNvSpPr>
            <a:spLocks noChangeArrowheads="1"/>
          </p:cNvSpPr>
          <p:nvPr/>
        </p:nvSpPr>
        <p:spPr bwMode="auto">
          <a:xfrm>
            <a:off x="1" y="0"/>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ООО «МТС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Ершовская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базе бывшего ремзавода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Кировец</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организован капитальный ремонт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энергонасыщенных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тракторов и комбайнов. Объем инвестиций составит 50 млн. руб., создано более 50 рабочих мест,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АО «Декабрист» в текущем году приобретено 33 головы КРС мясной направленности. Объем инвестиций составил 2,8 млн. руб., создано 4 рабочих места,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ИП глава КФХ  Акопов Т.Б. проведены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работы по реконструкции помещений, п</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риобретается  скот мясного направления.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Объем инвестиций составит 7,0  млн. руб.,  будет создано 4 рабочих места,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ИП глава КФХ  Саидов Р.Р. приобретено 50 голов КРС.</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Объем инвестиций составил 3,0 млн. руб.,  создано 3 рабочих места,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ИП глава КФХ  Громова Л.В. рассматривается проект «Строительство помещения для животноводства с установкой доильного оборудования».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Объем инвестиций составит 28,0 млн. руб.,  будет создано 6 рабочих мест,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ИП глава КФХ  Головачев В.В. завершил строительство мех. мастерской и четырех складов. Установлены автомобильные весы, уложено асфальтовое покрытие полов в складах.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Объем инвестиций составил более  50,0 млн. руб.,  создано 5 рабочих мест, </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214282" y="3071810"/>
            <a:ext cx="8572560" cy="1169551"/>
          </a:xfrm>
          <a:prstGeom prst="rect">
            <a:avLst/>
          </a:prstGeom>
        </p:spPr>
        <p:txBody>
          <a:bodyPr wrap="square">
            <a:spAutoFit/>
          </a:bodyPr>
          <a:lstStyle/>
          <a:p>
            <a:pPr lvl="0" indent="450850"/>
            <a:r>
              <a:rPr lang="ru-RU" sz="1400" dirty="0" smtClean="0">
                <a:latin typeface="Times New Roman" pitchFamily="18" charset="0"/>
                <a:ea typeface="Times New Roman" pitchFamily="18" charset="0"/>
                <a:cs typeface="Times New Roman" pitchFamily="18" charset="0"/>
              </a:rPr>
              <a:t>- </a:t>
            </a:r>
            <a:r>
              <a:rPr lang="ru-RU" sz="1400" dirty="0" smtClean="0">
                <a:solidFill>
                  <a:srgbClr val="000000"/>
                </a:solidFill>
                <a:latin typeface="Times New Roman" pitchFamily="18" charset="0"/>
                <a:ea typeface="Droid Sans Fallback"/>
                <a:cs typeface="Times New Roman" pitchFamily="18" charset="0"/>
              </a:rPr>
              <a:t>ИП глава КФХ Ким Д.А., на участке орошения на площади 150 га  установлена  система  капельного орошения для  полива овощных культур. Объем инвестиций более 8,0 млн. руб., </a:t>
            </a:r>
            <a:r>
              <a:rPr lang="ru-RU" sz="1400" dirty="0" smtClean="0">
                <a:latin typeface="Times New Roman" pitchFamily="18" charset="0"/>
                <a:ea typeface="Times New Roman" pitchFamily="18" charset="0"/>
                <a:cs typeface="Times New Roman" pitchFamily="18" charset="0"/>
              </a:rPr>
              <a:t>создано 4 рабочих места, </a:t>
            </a:r>
            <a:endParaRPr lang="ru-RU" sz="1400" dirty="0" smtClean="0">
              <a:latin typeface="Times New Roman" pitchFamily="18" charset="0"/>
              <a:cs typeface="Times New Roman" pitchFamily="18" charset="0"/>
            </a:endParaRPr>
          </a:p>
          <a:p>
            <a:pPr lvl="0" indent="449263" eaLnBrk="0" hangingPunct="0"/>
            <a:r>
              <a:rPr lang="ru-RU" sz="1400" dirty="0" smtClean="0">
                <a:solidFill>
                  <a:srgbClr val="000000"/>
                </a:solidFill>
                <a:latin typeface="Times New Roman" pitchFamily="18" charset="0"/>
                <a:ea typeface="Droid Sans Fallback"/>
                <a:cs typeface="Times New Roman" pitchFamily="18" charset="0"/>
              </a:rPr>
              <a:t>- ООО «МТС </a:t>
            </a:r>
            <a:r>
              <a:rPr lang="ru-RU" sz="1400" dirty="0" err="1" smtClean="0">
                <a:solidFill>
                  <a:srgbClr val="000000"/>
                </a:solidFill>
                <a:latin typeface="Times New Roman" pitchFamily="18" charset="0"/>
                <a:ea typeface="Droid Sans Fallback"/>
                <a:cs typeface="Times New Roman" pitchFamily="18" charset="0"/>
              </a:rPr>
              <a:t>Ершовская</a:t>
            </a:r>
            <a:r>
              <a:rPr lang="ru-RU" sz="1400" dirty="0" smtClean="0">
                <a:solidFill>
                  <a:srgbClr val="000000"/>
                </a:solidFill>
                <a:latin typeface="Times New Roman" pitchFamily="18" charset="0"/>
                <a:ea typeface="Droid Sans Fallback"/>
                <a:cs typeface="Times New Roman" pitchFamily="18" charset="0"/>
              </a:rPr>
              <a:t>»</a:t>
            </a:r>
            <a:r>
              <a:rPr lang="ru-RU" sz="1400" b="1" dirty="0" smtClean="0">
                <a:solidFill>
                  <a:srgbClr val="000000"/>
                </a:solidFill>
                <a:latin typeface="Times New Roman" pitchFamily="18" charset="0"/>
                <a:ea typeface="Droid Sans Fallback"/>
                <a:cs typeface="Times New Roman" pitchFamily="18" charset="0"/>
              </a:rPr>
              <a:t> </a:t>
            </a:r>
            <a:r>
              <a:rPr lang="ru-RU" sz="1400" dirty="0" smtClean="0">
                <a:solidFill>
                  <a:srgbClr val="000000"/>
                </a:solidFill>
                <a:latin typeface="Times New Roman" pitchFamily="18" charset="0"/>
                <a:ea typeface="Droid Sans Fallback"/>
                <a:cs typeface="Times New Roman" pitchFamily="18" charset="0"/>
              </a:rPr>
              <a:t>завершено строительство участка орошения на площади  1246 га с установкой 14 дождевальных машин и насосной станции. Объем инвестиций около 300 млн. руб., дополнительно  создано 6 рабочих мест.</a:t>
            </a: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50004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anose="02020603050405020304" pitchFamily="18" charset="0"/>
                <a:cs typeface="Times New Roman" panose="02020603050405020304" pitchFamily="18" charset="0"/>
              </a:rPr>
              <a:t>МУНИЦИПАЛЬНЫЕ ПРОГРАММЫ</a:t>
            </a:r>
            <a:endParaRPr lang="ru-RU" sz="20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0" y="571481"/>
          <a:ext cx="9143999" cy="6286519"/>
        </p:xfrm>
        <a:graphic>
          <a:graphicData uri="http://schemas.openxmlformats.org/drawingml/2006/table">
            <a:tbl>
              <a:tblPr/>
              <a:tblGrid>
                <a:gridCol w="307361"/>
                <a:gridCol w="6531430"/>
                <a:gridCol w="768403"/>
                <a:gridCol w="768403"/>
                <a:gridCol w="768402"/>
              </a:tblGrid>
              <a:tr h="357007">
                <a:tc>
                  <a:txBody>
                    <a:bodyPr/>
                    <a:lstStyle/>
                    <a:p>
                      <a:pPr algn="ctr">
                        <a:spcAft>
                          <a:spcPts val="0"/>
                        </a:spcAft>
                      </a:pPr>
                      <a:r>
                        <a:rPr lang="ru-RU" sz="500" dirty="0">
                          <a:latin typeface="Times New Roman"/>
                          <a:ea typeface="Times New Roman"/>
                          <a:cs typeface="Times New Roman"/>
                        </a:rPr>
                        <a:t> </a:t>
                      </a:r>
                      <a:endParaRPr lang="ru-RU" sz="4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Наименование муниципальной программы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nSpc>
                          <a:spcPts val="1390"/>
                        </a:lnSpc>
                        <a:spcAft>
                          <a:spcPts val="0"/>
                        </a:spcAft>
                      </a:pPr>
                      <a:r>
                        <a:rPr lang="ru-RU" sz="1200">
                          <a:latin typeface="Times New Roman"/>
                          <a:ea typeface="Times New Roman"/>
                          <a:cs typeface="Times New Roman"/>
                        </a:rPr>
                        <a:t> 2023 год</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82550">
                        <a:lnSpc>
                          <a:spcPts val="1390"/>
                        </a:lnSpc>
                        <a:spcAft>
                          <a:spcPts val="0"/>
                        </a:spcAft>
                      </a:pPr>
                      <a:r>
                        <a:rPr lang="ru-RU" sz="1200" spc="-15">
                          <a:solidFill>
                            <a:srgbClr val="000000"/>
                          </a:solidFill>
                          <a:latin typeface="Times New Roman"/>
                          <a:ea typeface="Times New Roman"/>
                          <a:cs typeface="Times New Roman"/>
                        </a:rPr>
                        <a:t>2024 год</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nSpc>
                          <a:spcPts val="1390"/>
                        </a:lnSpc>
                        <a:spcAft>
                          <a:spcPts val="0"/>
                        </a:spcAft>
                      </a:pPr>
                      <a:r>
                        <a:rPr lang="ru-RU" sz="1200" spc="-15">
                          <a:solidFill>
                            <a:srgbClr val="000000"/>
                          </a:solidFill>
                          <a:latin typeface="Times New Roman"/>
                          <a:ea typeface="Times New Roman"/>
                          <a:cs typeface="Times New Roman"/>
                        </a:rPr>
                        <a:t>2025 год</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21">
                <a:tc>
                  <a:txBody>
                    <a:bodyPr/>
                    <a:lstStyle/>
                    <a:p>
                      <a:pPr>
                        <a:lnSpc>
                          <a:spcPct val="97000"/>
                        </a:lnSpc>
                        <a:spcAft>
                          <a:spcPts val="0"/>
                        </a:spcAft>
                      </a:pPr>
                      <a:r>
                        <a:rPr lang="ru-RU" sz="1000" spc="-40" dirty="0">
                          <a:latin typeface="Times New Roman"/>
                          <a:ea typeface="Times New Roman"/>
                          <a:cs typeface="Times New Roman"/>
                        </a:rPr>
                        <a:t>1</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30" dirty="0">
                          <a:latin typeface="Times New Roman"/>
                          <a:ea typeface="Times New Roman"/>
                          <a:cs typeface="Times New Roman"/>
                        </a:rPr>
                        <a:t>2</a:t>
                      </a: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a:latin typeface="Times New Roman"/>
                          <a:ea typeface="Times New Roman"/>
                          <a:cs typeface="Times New Roman"/>
                        </a:rPr>
                        <a:t>3</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a:latin typeface="Times New Roman"/>
                          <a:ea typeface="Times New Roman"/>
                          <a:cs typeface="Times New Roman"/>
                        </a:rPr>
                        <a:t>4</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a:latin typeface="Times New Roman"/>
                          <a:ea typeface="Times New Roman"/>
                          <a:cs typeface="Times New Roman"/>
                        </a:rPr>
                        <a:t>5</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1</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системы образования на территории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544701,6</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516874,3</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515156,0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2</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Культура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Саратовской области до 2025 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68887,1</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42264,0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43911,0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3</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физической культуры, спорта и молодежной политики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17043,0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16800,0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17099,4</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4</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малого и среднего предпринимательства в </a:t>
                      </a:r>
                      <a:r>
                        <a:rPr lang="ru-RU" sz="1200" dirty="0" err="1">
                          <a:latin typeface="Times New Roman"/>
                          <a:ea typeface="Times New Roman"/>
                          <a:cs typeface="Times New Roman"/>
                        </a:rPr>
                        <a:t>Ершовском</a:t>
                      </a:r>
                      <a:r>
                        <a:rPr lang="ru-RU" sz="1200" dirty="0">
                          <a:latin typeface="Times New Roman"/>
                          <a:ea typeface="Times New Roman"/>
                          <a:cs typeface="Times New Roman"/>
                        </a:rPr>
                        <a:t> муниципальном районе на 2021-2025годы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580">
                <a:tc>
                  <a:txBody>
                    <a:bodyPr/>
                    <a:lstStyle/>
                    <a:p>
                      <a:pPr>
                        <a:lnSpc>
                          <a:spcPct val="97000"/>
                        </a:lnSpc>
                        <a:spcAft>
                          <a:spcPts val="0"/>
                        </a:spcAft>
                      </a:pPr>
                      <a:r>
                        <a:rPr lang="ru-RU" sz="1000" spc="-40" dirty="0">
                          <a:latin typeface="Times New Roman"/>
                          <a:ea typeface="Times New Roman"/>
                          <a:cs typeface="Times New Roman"/>
                        </a:rPr>
                        <a:t>5</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Информационное общество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на 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1176,5</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1026,5</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1026,5</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6</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Развитие муниципального управления Ершовского муниципального района до 2025 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2807,3</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2620,8</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2721,3</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7</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Развитие транспортной системы Ершовского муниципального района на 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26432,1</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26999,6</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27560,6</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8</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Профилактика правонарушений и противодействие незаконному обороту наркотических средств в Ершовском муниципальном районе до 2025 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9</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Социальная поддержка и социальное обслуживание граждан Ершовского муниципального района на2021-2025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8407,7</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8671,5</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8944,7</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7">
                <a:tc>
                  <a:txBody>
                    <a:bodyPr/>
                    <a:lstStyle/>
                    <a:p>
                      <a:pPr>
                        <a:lnSpc>
                          <a:spcPct val="97000"/>
                        </a:lnSpc>
                        <a:spcAft>
                          <a:spcPts val="0"/>
                        </a:spcAft>
                      </a:pPr>
                      <a:r>
                        <a:rPr lang="ru-RU" sz="1000" spc="-40" dirty="0">
                          <a:latin typeface="Times New Roman"/>
                          <a:ea typeface="Times New Roman"/>
                          <a:cs typeface="Times New Roman"/>
                        </a:rPr>
                        <a:t>10</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Энергосбережение и повышение энергетической эффективности Ершовского муниципального района на 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7765,0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8000,0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       8500,0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11</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Защита населения и территорий от чрезвычайных ситуаций, обеспечение пожарной безопасности в Ершовском  муниципальном районе до 2025года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73">
                <a:tc>
                  <a:txBody>
                    <a:bodyPr/>
                    <a:lstStyle/>
                    <a:p>
                      <a:pPr>
                        <a:lnSpc>
                          <a:spcPct val="97000"/>
                        </a:lnSpc>
                        <a:spcAft>
                          <a:spcPts val="0"/>
                        </a:spcAft>
                      </a:pPr>
                      <a:r>
                        <a:rPr lang="ru-RU" sz="1000" spc="-40" dirty="0">
                          <a:latin typeface="Times New Roman"/>
                          <a:ea typeface="Times New Roman"/>
                          <a:cs typeface="Times New Roman"/>
                        </a:rPr>
                        <a:t>12</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Профилактика терроризма и экстремизма, а также минимизации и ликвидации последствий терроризма, экстремизма на территории Ершовского муниципального района до 2025 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13</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spc="-30">
                          <a:latin typeface="Times New Roman"/>
                          <a:ea typeface="Times New Roman"/>
                          <a:cs typeface="Times New Roman"/>
                        </a:rPr>
                        <a:t>Защита прав потребителей в </a:t>
                      </a:r>
                      <a:r>
                        <a:rPr lang="ru-RU" sz="1200">
                          <a:latin typeface="Times New Roman"/>
                          <a:ea typeface="Times New Roman"/>
                          <a:cs typeface="Times New Roman"/>
                        </a:rPr>
                        <a:t>Ершовском муниципальном районе на 2021- 2025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14</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Инвестиционное развитие Ершовского муниципального района на 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a:latin typeface="Times New Roman"/>
                          <a:ea typeface="Times New Roman"/>
                          <a:cs typeface="Times New Roman"/>
                        </a:rPr>
                        <a:t>100,0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363">
                <a:tc>
                  <a:txBody>
                    <a:bodyPr/>
                    <a:lstStyle/>
                    <a:p>
                      <a:pPr>
                        <a:lnSpc>
                          <a:spcPct val="97000"/>
                        </a:lnSpc>
                        <a:spcAft>
                          <a:spcPts val="0"/>
                        </a:spcAft>
                      </a:pPr>
                      <a:r>
                        <a:rPr lang="ru-RU" sz="1000" spc="-40" dirty="0">
                          <a:latin typeface="Times New Roman"/>
                          <a:ea typeface="Times New Roman"/>
                          <a:cs typeface="Times New Roman"/>
                        </a:rPr>
                        <a:t>15</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Развитие сельского хозяйства и регулирование рынков сельскохозяйственной продукции, сырья и продовольствия в Ершовском муниципальном районе Саратовской области на 2021- 2025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a:latin typeface="Times New Roman"/>
                          <a:ea typeface="Times New Roman"/>
                          <a:cs typeface="Times New Roman"/>
                        </a:rPr>
                        <a:t>200,0</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16</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Улучшение условий и охраны труда на рабочих местах в Ершовском муниципальном районе на 2021-2025годы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604">
                <a:tc>
                  <a:txBody>
                    <a:bodyPr/>
                    <a:lstStyle/>
                    <a:p>
                      <a:pPr>
                        <a:lnSpc>
                          <a:spcPct val="97000"/>
                        </a:lnSpc>
                        <a:spcAft>
                          <a:spcPts val="0"/>
                        </a:spcAft>
                      </a:pPr>
                      <a:endParaRPr lang="ru-RU" sz="1000" spc="-4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30">
                          <a:latin typeface="Times New Roman"/>
                          <a:ea typeface="Times New Roman"/>
                          <a:cs typeface="Times New Roman"/>
                        </a:rPr>
                        <a:t>Итого:</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latin typeface="Times New Roman"/>
                          <a:ea typeface="Times New Roman"/>
                          <a:cs typeface="Times New Roman"/>
                        </a:rPr>
                        <a:t>677580,3</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latin typeface="Times New Roman"/>
                          <a:ea typeface="Times New Roman"/>
                          <a:cs typeface="Times New Roman"/>
                        </a:rPr>
                        <a:t>623286,7</a:t>
                      </a: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latin typeface="Times New Roman"/>
                          <a:ea typeface="Times New Roman"/>
                          <a:cs typeface="Times New Roman"/>
                        </a:rPr>
                        <a:t>624949,5</a:t>
                      </a: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bwMode="auto">
          <a:xfrm>
            <a:off x="162168" y="132644"/>
            <a:ext cx="8838988" cy="785818"/>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Constantia" pitchFamily="18" charset="0"/>
                <a:ea typeface="+mn-ea"/>
                <a:cs typeface="+mn-cs"/>
              </a:defRPr>
            </a:lvl1pPr>
            <a:lvl2pPr marL="742950" indent="-2857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Constantia" pitchFamily="18" charset="0"/>
                <a:ea typeface="+mn-ea"/>
                <a:cs typeface="+mn-cs"/>
              </a:defRPr>
            </a:lvl2pPr>
            <a:lvl3pPr marL="1143000" indent="-2286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Constantia" pitchFamily="18" charset="0"/>
                <a:ea typeface="+mn-ea"/>
                <a:cs typeface="+mn-cs"/>
              </a:defRPr>
            </a:lvl3pPr>
            <a:lvl4pPr marL="1600200" indent="-228600"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Constantia" pitchFamily="18" charset="0"/>
                <a:ea typeface="+mn-ea"/>
                <a:cs typeface="+mn-cs"/>
              </a:defRPr>
            </a:lvl4pPr>
            <a:lvl5pPr marL="2057400" indent="-228600"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Constantia" pitchFamily="18" charset="0"/>
                <a:ea typeface="+mn-ea"/>
                <a:cs typeface="+mn-cs"/>
              </a:defRPr>
            </a:lvl5pPr>
            <a:lvl6pPr marL="2514600" indent="-228600" algn="l" rtl="0" eaLnBrk="1" fontAlgn="base" latinLnBrk="0" hangingPunct="1">
              <a:spcBef>
                <a:spcPct val="0"/>
              </a:spcBef>
              <a:spcAft>
                <a:spcPct val="0"/>
              </a:spcAft>
              <a:buClr>
                <a:schemeClr val="accent5"/>
              </a:buClr>
              <a:buFont typeface="Arial"/>
              <a:buChar char="-"/>
              <a:defRPr kumimoji="0" sz="2000" kern="1200" baseline="0">
                <a:solidFill>
                  <a:schemeClr val="tx1"/>
                </a:solidFill>
                <a:latin typeface="Constantia" pitchFamily="18" charset="0"/>
                <a:ea typeface="+mn-ea"/>
                <a:cs typeface="+mn-cs"/>
              </a:defRPr>
            </a:lvl6pPr>
            <a:lvl7pPr marL="2971800" indent="-228600" algn="l" rtl="0" eaLnBrk="1" fontAlgn="base" latinLnBrk="0" hangingPunct="1">
              <a:spcBef>
                <a:spcPct val="0"/>
              </a:spcBef>
              <a:spcAft>
                <a:spcPct val="0"/>
              </a:spcAft>
              <a:buClr>
                <a:schemeClr val="accent6"/>
              </a:buClr>
              <a:buSzPct val="100000"/>
              <a:buFont typeface="Arial"/>
              <a:buChar char="•"/>
              <a:defRPr kumimoji="0" sz="1800" kern="1200" baseline="0">
                <a:solidFill>
                  <a:schemeClr val="tx1"/>
                </a:solidFill>
                <a:latin typeface="Constantia" pitchFamily="18" charset="0"/>
                <a:ea typeface="+mn-ea"/>
                <a:cs typeface="+mn-cs"/>
              </a:defRPr>
            </a:lvl7pPr>
            <a:lvl8pPr marL="3429000" indent="-228600" algn="l" rtl="0" eaLnBrk="1" fontAlgn="base" latinLnBrk="0" hangingPunct="1">
              <a:spcBef>
                <a:spcPct val="0"/>
              </a:spcBef>
              <a:spcAft>
                <a:spcPct val="0"/>
              </a:spcAft>
              <a:buClr>
                <a:schemeClr val="accent6"/>
              </a:buClr>
              <a:buFont typeface="Arial"/>
              <a:buChar char="▪"/>
              <a:defRPr kumimoji="0" sz="1600" kern="1200">
                <a:solidFill>
                  <a:schemeClr val="tx1"/>
                </a:solidFill>
                <a:latin typeface="Constantia" pitchFamily="18" charset="0"/>
                <a:ea typeface="+mn-ea"/>
                <a:cs typeface="+mn-cs"/>
              </a:defRPr>
            </a:lvl8pPr>
            <a:lvl9pPr marL="3886200" indent="-228600" algn="l" rtl="0" eaLnBrk="1" fontAlgn="base" latinLnBrk="0" hangingPunct="1">
              <a:spcBef>
                <a:spcPct val="0"/>
              </a:spcBef>
              <a:spcAft>
                <a:spcPct val="0"/>
              </a:spcAft>
              <a:buClr>
                <a:schemeClr val="accent6"/>
              </a:buClr>
              <a:buFont typeface="Arial"/>
              <a:buChar char="•"/>
              <a:defRPr kumimoji="0" sz="1600" kern="1200">
                <a:solidFill>
                  <a:schemeClr val="tx1"/>
                </a:solidFill>
                <a:latin typeface="Constantia" pitchFamily="18" charset="0"/>
                <a:ea typeface="+mn-ea"/>
                <a:cs typeface="+mn-cs"/>
              </a:defRPr>
            </a:lvl9pPr>
          </a:lstStyle>
          <a:p>
            <a:pPr marL="36512" indent="0" algn="ctr" eaLnBrk="1" hangingPunct="1">
              <a:lnSpc>
                <a:spcPct val="90000"/>
              </a:lnSpc>
              <a:buNone/>
              <a:defRPr/>
            </a:pPr>
            <a:r>
              <a:rPr lang="ru-RU" sz="1800" b="1" dirty="0" smtClean="0">
                <a:latin typeface="Times New Roman" pitchFamily="18" charset="0"/>
                <a:cs typeface="Times New Roman" pitchFamily="18" charset="0"/>
              </a:rPr>
              <a:t>Муниципальная программа                                                                                                                                                                                                                                                                                 «Развитие образования на территории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 года»</a:t>
            </a:r>
            <a:endParaRPr lang="ru-RU"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трелка вниз 4"/>
          <p:cNvSpPr/>
          <p:nvPr/>
        </p:nvSpPr>
        <p:spPr>
          <a:xfrm>
            <a:off x="1115616" y="1282750"/>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низ 6"/>
          <p:cNvSpPr/>
          <p:nvPr/>
        </p:nvSpPr>
        <p:spPr>
          <a:xfrm>
            <a:off x="4247282" y="1325144"/>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8" name="Стрелка вниз 7"/>
          <p:cNvSpPr/>
          <p:nvPr/>
        </p:nvSpPr>
        <p:spPr>
          <a:xfrm>
            <a:off x="7236296" y="1297597"/>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9" name="TextBox 8"/>
          <p:cNvSpPr txBox="1"/>
          <p:nvPr/>
        </p:nvSpPr>
        <p:spPr>
          <a:xfrm>
            <a:off x="162168" y="2024215"/>
            <a:ext cx="2391084"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ru-RU" dirty="0" smtClean="0"/>
              <a:t>11 дошкольных </a:t>
            </a:r>
            <a:r>
              <a:rPr lang="ru-RU" dirty="0"/>
              <a:t>организаций</a:t>
            </a:r>
          </a:p>
        </p:txBody>
      </p:sp>
      <p:sp>
        <p:nvSpPr>
          <p:cNvPr id="10" name="TextBox 9"/>
          <p:cNvSpPr txBox="1"/>
          <p:nvPr/>
        </p:nvSpPr>
        <p:spPr>
          <a:xfrm>
            <a:off x="3131840" y="2024214"/>
            <a:ext cx="3168352"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ru-RU" dirty="0" smtClean="0"/>
              <a:t>11  </a:t>
            </a:r>
            <a:r>
              <a:rPr lang="ru-RU" dirty="0"/>
              <a:t>учреждений общего образования</a:t>
            </a:r>
          </a:p>
        </p:txBody>
      </p:sp>
      <p:sp>
        <p:nvSpPr>
          <p:cNvPr id="11" name="TextBox 10"/>
          <p:cNvSpPr txBox="1"/>
          <p:nvPr/>
        </p:nvSpPr>
        <p:spPr>
          <a:xfrm>
            <a:off x="6732240" y="1938939"/>
            <a:ext cx="2088232" cy="923330"/>
          </a:xfrm>
          <a:prstGeom prst="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ru-RU" dirty="0" smtClean="0"/>
              <a:t>2  учреждения дополнительного </a:t>
            </a:r>
            <a:r>
              <a:rPr lang="ru-RU" dirty="0"/>
              <a:t>образования</a:t>
            </a: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6202" y="2787591"/>
            <a:ext cx="2774716" cy="1851256"/>
          </a:xfrm>
          <a:prstGeom prst="rect">
            <a:avLst/>
          </a:prstGeom>
          <a:scene3d>
            <a:camera prst="orthographicFront"/>
            <a:lightRig rig="threePt" dir="t"/>
          </a:scene3d>
          <a:sp3d>
            <a:bevelT prst="relaxedInset"/>
          </a:sp3d>
        </p:spPr>
      </p:pic>
      <p:pic>
        <p:nvPicPr>
          <p:cNvPr id="13" name="Рисунок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91063" y="2787591"/>
            <a:ext cx="3309130" cy="1913450"/>
          </a:xfrm>
          <a:prstGeom prst="rect">
            <a:avLst/>
          </a:prstGeom>
          <a:scene3d>
            <a:camera prst="orthographicFront"/>
            <a:lightRig rig="threePt" dir="t"/>
          </a:scene3d>
          <a:sp3d>
            <a:bevelT prst="relaxedInset"/>
          </a:sp3d>
        </p:spPr>
      </p:pic>
      <p:pic>
        <p:nvPicPr>
          <p:cNvPr id="14" name="Рисунок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90338" y="2947544"/>
            <a:ext cx="2610818" cy="1700808"/>
          </a:xfrm>
          <a:prstGeom prst="rect">
            <a:avLst/>
          </a:prstGeom>
          <a:scene3d>
            <a:camera prst="orthographicFront"/>
            <a:lightRig rig="threePt" dir="t"/>
          </a:scene3d>
          <a:sp3d>
            <a:bevelT prst="relaxedInset"/>
          </a:sp3d>
        </p:spPr>
      </p:pic>
      <p:sp>
        <p:nvSpPr>
          <p:cNvPr id="68610" name="Rectangle 2"/>
          <p:cNvSpPr>
            <a:spLocks noChangeArrowheads="1"/>
          </p:cNvSpPr>
          <p:nvPr/>
        </p:nvSpPr>
        <p:spPr bwMode="auto">
          <a:xfrm flipH="1">
            <a:off x="6357950" y="4786322"/>
            <a:ext cx="264320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dirty="0" smtClean="0">
                <a:latin typeface="Times New Roman" pitchFamily="18" charset="0"/>
                <a:cs typeface="Times New Roman" pitchFamily="18" charset="0"/>
              </a:rPr>
              <a:t>По дополнительным образовательным программам (250 программ) обучаются 3633 человека. Охват дополнительным образованием детей в возрасте от 5 до 18 лет составил 77,6 %.</a:t>
            </a:r>
            <a:endParaRPr lang="ru-RU" sz="1200" dirty="0">
              <a:latin typeface="Times New Roman" pitchFamily="18" charset="0"/>
              <a:cs typeface="Times New Roman" pitchFamily="18" charset="0"/>
            </a:endParaRPr>
          </a:p>
        </p:txBody>
      </p:sp>
      <p:sp>
        <p:nvSpPr>
          <p:cNvPr id="68611" name="Rectangle 3"/>
          <p:cNvSpPr>
            <a:spLocks noChangeArrowheads="1"/>
          </p:cNvSpPr>
          <p:nvPr/>
        </p:nvSpPr>
        <p:spPr bwMode="auto">
          <a:xfrm>
            <a:off x="2928926" y="4857760"/>
            <a:ext cx="34290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В 2022 – 2023 учебном году в общеобразовательных организациях района обучались 4033 учащихся, в том числе обучающихся 1 классов – 385. Во вторую смену обучались 308 чел. (7,6%) в 4 школах - СОШ №1 г.Ершова, СОШ №2 г.Ершова, СОШ №4 г.Ершова, СОШ п.Учебный. Ежедневный подвоз организован для 378 обучающихся из 16 школ и филиалов.</a:t>
            </a:r>
            <a:endParaRPr lang="ru-RU" sz="1200" dirty="0">
              <a:latin typeface="Times New Roman" pitchFamily="18" charset="0"/>
              <a:cs typeface="Times New Roman" pitchFamily="18" charset="0"/>
            </a:endParaRPr>
          </a:p>
        </p:txBody>
      </p:sp>
      <p:sp>
        <p:nvSpPr>
          <p:cNvPr id="68612" name="Rectangle 4"/>
          <p:cNvSpPr>
            <a:spLocks noChangeArrowheads="1"/>
          </p:cNvSpPr>
          <p:nvPr/>
        </p:nvSpPr>
        <p:spPr bwMode="auto">
          <a:xfrm>
            <a:off x="0" y="4857760"/>
            <a:ext cx="27146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Дошкольным образованием охвачен 1309 воспитанников в 11 детских садах и 28 филиалах (структурных подразделениях)  общеобразовательных организаций. Актуальная очередность отсутствует.</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151539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p:cNvGraphicFramePr>
            <a:graphicFrameLocks/>
          </p:cNvGraphicFramePr>
          <p:nvPr/>
        </p:nvGraphicFramePr>
        <p:xfrm>
          <a:off x="-3" y="51277"/>
          <a:ext cx="9144002" cy="6878863"/>
        </p:xfrm>
        <a:graphic>
          <a:graphicData uri="http://schemas.openxmlformats.org/drawingml/2006/table">
            <a:tbl>
              <a:tblPr/>
              <a:tblGrid>
                <a:gridCol w="307361"/>
                <a:gridCol w="6122030"/>
                <a:gridCol w="255743"/>
                <a:gridCol w="537885"/>
                <a:gridCol w="537885"/>
                <a:gridCol w="476146"/>
                <a:gridCol w="445942"/>
                <a:gridCol w="461010"/>
              </a:tblGrid>
              <a:tr h="0">
                <a:tc rowSpan="2">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 </a:t>
                      </a:r>
                    </a:p>
                    <a:p>
                      <a:pPr>
                        <a:lnSpc>
                          <a:spcPct val="115000"/>
                        </a:lnSpc>
                        <a:spcAft>
                          <a:spcPts val="0"/>
                        </a:spcAft>
                      </a:pPr>
                      <a:r>
                        <a:rPr lang="ru-RU" sz="1000" dirty="0" err="1">
                          <a:latin typeface="Times New Roman"/>
                          <a:ea typeface="Calibri"/>
                          <a:cs typeface="Times New Roman"/>
                        </a:rPr>
                        <a:t>п</a:t>
                      </a:r>
                      <a:r>
                        <a:rPr lang="ru-RU" sz="1000" dirty="0">
                          <a:latin typeface="Times New Roman"/>
                          <a:ea typeface="Calibri"/>
                          <a:cs typeface="Times New Roman"/>
                        </a:rPr>
                        <a:t>/</a:t>
                      </a:r>
                      <a:r>
                        <a:rPr lang="ru-RU" sz="1000" dirty="0" err="1">
                          <a:latin typeface="Times New Roman"/>
                          <a:ea typeface="Calibri"/>
                          <a:cs typeface="Times New Roman"/>
                        </a:rPr>
                        <a:t>п</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Наименование программы,</a:t>
                      </a:r>
                    </a:p>
                    <a:p>
                      <a:pPr>
                        <a:lnSpc>
                          <a:spcPct val="115000"/>
                        </a:lnSpc>
                        <a:spcAft>
                          <a:spcPts val="0"/>
                        </a:spcAft>
                      </a:pPr>
                      <a:r>
                        <a:rPr lang="ru-RU" sz="1000" dirty="0">
                          <a:latin typeface="Times New Roman"/>
                          <a:ea typeface="Calibri"/>
                          <a:cs typeface="Times New Roman"/>
                        </a:rPr>
                        <a:t>наименование показателя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Ед. </a:t>
                      </a:r>
                      <a:r>
                        <a:rPr lang="ru-RU" sz="1000" dirty="0" err="1">
                          <a:latin typeface="Times New Roman"/>
                          <a:ea typeface="Calibri"/>
                          <a:cs typeface="Times New Roman"/>
                        </a:rPr>
                        <a:t>изм</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ru-RU" sz="1000" dirty="0">
                          <a:latin typeface="Times New Roman"/>
                          <a:ea typeface="Calibri"/>
                          <a:cs typeface="Times New Roman"/>
                        </a:rPr>
                        <a:t>Значение показателей</a:t>
                      </a:r>
                      <a:r>
                        <a:rPr lang="ru-RU" sz="1000" u="sng" dirty="0">
                          <a:solidFill>
                            <a:srgbClr val="0000FF"/>
                          </a:solidFill>
                          <a:latin typeface="Times New Roman"/>
                          <a:ea typeface="Calibri"/>
                          <a:cs typeface="Times New Roman"/>
                          <a:hlinkClick r:id="rId2"/>
                        </a:rPr>
                        <a:t>*</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60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2021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2022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p>
                      <a:pPr algn="ctr">
                        <a:lnSpc>
                          <a:spcPct val="115000"/>
                        </a:lnSpc>
                        <a:spcAft>
                          <a:spcPts val="0"/>
                        </a:spcAft>
                      </a:pPr>
                      <a:r>
                        <a:rPr lang="ru-RU" sz="1000" dirty="0">
                          <a:latin typeface="Times New Roman"/>
                          <a:ea typeface="Times New Roman"/>
                          <a:cs typeface="Times New Roman"/>
                        </a:rPr>
                        <a:t>2023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2024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2025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ru-RU" sz="100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nSpc>
                          <a:spcPct val="115000"/>
                        </a:lnSpc>
                        <a:spcAft>
                          <a:spcPts val="0"/>
                        </a:spcAft>
                      </a:pPr>
                      <a:r>
                        <a:rPr lang="ru-RU" sz="1000" dirty="0">
                          <a:latin typeface="Times New Roman"/>
                          <a:ea typeface="Calibri"/>
                          <a:cs typeface="Times New Roman"/>
                        </a:rPr>
                        <a:t>	«Развитие системы образования на территории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 до 2025 года»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nSpc>
                          <a:spcPct val="115000"/>
                        </a:lnSpc>
                        <a:spcAft>
                          <a:spcPts val="0"/>
                        </a:spcAft>
                      </a:pPr>
                      <a:endParaRPr lang="ru-RU" sz="100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nSpc>
                          <a:spcPct val="115000"/>
                        </a:lnSpc>
                        <a:spcAft>
                          <a:spcPts val="0"/>
                        </a:spcAft>
                      </a:pPr>
                      <a:r>
                        <a:rPr lang="ru-RU" sz="1000" dirty="0">
                          <a:latin typeface="Times New Roman"/>
                          <a:ea typeface="Calibri"/>
                          <a:cs typeface="Times New Roman"/>
                        </a:rPr>
                        <a:t>Подпрограмма № 1 «Развитие системы дошкольного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3172">
                <a:tc>
                  <a:txBody>
                    <a:bodyPr/>
                    <a:lstStyle/>
                    <a:p>
                      <a:pPr>
                        <a:lnSpc>
                          <a:spcPct val="115000"/>
                        </a:lnSpc>
                        <a:spcAft>
                          <a:spcPts val="0"/>
                        </a:spcAft>
                      </a:pPr>
                      <a:r>
                        <a:rPr lang="ru-RU" sz="1000">
                          <a:latin typeface="Times New Roman"/>
                          <a:ea typeface="Calibri"/>
                          <a:cs typeface="Times New Roman"/>
                        </a:rPr>
                        <a:t>1</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Количество детей дошкольного возраста, участвующих в реализации мероприятий по всестороннему развитию  личности дошкольника за счет совершенствования и разнообразия форм работы</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чел.</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1730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1740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1756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1763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1777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48">
                <a:tc>
                  <a:txBody>
                    <a:bodyPr/>
                    <a:lstStyle/>
                    <a:p>
                      <a:pPr>
                        <a:lnSpc>
                          <a:spcPct val="115000"/>
                        </a:lnSpc>
                        <a:spcAft>
                          <a:spcPts val="0"/>
                        </a:spcAft>
                      </a:pPr>
                      <a:r>
                        <a:rPr lang="ru-RU" sz="1000">
                          <a:latin typeface="Times New Roman"/>
                          <a:ea typeface="Calibri"/>
                          <a:cs typeface="Times New Roman"/>
                        </a:rPr>
                        <a:t>2</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Процент охвата дошкольным образованием детей в возрасте от 1,5  до 7 лет</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88</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8">
                  <a:txBody>
                    <a:bodyPr/>
                    <a:lstStyle/>
                    <a:p>
                      <a:pPr>
                        <a:lnSpc>
                          <a:spcPct val="115000"/>
                        </a:lnSpc>
                        <a:spcAft>
                          <a:spcPts val="0"/>
                        </a:spcAft>
                      </a:pPr>
                      <a:r>
                        <a:rPr lang="ru-RU" sz="1000" dirty="0">
                          <a:latin typeface="Times New Roman"/>
                          <a:ea typeface="Calibri"/>
                          <a:cs typeface="Times New Roman"/>
                        </a:rPr>
                        <a:t>Подпрограмма № 2 «Развитие системы общего и дополнительного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63859">
                <a:tc>
                  <a:txBody>
                    <a:bodyPr/>
                    <a:lstStyle/>
                    <a:p>
                      <a:pPr>
                        <a:lnSpc>
                          <a:spcPct val="115000"/>
                        </a:lnSpc>
                        <a:spcAft>
                          <a:spcPts val="0"/>
                        </a:spcAft>
                      </a:pPr>
                      <a:r>
                        <a:rPr lang="ru-RU" sz="1000">
                          <a:latin typeface="Times New Roman"/>
                          <a:ea typeface="Calibri"/>
                          <a:cs typeface="Times New Roman"/>
                        </a:rPr>
                        <a:t>1</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соответствующих требованиям ФГОС ОО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986">
                <a:tc>
                  <a:txBody>
                    <a:bodyPr/>
                    <a:lstStyle/>
                    <a:p>
                      <a:pPr>
                        <a:lnSpc>
                          <a:spcPct val="115000"/>
                        </a:lnSpc>
                        <a:spcAft>
                          <a:spcPts val="0"/>
                        </a:spcAft>
                      </a:pPr>
                      <a:r>
                        <a:rPr lang="ru-RU" sz="1000">
                          <a:latin typeface="Times New Roman"/>
                          <a:ea typeface="Calibri"/>
                          <a:cs typeface="Times New Roman"/>
                        </a:rPr>
                        <a:t>2</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обучающихся общеобразовательных организаций, получивших по итогам государственной итоговой аттестации документ об основном общем образовании, в общей численности обучающих освоивших программы основного общего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778">
                <a:tc>
                  <a:txBody>
                    <a:bodyPr/>
                    <a:lstStyle/>
                    <a:p>
                      <a:pPr>
                        <a:lnSpc>
                          <a:spcPct val="115000"/>
                        </a:lnSpc>
                        <a:spcAft>
                          <a:spcPts val="0"/>
                        </a:spcAft>
                      </a:pPr>
                      <a:r>
                        <a:rPr lang="ru-RU" sz="1000">
                          <a:latin typeface="Times New Roman"/>
                          <a:ea typeface="Calibri"/>
                          <a:cs typeface="Times New Roman"/>
                        </a:rPr>
                        <a:t>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обучающихся общеобразовательных организаций, получивших по итогам государственной итоговой аттестации документ о среднем общем образовании, в общей численности обучающих освоивших программы среднего общего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85">
                <a:tc>
                  <a:txBody>
                    <a:bodyPr/>
                    <a:lstStyle/>
                    <a:p>
                      <a:pPr>
                        <a:lnSpc>
                          <a:spcPct val="115000"/>
                        </a:lnSpc>
                        <a:spcAft>
                          <a:spcPts val="0"/>
                        </a:spcAft>
                      </a:pPr>
                      <a:r>
                        <a:rPr lang="ru-RU" sz="1000">
                          <a:latin typeface="Times New Roman"/>
                          <a:ea typeface="Calibri"/>
                          <a:cs typeface="Times New Roman"/>
                        </a:rPr>
                        <a:t>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обучающихся 4-х классов в общеобразовательных организациях, подтвердивших годовые отметки по предметам в ходе итоговой аттестации по программам начального общего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98</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30">
                <a:tc>
                  <a:txBody>
                    <a:bodyPr/>
                    <a:lstStyle/>
                    <a:p>
                      <a:pPr>
                        <a:lnSpc>
                          <a:spcPct val="115000"/>
                        </a:lnSpc>
                        <a:spcAft>
                          <a:spcPts val="0"/>
                        </a:spcAft>
                      </a:pPr>
                      <a:r>
                        <a:rPr lang="ru-RU" sz="1000" dirty="0" smtClean="0">
                          <a:latin typeface="Times New Roman"/>
                          <a:ea typeface="Calibri"/>
                          <a:cs typeface="Times New Roman"/>
                        </a:rPr>
                        <a:t>5</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Количество общешкольных и муниципальных мероприятий, которыми охвачены дети с ограниченными возможностями здоровья, в том числе дети-инвалиды</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шт.</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284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289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305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305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309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43">
                <a:tc>
                  <a:txBody>
                    <a:bodyPr/>
                    <a:lstStyle/>
                    <a:p>
                      <a:pPr>
                        <a:lnSpc>
                          <a:spcPct val="115000"/>
                        </a:lnSpc>
                        <a:spcAft>
                          <a:spcPts val="0"/>
                        </a:spcAft>
                      </a:pPr>
                      <a:r>
                        <a:rPr lang="ru-RU" sz="1000" dirty="0" smtClean="0">
                          <a:latin typeface="Times New Roman"/>
                          <a:ea typeface="Calibri"/>
                          <a:cs typeface="Times New Roman"/>
                        </a:rPr>
                        <a:t>6</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Доля детей в возрасте от 5 до 18 лет, получающих дополнительное образование</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76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76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881">
                <a:tc>
                  <a:txBody>
                    <a:bodyPr/>
                    <a:lstStyle/>
                    <a:p>
                      <a:pPr>
                        <a:lnSpc>
                          <a:spcPct val="115000"/>
                        </a:lnSpc>
                        <a:spcAft>
                          <a:spcPts val="0"/>
                        </a:spcAft>
                      </a:pPr>
                      <a:r>
                        <a:rPr lang="ru-RU" sz="1000" dirty="0" smtClean="0">
                          <a:latin typeface="Times New Roman"/>
                          <a:ea typeface="Calibri"/>
                          <a:cs typeface="Times New Roman"/>
                        </a:rPr>
                        <a:t>7</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детей в возрасте от 5 до 18 лет, использующих сертификаты персонифицированного дополнительного образования </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не менее 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н</a:t>
                      </a:r>
                      <a:r>
                        <a:rPr lang="ru-RU" sz="1000">
                          <a:latin typeface="Times New Roman"/>
                          <a:ea typeface="Times New Roman"/>
                          <a:cs typeface="Times New Roman"/>
                        </a:rPr>
                        <a:t>е менее 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smtClean="0">
                          <a:latin typeface="Times New Roman"/>
                          <a:ea typeface="Times New Roman"/>
                          <a:cs typeface="Times New Roman"/>
                        </a:rPr>
                        <a:t>Не менее </a:t>
                      </a:r>
                      <a:r>
                        <a:rPr lang="ru-RU" sz="1000" dirty="0">
                          <a:latin typeface="Times New Roman"/>
                          <a:ea typeface="Times New Roman"/>
                          <a:cs typeface="Times New Roman"/>
                        </a:rPr>
                        <a:t>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не менее 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smtClean="0">
                          <a:latin typeface="Times New Roman"/>
                          <a:ea typeface="Times New Roman"/>
                          <a:cs typeface="Times New Roman"/>
                        </a:rPr>
                        <a:t>Не менее </a:t>
                      </a:r>
                      <a:r>
                        <a:rPr lang="ru-RU" sz="1000" dirty="0">
                          <a:latin typeface="Times New Roman"/>
                          <a:ea typeface="Times New Roman"/>
                          <a:cs typeface="Times New Roman"/>
                        </a:rPr>
                        <a:t>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03">
                <a:tc>
                  <a:txBody>
                    <a:bodyPr/>
                    <a:lstStyle/>
                    <a:p>
                      <a:pPr>
                        <a:lnSpc>
                          <a:spcPct val="115000"/>
                        </a:lnSpc>
                        <a:spcAft>
                          <a:spcPts val="0"/>
                        </a:spcAft>
                      </a:pPr>
                      <a:r>
                        <a:rPr lang="ru-RU" sz="1000" dirty="0" smtClean="0">
                          <a:latin typeface="Times New Roman"/>
                          <a:ea typeface="Calibri"/>
                          <a:cs typeface="Times New Roman"/>
                        </a:rPr>
                        <a:t>8</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расположенных в сельской местности, в которых созданы условия для занятий физической культурой и спортом,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65">
                <a:tc>
                  <a:txBody>
                    <a:bodyPr/>
                    <a:lstStyle/>
                    <a:p>
                      <a:pPr>
                        <a:lnSpc>
                          <a:spcPct val="115000"/>
                        </a:lnSpc>
                        <a:spcAft>
                          <a:spcPts val="0"/>
                        </a:spcAft>
                      </a:pPr>
                      <a:r>
                        <a:rPr lang="ru-RU" sz="1000" dirty="0" smtClean="0">
                          <a:latin typeface="Times New Roman"/>
                          <a:ea typeface="Calibri"/>
                          <a:cs typeface="Times New Roman"/>
                        </a:rPr>
                        <a:t>9</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на базе которых созданы</a:t>
                      </a:r>
                      <a:r>
                        <a:rPr lang="ru-RU" sz="1000" kern="100" dirty="0">
                          <a:latin typeface="Times New Roman"/>
                          <a:ea typeface="Andale Sans UI"/>
                          <a:cs typeface="Times New Roman"/>
                        </a:rPr>
                        <a:t>  Центры образования цифрового и гуманитарного профилей «Точка роста»</a:t>
                      </a:r>
                      <a:r>
                        <a:rPr lang="ru-RU" sz="1000" dirty="0">
                          <a:latin typeface="Times New Roman"/>
                          <a:ea typeface="Calibri"/>
                          <a:cs typeface="Times New Roman"/>
                        </a:rPr>
                        <a:t>,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41</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423">
                <a:tc>
                  <a:txBody>
                    <a:bodyPr/>
                    <a:lstStyle/>
                    <a:p>
                      <a:pPr>
                        <a:lnSpc>
                          <a:spcPct val="115000"/>
                        </a:lnSpc>
                        <a:spcAft>
                          <a:spcPts val="0"/>
                        </a:spcAft>
                      </a:pPr>
                      <a:r>
                        <a:rPr lang="ru-RU" sz="1000" dirty="0" smtClean="0">
                          <a:latin typeface="Times New Roman"/>
                          <a:ea typeface="Calibri"/>
                          <a:cs typeface="Times New Roman"/>
                        </a:rPr>
                        <a:t>10</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в которых в</a:t>
                      </a:r>
                      <a:r>
                        <a:rPr lang="ru-RU" sz="1000" kern="100" dirty="0">
                          <a:latin typeface="Times New Roman"/>
                          <a:ea typeface="Andale Sans UI"/>
                          <a:cs typeface="Times New Roman"/>
                        </a:rPr>
                        <a:t>недрена целевая модель цифровой образовательной среды (ЦОС)</a:t>
                      </a:r>
                      <a:r>
                        <a:rPr lang="ru-RU" sz="1000" dirty="0">
                          <a:latin typeface="Times New Roman"/>
                          <a:ea typeface="Calibri"/>
                          <a:cs typeface="Times New Roman"/>
                        </a:rPr>
                        <a:t>,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59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59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59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755">
                <a:tc>
                  <a:txBody>
                    <a:bodyPr/>
                    <a:lstStyle/>
                    <a:p>
                      <a:pPr>
                        <a:lnSpc>
                          <a:spcPct val="115000"/>
                        </a:lnSpc>
                        <a:spcAft>
                          <a:spcPts val="0"/>
                        </a:spcAft>
                      </a:pPr>
                      <a:r>
                        <a:rPr lang="ru-RU" sz="1000" dirty="0" smtClean="0">
                          <a:latin typeface="Times New Roman"/>
                          <a:ea typeface="Calibri"/>
                          <a:cs typeface="Times New Roman"/>
                        </a:rPr>
                        <a:t>11</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обучающихся, получающих начальное общее образование в муниципальных общеобразовательных организациях, для которых организовано  бесплатное горячее питание </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296">
                <a:tc>
                  <a:txBody>
                    <a:bodyPr/>
                    <a:lstStyle/>
                    <a:p>
                      <a:pPr>
                        <a:lnSpc>
                          <a:spcPct val="115000"/>
                        </a:lnSpc>
                        <a:spcAft>
                          <a:spcPts val="0"/>
                        </a:spcAft>
                      </a:pPr>
                      <a:r>
                        <a:rPr lang="ru-RU" sz="1000" dirty="0" smtClean="0">
                          <a:latin typeface="Times New Roman"/>
                          <a:ea typeface="Calibri"/>
                          <a:cs typeface="Times New Roman"/>
                        </a:rPr>
                        <a:t>12</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педагогов муниципальных общеобразовательных организаций, получающих ежемесячное денежное вознаграждение за классное руководство  </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97">
                <a:tc>
                  <a:txBody>
                    <a:bodyPr/>
                    <a:lstStyle/>
                    <a:p>
                      <a:pPr>
                        <a:lnSpc>
                          <a:spcPct val="115000"/>
                        </a:lnSpc>
                        <a:spcAft>
                          <a:spcPts val="0"/>
                        </a:spcAft>
                      </a:pPr>
                      <a:r>
                        <a:rPr lang="ru-RU" sz="1000" dirty="0" smtClean="0">
                          <a:latin typeface="Times New Roman"/>
                          <a:ea typeface="Calibri"/>
                          <a:cs typeface="Times New Roman"/>
                        </a:rPr>
                        <a:t>13</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на базе которых созданы центры </a:t>
                      </a:r>
                      <a:r>
                        <a:rPr lang="ru-RU" sz="1000" dirty="0" smtClean="0">
                          <a:latin typeface="Times New Roman"/>
                          <a:ea typeface="Calibri"/>
                          <a:cs typeface="Times New Roman"/>
                        </a:rPr>
                        <a:t>цифрового </a:t>
                      </a:r>
                      <a:r>
                        <a:rPr lang="ru-RU" sz="1000" dirty="0">
                          <a:latin typeface="Times New Roman"/>
                          <a:ea typeface="Calibri"/>
                          <a:cs typeface="Times New Roman"/>
                        </a:rPr>
                        <a:t>образования детей,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361">
                <a:tc>
                  <a:txBody>
                    <a:bodyPr/>
                    <a:lstStyle/>
                    <a:p>
                      <a:pPr>
                        <a:lnSpc>
                          <a:spcPct val="115000"/>
                        </a:lnSpc>
                        <a:spcAft>
                          <a:spcPts val="0"/>
                        </a:spcAft>
                      </a:pPr>
                      <a:r>
                        <a:rPr lang="ru-RU" sz="1000" dirty="0" smtClean="0">
                          <a:latin typeface="Times New Roman"/>
                          <a:ea typeface="Calibri"/>
                          <a:cs typeface="Times New Roman"/>
                        </a:rPr>
                        <a:t>14</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kern="100" dirty="0">
                          <a:latin typeface="Times New Roman"/>
                          <a:ea typeface="Andale Sans UI"/>
                          <a:cs typeface="Times New Roman"/>
                        </a:rPr>
                        <a:t>Доля образовательных организаций, на базе которых созданы Центры образования </a:t>
                      </a:r>
                      <a:r>
                        <a:rPr lang="ru-RU" sz="1000" kern="100" dirty="0" err="1">
                          <a:latin typeface="Times New Roman"/>
                          <a:ea typeface="Andale Sans UI"/>
                          <a:cs typeface="Times New Roman"/>
                        </a:rPr>
                        <a:t>естественно-научной</a:t>
                      </a:r>
                      <a:r>
                        <a:rPr lang="ru-RU" sz="1000" kern="100" dirty="0">
                          <a:latin typeface="Times New Roman"/>
                          <a:ea typeface="Andale Sans UI"/>
                          <a:cs typeface="Times New Roman"/>
                        </a:rPr>
                        <a:t> и технологической направленностей, </a:t>
                      </a:r>
                      <a:r>
                        <a:rPr lang="ru-RU" sz="1000" dirty="0">
                          <a:latin typeface="Times New Roman"/>
                          <a:ea typeface="Calibri"/>
                          <a:cs typeface="Times New Roman"/>
                        </a:rPr>
                        <a:t>в общей численности 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 y="142854"/>
          <a:ext cx="9144002" cy="6424838"/>
        </p:xfrm>
        <a:graphic>
          <a:graphicData uri="http://schemas.openxmlformats.org/drawingml/2006/table">
            <a:tbl>
              <a:tblPr/>
              <a:tblGrid>
                <a:gridCol w="374422"/>
                <a:gridCol w="1505238"/>
                <a:gridCol w="4186461"/>
                <a:gridCol w="606517"/>
                <a:gridCol w="529152"/>
                <a:gridCol w="444428"/>
                <a:gridCol w="526678"/>
                <a:gridCol w="446902"/>
                <a:gridCol w="524204"/>
              </a:tblGrid>
              <a:tr h="184220">
                <a:tc gridSpan="2">
                  <a:txBody>
                    <a:bodyPr/>
                    <a:lstStyle/>
                    <a:p>
                      <a:pPr>
                        <a:lnSpc>
                          <a:spcPct val="115000"/>
                        </a:lnSpc>
                        <a:spcAft>
                          <a:spcPts val="0"/>
                        </a:spcAft>
                      </a:pPr>
                      <a:endParaRPr lang="ru-RU" sz="1000" dirty="0">
                        <a:latin typeface="Times New Roman"/>
                        <a:ea typeface="Calibri"/>
                        <a:cs typeface="Times New Roman"/>
                      </a:endParaRP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7">
                  <a:txBody>
                    <a:bodyPr/>
                    <a:lstStyle/>
                    <a:p>
                      <a:pPr>
                        <a:lnSpc>
                          <a:spcPct val="115000"/>
                        </a:lnSpc>
                        <a:spcAft>
                          <a:spcPts val="0"/>
                        </a:spcAft>
                      </a:pPr>
                      <a:r>
                        <a:rPr lang="ru-RU" sz="1000" dirty="0">
                          <a:latin typeface="Times New Roman"/>
                          <a:ea typeface="Calibri"/>
                          <a:cs typeface="Times New Roman"/>
                        </a:rPr>
                        <a:t>Подпрограмма № 3 «Дети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01596">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Доля педагогических работников, работающих с детьми, участвующими в муниципальных предметных олимпиадах, региональных предметных олимпиадах, научных конференциях, конкурсах, фестивалях детского творчества ,в общей численности педагогических работников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49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53</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65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65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67</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938">
                <a:tc>
                  <a:txBody>
                    <a:bodyPr/>
                    <a:lstStyle/>
                    <a:p>
                      <a:pPr>
                        <a:lnSpc>
                          <a:spcPct val="115000"/>
                        </a:lnSpc>
                        <a:spcAft>
                          <a:spcPts val="0"/>
                        </a:spcAft>
                      </a:pPr>
                      <a:r>
                        <a:rPr lang="ru-RU" sz="1000">
                          <a:latin typeface="Times New Roman"/>
                          <a:ea typeface="Calibri"/>
                          <a:cs typeface="Times New Roman"/>
                        </a:rPr>
                        <a:t>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Доля учащихся, участвующих в муниципальных предметных олимпиадах, региональных предметных олимпиадах, научных конференциях, конкурсах, фестивалях детского творчества, </a:t>
                      </a:r>
                      <a:br>
                        <a:rPr lang="ru-RU" sz="1000" dirty="0">
                          <a:latin typeface="Times New Roman"/>
                          <a:ea typeface="Calibri"/>
                          <a:cs typeface="Times New Roman"/>
                        </a:rPr>
                      </a:br>
                      <a:r>
                        <a:rPr lang="ru-RU" sz="1000" dirty="0">
                          <a:latin typeface="Times New Roman"/>
                          <a:ea typeface="Calibri"/>
                          <a:cs typeface="Times New Roman"/>
                        </a:rPr>
                        <a:t>в общей численности обучающихся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78</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40">
                <a:tc gridSpan="9">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Подпрограмма № 4 «Обеспечение условий безопасности в муниципальных образовательных организациях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60254">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лиц, занимающих должности, связанные с обеспечением безопасности дорожного движения, прошедших обучение </a:t>
                      </a:r>
                      <a:br>
                        <a:rPr lang="ru-RU" sz="1000" dirty="0">
                          <a:latin typeface="Times New Roman"/>
                          <a:ea typeface="Calibri"/>
                          <a:cs typeface="Times New Roman"/>
                        </a:rPr>
                      </a:br>
                      <a:r>
                        <a:rPr lang="ru-RU" sz="1000" dirty="0">
                          <a:latin typeface="Times New Roman"/>
                          <a:ea typeface="Calibri"/>
                          <a:cs typeface="Times New Roman"/>
                        </a:rPr>
                        <a:t>на право занятия этих должностей</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чел.</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20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nSpc>
                          <a:spcPct val="115000"/>
                        </a:lnSpc>
                        <a:spcAft>
                          <a:spcPts val="0"/>
                        </a:spcAft>
                      </a:pPr>
                      <a:r>
                        <a:rPr lang="ru-RU" sz="1000">
                          <a:latin typeface="Times New Roman"/>
                          <a:ea typeface="Calibri"/>
                          <a:cs typeface="Times New Roman"/>
                        </a:rPr>
                        <a:t>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муниципальных образовательных организаций, в которых установлены, замены или отремонтированы ограждения, тротуарное и дорожное покрытия, </a:t>
                      </a:r>
                      <a:r>
                        <a:rPr lang="ru-RU" sz="1000" dirty="0" err="1">
                          <a:latin typeface="Times New Roman"/>
                          <a:ea typeface="Calibri"/>
                          <a:cs typeface="Times New Roman"/>
                        </a:rPr>
                        <a:t>отмостки</a:t>
                      </a:r>
                      <a:r>
                        <a:rPr lang="ru-RU" sz="1000" dirty="0">
                          <a:latin typeface="Times New Roman"/>
                          <a:ea typeface="Calibri"/>
                          <a:cs typeface="Times New Roman"/>
                        </a:rPr>
                        <a:t>, теневые навесы, произведен спил деревьев</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ед.</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14</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nSpc>
                          <a:spcPct val="115000"/>
                        </a:lnSpc>
                        <a:spcAft>
                          <a:spcPts val="0"/>
                        </a:spcAft>
                      </a:pPr>
                      <a:r>
                        <a:rPr lang="ru-RU" sz="1000">
                          <a:latin typeface="Times New Roman"/>
                          <a:ea typeface="Calibri"/>
                          <a:cs typeface="Times New Roman"/>
                        </a:rPr>
                        <a:t>3</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муниципальных образовательных организаций, в которых проведены противопожарные мероприятия</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ед.</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28</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33</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nSpc>
                          <a:spcPct val="115000"/>
                        </a:lnSpc>
                        <a:spcAft>
                          <a:spcPts val="0"/>
                        </a:spcAft>
                      </a:pPr>
                      <a:r>
                        <a:rPr lang="ru-RU" sz="1000">
                          <a:latin typeface="Times New Roman"/>
                          <a:ea typeface="Calibri"/>
                          <a:cs typeface="Times New Roman"/>
                        </a:rPr>
                        <a:t>4</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муниципальных образовательных организаций, в которых проведены мероприятия, направленные  на антитеррористическую защищённость</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ед.</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40">
                <a:tc gridSpan="9">
                  <a:txBody>
                    <a:bodyPr/>
                    <a:lstStyle/>
                    <a:p>
                      <a:pPr>
                        <a:lnSpc>
                          <a:spcPct val="115000"/>
                        </a:lnSpc>
                        <a:spcAft>
                          <a:spcPts val="0"/>
                        </a:spcAft>
                      </a:pPr>
                      <a:endParaRPr lang="ru-RU" sz="1000">
                        <a:latin typeface="Times New Roman"/>
                        <a:ea typeface="Calibri"/>
                        <a:cs typeface="Times New Roman"/>
                      </a:endParaRPr>
                    </a:p>
                    <a:p>
                      <a:pPr>
                        <a:lnSpc>
                          <a:spcPct val="115000"/>
                        </a:lnSpc>
                        <a:spcAft>
                          <a:spcPts val="0"/>
                        </a:spcAft>
                      </a:pPr>
                      <a:r>
                        <a:rPr lang="ru-RU" sz="1000">
                          <a:latin typeface="Times New Roman"/>
                          <a:ea typeface="Calibri"/>
                          <a:cs typeface="Times New Roman"/>
                        </a:rPr>
                        <a:t>Подпрограмма № 5 «Развитие кадрового потенциала в муниципальных образовательных организациях»</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45940">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000" dirty="0">
                          <a:latin typeface="Times New Roman"/>
                          <a:ea typeface="Calibri"/>
                          <a:cs typeface="Times New Roman"/>
                        </a:rPr>
                        <a:t>Количество молодых специалистов, работающих в муниципальных образовательных организациях со стажем работы до 3-х лет</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чел.</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62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95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125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130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40">
                <a:tc gridSpan="9">
                  <a:txBody>
                    <a:bodyPr/>
                    <a:lstStyle/>
                    <a:p>
                      <a:pPr>
                        <a:lnSpc>
                          <a:spcPct val="115000"/>
                        </a:lnSpc>
                        <a:spcAft>
                          <a:spcPts val="0"/>
                        </a:spcAft>
                      </a:pPr>
                      <a:endParaRPr lang="ru-RU" sz="1000">
                        <a:latin typeface="Times New Roman"/>
                        <a:ea typeface="Calibri"/>
                        <a:cs typeface="Times New Roman"/>
                      </a:endParaRPr>
                    </a:p>
                    <a:p>
                      <a:pPr>
                        <a:lnSpc>
                          <a:spcPct val="115000"/>
                        </a:lnSpc>
                        <a:spcAft>
                          <a:spcPts val="0"/>
                        </a:spcAft>
                      </a:pPr>
                      <a:r>
                        <a:rPr lang="ru-RU" sz="1000">
                          <a:latin typeface="Times New Roman"/>
                          <a:ea typeface="Calibri"/>
                          <a:cs typeface="Times New Roman"/>
                        </a:rPr>
                        <a:t>Подпрограмма № 6 «Координация работы и организационное сопровождение системы образования»</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8816">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педагогических работников  прошедших переподготовку и обучение на курсах повышения квалификации и обучающих семинарах</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чел.</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141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149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155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169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610">
                <a:tc>
                  <a:txBody>
                    <a:bodyPr/>
                    <a:lstStyle/>
                    <a:p>
                      <a:pPr>
                        <a:lnSpc>
                          <a:spcPct val="115000"/>
                        </a:lnSpc>
                        <a:spcAft>
                          <a:spcPts val="0"/>
                        </a:spcAft>
                      </a:pPr>
                      <a:r>
                        <a:rPr lang="ru-RU" sz="1000">
                          <a:latin typeface="Times New Roman"/>
                          <a:ea typeface="Calibri"/>
                          <a:cs typeface="Times New Roman"/>
                        </a:rPr>
                        <a:t>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Обеспечение качества деятельности в области транспортного и хозяйственного обслуживания в муниципальных образовательных организациях.</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ед.</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40">
                <a:tc gridSpan="9">
                  <a:txBody>
                    <a:bodyPr/>
                    <a:lstStyle/>
                    <a:p>
                      <a:pPr>
                        <a:lnSpc>
                          <a:spcPct val="115000"/>
                        </a:lnSpc>
                        <a:spcAft>
                          <a:spcPts val="0"/>
                        </a:spcAft>
                      </a:pPr>
                      <a:endParaRPr lang="ru-RU" sz="1000">
                        <a:latin typeface="Times New Roman"/>
                        <a:ea typeface="Calibri"/>
                        <a:cs typeface="Times New Roman"/>
                      </a:endParaRPr>
                    </a:p>
                    <a:p>
                      <a:pPr>
                        <a:lnSpc>
                          <a:spcPct val="115000"/>
                        </a:lnSpc>
                        <a:spcAft>
                          <a:spcPts val="0"/>
                        </a:spcAft>
                      </a:pPr>
                      <a:r>
                        <a:rPr lang="ru-RU" sz="1000">
                          <a:latin typeface="Times New Roman"/>
                          <a:ea typeface="Calibri"/>
                          <a:cs typeface="Times New Roman"/>
                        </a:rPr>
                        <a:t>Подпрограмма № 7 «Доступная среда»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4236">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Доля муниципальных образовательных организаций, доступных для детей с ограниченными возможностями здоровья, в том числе и детей-инвалидов</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67804"/>
            <a:ext cx="8858312" cy="59772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cs typeface="Times New Roman" panose="02020603050405020304" pitchFamily="18" charset="0"/>
              </a:rPr>
              <a:t>Муниципальная программа: «Развитие физической культуры, спорта и молодежной политики </a:t>
            </a:r>
            <a:r>
              <a:rPr lang="ru-RU" sz="1800" b="1" dirty="0" err="1" smtClean="0">
                <a:latin typeface="Times New Roman" panose="02020603050405020304" pitchFamily="18" charset="0"/>
                <a:cs typeface="Times New Roman" panose="02020603050405020304" pitchFamily="18" charset="0"/>
              </a:rPr>
              <a:t>Ершовского</a:t>
            </a:r>
            <a:r>
              <a:rPr lang="ru-RU" sz="1800" b="1" dirty="0" smtClean="0">
                <a:latin typeface="Times New Roman" panose="02020603050405020304" pitchFamily="18" charset="0"/>
                <a:cs typeface="Times New Roman" panose="02020603050405020304" pitchFamily="18" charset="0"/>
              </a:rPr>
              <a:t> муниципального района до </a:t>
            </a:r>
            <a:r>
              <a:rPr lang="en-US" sz="1800" b="1" dirty="0" smtClean="0">
                <a:latin typeface="Times New Roman" panose="02020603050405020304" pitchFamily="18" charset="0"/>
                <a:cs typeface="Times New Roman" panose="02020603050405020304" pitchFamily="18" charset="0"/>
              </a:rPr>
              <a:t>2025</a:t>
            </a:r>
            <a:r>
              <a:rPr lang="ru-RU" sz="1800" b="1" dirty="0" smtClean="0">
                <a:latin typeface="Times New Roman" panose="02020603050405020304" pitchFamily="18" charset="0"/>
                <a:cs typeface="Times New Roman" panose="02020603050405020304" pitchFamily="18" charset="0"/>
              </a:rPr>
              <a:t>года»</a:t>
            </a:r>
            <a:endParaRPr lang="ru-RU" sz="1800" b="1" dirty="0">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2"/>
          <a:srcRect/>
          <a:stretch>
            <a:fillRect/>
          </a:stretch>
        </p:blipFill>
        <p:spPr bwMode="auto">
          <a:xfrm>
            <a:off x="6643702" y="714356"/>
            <a:ext cx="2357454" cy="1571636"/>
          </a:xfrm>
          <a:prstGeom prst="rect">
            <a:avLst/>
          </a:prstGeom>
          <a:noFill/>
          <a:ln w="9525">
            <a:noFill/>
            <a:miter lim="800000"/>
            <a:headEnd/>
            <a:tailEnd/>
          </a:ln>
          <a:effectLst/>
          <a:scene3d>
            <a:camera prst="orthographicFront"/>
            <a:lightRig rig="threePt" dir="t"/>
          </a:scene3d>
          <a:sp3d>
            <a:bevelT prst="relaxedInset"/>
          </a:sp3d>
        </p:spPr>
      </p:pic>
      <p:sp>
        <p:nvSpPr>
          <p:cNvPr id="8" name="Прямоугольник 7"/>
          <p:cNvSpPr/>
          <p:nvPr/>
        </p:nvSpPr>
        <p:spPr>
          <a:xfrm>
            <a:off x="0" y="714356"/>
            <a:ext cx="5929322" cy="307777"/>
          </a:xfrm>
          <a:prstGeom prst="rect">
            <a:avLst/>
          </a:prstGeom>
        </p:spPr>
        <p:txBody>
          <a:bodyPr wrap="square">
            <a:spAutoFit/>
          </a:bodyPr>
          <a:lstStyle/>
          <a:p>
            <a:pPr algn="ctr"/>
            <a:r>
              <a:rPr lang="ru-RU" sz="1400" dirty="0" smtClean="0">
                <a:latin typeface="Times New Roman" pitchFamily="18" charset="0"/>
                <a:cs typeface="Times New Roman" pitchFamily="18" charset="0"/>
              </a:rPr>
              <a:t>Цели муниципальной программы:</a:t>
            </a:r>
            <a:endParaRPr lang="ru-RU" sz="1400" dirty="0">
              <a:latin typeface="Times New Roman" pitchFamily="18" charset="0"/>
              <a:cs typeface="Times New Roman" pitchFamily="18" charset="0"/>
            </a:endParaRPr>
          </a:p>
        </p:txBody>
      </p:sp>
      <p:sp>
        <p:nvSpPr>
          <p:cNvPr id="9" name="Прямоугольник 8"/>
          <p:cNvSpPr/>
          <p:nvPr/>
        </p:nvSpPr>
        <p:spPr>
          <a:xfrm>
            <a:off x="0" y="1000109"/>
            <a:ext cx="6643702" cy="1384995"/>
          </a:xfrm>
          <a:prstGeom prst="rect">
            <a:avLst/>
          </a:prstGeom>
        </p:spPr>
        <p:txBody>
          <a:bodyPr wrap="square">
            <a:spAutoFit/>
          </a:bodyPr>
          <a:lstStyle/>
          <a:p>
            <a:pPr algn="just"/>
            <a:r>
              <a:rPr lang="ru-RU" sz="1200" dirty="0" smtClean="0">
                <a:latin typeface="Times New Roman" pitchFamily="18" charset="0"/>
                <a:cs typeface="Times New Roman" pitchFamily="18" charset="0"/>
              </a:rPr>
              <a:t>- создание условий, обеспечивающих возможность гражданам систематически заниматься физической культурой и спортом; - создание условий и возможностей для успешной социализации и эффективной самореализации молодежи, развития ее потенциала в интересах </a:t>
            </a:r>
            <a:r>
              <a:rPr lang="ru-RU" sz="1200" dirty="0" err="1" smtClean="0">
                <a:latin typeface="Times New Roman" pitchFamily="18" charset="0"/>
                <a:cs typeface="Times New Roman" pitchFamily="18" charset="0"/>
              </a:rPr>
              <a:t>Ершовского</a:t>
            </a:r>
            <a:r>
              <a:rPr lang="ru-RU" sz="1200" dirty="0" smtClean="0">
                <a:latin typeface="Times New Roman" pitchFamily="18" charset="0"/>
                <a:cs typeface="Times New Roman" pitchFamily="18" charset="0"/>
              </a:rPr>
              <a:t> муниципального района; - создание условий для развития системы патриотического воспитания детей и молодежи;</a:t>
            </a:r>
          </a:p>
          <a:p>
            <a:pPr algn="just"/>
            <a:r>
              <a:rPr lang="ru-RU" sz="1200" dirty="0" smtClean="0">
                <a:latin typeface="Times New Roman" pitchFamily="18" charset="0"/>
                <a:cs typeface="Times New Roman" pitchFamily="18" charset="0"/>
              </a:rPr>
              <a:t>- создание условий для развития потенциала молодежи.</a:t>
            </a:r>
          </a:p>
          <a:p>
            <a:endParaRPr lang="ru-RU" sz="1200" dirty="0">
              <a:latin typeface="Times New Roman" pitchFamily="18" charset="0"/>
              <a:cs typeface="Times New Roman" pitchFamily="18" charset="0"/>
            </a:endParaRPr>
          </a:p>
        </p:txBody>
      </p:sp>
      <p:graphicFrame>
        <p:nvGraphicFramePr>
          <p:cNvPr id="13" name="Таблица 12"/>
          <p:cNvGraphicFramePr>
            <a:graphicFrameLocks noGrp="1"/>
          </p:cNvGraphicFramePr>
          <p:nvPr/>
        </p:nvGraphicFramePr>
        <p:xfrm>
          <a:off x="1" y="2285992"/>
          <a:ext cx="9001157" cy="4502789"/>
        </p:xfrm>
        <a:graphic>
          <a:graphicData uri="http://schemas.openxmlformats.org/drawingml/2006/table">
            <a:tbl>
              <a:tblPr/>
              <a:tblGrid>
                <a:gridCol w="737021"/>
                <a:gridCol w="3300896"/>
                <a:gridCol w="666658"/>
                <a:gridCol w="737021"/>
                <a:gridCol w="753219"/>
                <a:gridCol w="1118644"/>
                <a:gridCol w="280479"/>
                <a:gridCol w="633707"/>
                <a:gridCol w="773512"/>
              </a:tblGrid>
              <a:tr h="291835">
                <a:tc rowSpan="2">
                  <a:txBody>
                    <a:bodyPr/>
                    <a:lstStyle/>
                    <a:p>
                      <a:pPr marL="90170" algn="ctr">
                        <a:lnSpc>
                          <a:spcPct val="115000"/>
                        </a:lnSpc>
                        <a:spcAft>
                          <a:spcPts val="0"/>
                        </a:spcAft>
                      </a:pPr>
                      <a:r>
                        <a:rPr lang="ru-RU" sz="1200" b="1" dirty="0">
                          <a:latin typeface="Times New Roman"/>
                          <a:ea typeface="Times New Roman"/>
                          <a:cs typeface="Times New Roman"/>
                        </a:rPr>
                        <a:t>№</a:t>
                      </a:r>
                      <a:endParaRPr lang="ru-RU" sz="1200" dirty="0">
                        <a:latin typeface="Times New Roman"/>
                        <a:ea typeface="Times New Roman"/>
                        <a:cs typeface="Times New Roman"/>
                      </a:endParaRPr>
                    </a:p>
                    <a:p>
                      <a:pPr marL="90170" algn="ctr">
                        <a:lnSpc>
                          <a:spcPct val="115000"/>
                        </a:lnSpc>
                        <a:spcAft>
                          <a:spcPts val="0"/>
                        </a:spcAft>
                      </a:pP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18110" algn="ctr">
                        <a:lnSpc>
                          <a:spcPct val="115000"/>
                        </a:lnSpc>
                        <a:spcAft>
                          <a:spcPts val="0"/>
                        </a:spcAft>
                      </a:pPr>
                      <a:r>
                        <a:rPr lang="ru-RU" sz="1200" b="1" dirty="0">
                          <a:latin typeface="Times New Roman"/>
                          <a:ea typeface="Times New Roman"/>
                          <a:cs typeface="Times New Roman"/>
                        </a:rPr>
                        <a:t>Наименование программы, наименование показателя</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b="1" dirty="0">
                          <a:latin typeface="Times New Roman"/>
                          <a:ea typeface="Times New Roman"/>
                          <a:cs typeface="Times New Roman"/>
                        </a:rPr>
                        <a:t>Единица измерения</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endParaRPr lang="ru-RU"/>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655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2021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2022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2023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endParaRPr lang="ru-RU" sz="1200" b="1" dirty="0" smtClean="0">
                        <a:latin typeface="Times New Roman"/>
                        <a:ea typeface="Times New Roman"/>
                        <a:cs typeface="Times New Roman"/>
                      </a:endParaRPr>
                    </a:p>
                    <a:p>
                      <a:pPr marL="111760" algn="ctr">
                        <a:lnSpc>
                          <a:spcPct val="115000"/>
                        </a:lnSpc>
                        <a:spcAft>
                          <a:spcPts val="0"/>
                        </a:spcAft>
                      </a:pPr>
                      <a:r>
                        <a:rPr lang="ru-RU" sz="1200" b="1" dirty="0" smtClean="0">
                          <a:latin typeface="Times New Roman"/>
                          <a:ea typeface="Times New Roman"/>
                          <a:cs typeface="Times New Roman"/>
                        </a:rPr>
                        <a:t>2024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endParaRPr lang="ru-RU" sz="1200" b="1" dirty="0" smtClean="0">
                        <a:latin typeface="Times New Roman"/>
                        <a:ea typeface="Times New Roman"/>
                        <a:cs typeface="Times New Roman"/>
                      </a:endParaRPr>
                    </a:p>
                    <a:p>
                      <a:pPr marL="111760" algn="ctr">
                        <a:lnSpc>
                          <a:spcPct val="115000"/>
                        </a:lnSpc>
                        <a:spcAft>
                          <a:spcPts val="0"/>
                        </a:spcAft>
                      </a:pPr>
                      <a:r>
                        <a:rPr lang="ru-RU" sz="1200" b="1" dirty="0" smtClean="0">
                          <a:latin typeface="Times New Roman"/>
                          <a:ea typeface="Times New Roman"/>
                          <a:cs typeface="Times New Roman"/>
                        </a:rPr>
                        <a:t>2025год</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40">
                <a:tc>
                  <a:txBody>
                    <a:bodyPr/>
                    <a:lstStyle/>
                    <a:p>
                      <a:pPr marL="118110" algn="ctr">
                        <a:lnSpc>
                          <a:spcPct val="115000"/>
                        </a:lnSpc>
                        <a:spcAft>
                          <a:spcPts val="0"/>
                        </a:spcAft>
                      </a:pPr>
                      <a:r>
                        <a:rPr lang="ru-RU" sz="1200" b="1">
                          <a:latin typeface="Times New Roman"/>
                          <a:ea typeface="Times New Roman"/>
                          <a:cs typeface="Times New Roman"/>
                        </a:rPr>
                        <a:t>1</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dirty="0">
                          <a:latin typeface="Times New Roman"/>
                          <a:ea typeface="Times New Roman"/>
                          <a:cs typeface="Times New Roman"/>
                        </a:rPr>
                        <a:t>2</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3</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4</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dirty="0">
                          <a:latin typeface="Times New Roman"/>
                          <a:ea typeface="Times New Roman"/>
                          <a:cs typeface="Times New Roman"/>
                        </a:rPr>
                        <a:t>5</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6</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8110" algn="ctr">
                        <a:lnSpc>
                          <a:spcPct val="115000"/>
                        </a:lnSpc>
                        <a:spcAft>
                          <a:spcPts val="0"/>
                        </a:spcAft>
                      </a:pPr>
                      <a:r>
                        <a:rPr lang="ru-RU" sz="1200" b="1">
                          <a:latin typeface="Times New Roman"/>
                          <a:ea typeface="Times New Roman"/>
                          <a:cs typeface="Times New Roman"/>
                        </a:rPr>
                        <a:t>8</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8110" algn="ctr">
                        <a:lnSpc>
                          <a:spcPct val="115000"/>
                        </a:lnSpc>
                        <a:spcAft>
                          <a:spcPts val="0"/>
                        </a:spcAft>
                      </a:pPr>
                      <a:r>
                        <a:rPr lang="ru-RU" sz="1200" b="1">
                          <a:latin typeface="Times New Roman"/>
                          <a:ea typeface="Times New Roman"/>
                          <a:cs typeface="Times New Roman"/>
                        </a:rPr>
                        <a:t>9</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09">
                <a:tc gridSpan="8">
                  <a:txBody>
                    <a:bodyPr/>
                    <a:lstStyle/>
                    <a:p>
                      <a:pPr marL="450215" algn="ctr">
                        <a:lnSpc>
                          <a:spcPct val="115000"/>
                        </a:lnSpc>
                        <a:spcAft>
                          <a:spcPts val="0"/>
                        </a:spcAft>
                      </a:pPr>
                      <a:r>
                        <a:rPr lang="ru-RU" sz="1200" b="1" dirty="0">
                          <a:latin typeface="Times New Roman"/>
                          <a:ea typeface="Times New Roman"/>
                          <a:cs typeface="Times New Roman"/>
                        </a:rPr>
                        <a:t>Муниципальная  программа «Развитие физической культуры, спорта и молодежной политики» до 2025 года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450215" algn="ctr">
                        <a:lnSpc>
                          <a:spcPct val="115000"/>
                        </a:lnSpc>
                        <a:spcAft>
                          <a:spcPts val="0"/>
                        </a:spcAft>
                      </a:pP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818">
                <a:tc>
                  <a:txBody>
                    <a:bodyPr/>
                    <a:lstStyle/>
                    <a:p>
                      <a:pPr marL="90170" algn="ctr">
                        <a:lnSpc>
                          <a:spcPct val="115000"/>
                        </a:lnSpc>
                        <a:spcAft>
                          <a:spcPts val="0"/>
                        </a:spcAft>
                      </a:pPr>
                      <a:r>
                        <a:rPr lang="ru-RU" sz="1200">
                          <a:latin typeface="Times New Roman"/>
                          <a:ea typeface="Times New Roman"/>
                          <a:cs typeface="Times New Roman"/>
                        </a:rPr>
                        <a:t>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населения района, систематически занимающихся физической культурой и спортом, от общей численности населения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52,6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54</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a:latin typeface="Times New Roman"/>
                          <a:ea typeface="Times New Roman"/>
                          <a:cs typeface="Times New Roman"/>
                        </a:rPr>
                        <a:t>55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226">
                <a:tc>
                  <a:txBody>
                    <a:bodyPr/>
                    <a:lstStyle/>
                    <a:p>
                      <a:pPr marL="90170" algn="ctr">
                        <a:lnSpc>
                          <a:spcPct val="115000"/>
                        </a:lnSpc>
                        <a:spcAft>
                          <a:spcPts val="0"/>
                        </a:spcAft>
                      </a:pPr>
                      <a:r>
                        <a:rPr lang="ru-RU" sz="120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детей и подростков, занимающихся в учреждениях дополнительного образования детей спортивной направленности района  и секциях общеобразовательных организаций района от общего числа детей в возрасте 6-18 лет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36,2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37,8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a:latin typeface="Times New Roman"/>
                          <a:ea typeface="Times New Roman"/>
                          <a:cs typeface="Times New Roman"/>
                        </a:rPr>
                        <a:t>38,6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39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022">
                <a:tc>
                  <a:txBody>
                    <a:bodyPr/>
                    <a:lstStyle/>
                    <a:p>
                      <a:pPr marL="90170" algn="ctr">
                        <a:lnSpc>
                          <a:spcPct val="115000"/>
                        </a:lnSpc>
                        <a:spcAft>
                          <a:spcPts val="0"/>
                        </a:spcAft>
                      </a:pPr>
                      <a:r>
                        <a:rPr lang="ru-RU" sz="120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молодых людей,  вовлеченных в мероприятия, реализуемые по различным направлениям работы с молодежью на территории района от общего количества молодежи района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37,2 </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37,7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dirty="0">
                          <a:latin typeface="Times New Roman"/>
                          <a:ea typeface="Times New Roman"/>
                          <a:cs typeface="Times New Roman"/>
                        </a:rPr>
                        <a:t>38,0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dirty="0" smtClean="0">
                          <a:latin typeface="Times New Roman"/>
                          <a:ea typeface="Times New Roman"/>
                          <a:cs typeface="Times New Roman"/>
                        </a:rPr>
                        <a:t>39</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1" y="-23746"/>
          <a:ext cx="8715433" cy="4403285"/>
        </p:xfrm>
        <a:graphic>
          <a:graphicData uri="http://schemas.openxmlformats.org/drawingml/2006/table">
            <a:tbl>
              <a:tblPr/>
              <a:tblGrid>
                <a:gridCol w="544687"/>
                <a:gridCol w="4241660"/>
                <a:gridCol w="500066"/>
                <a:gridCol w="571504"/>
                <a:gridCol w="785818"/>
                <a:gridCol w="732243"/>
                <a:gridCol w="724655"/>
                <a:gridCol w="614800"/>
              </a:tblGrid>
              <a:tr h="201484">
                <a:tc gridSpan="8">
                  <a:txBody>
                    <a:bodyPr/>
                    <a:lstStyle/>
                    <a:p>
                      <a:pPr algn="ctr">
                        <a:lnSpc>
                          <a:spcPct val="115000"/>
                        </a:lnSpc>
                        <a:spcAft>
                          <a:spcPts val="0"/>
                        </a:spcAft>
                      </a:pPr>
                      <a:r>
                        <a:rPr lang="ru-RU" sz="1200" b="1" dirty="0">
                          <a:latin typeface="Times New Roman"/>
                          <a:ea typeface="Times New Roman"/>
                          <a:cs typeface="Times New Roman"/>
                        </a:rPr>
                        <a:t>Подпрограмма 1 «Развитие физической культуры и спорта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2968">
                <a:tc>
                  <a:txBody>
                    <a:bodyPr/>
                    <a:lstStyle/>
                    <a:p>
                      <a:pPr marL="90170" algn="ctr">
                        <a:lnSpc>
                          <a:spcPct val="115000"/>
                        </a:lnSpc>
                        <a:spcAft>
                          <a:spcPts val="0"/>
                        </a:spcAft>
                      </a:pPr>
                      <a:endParaRPr lang="ru-RU" sz="1200">
                        <a:latin typeface="Times New Roman"/>
                        <a:ea typeface="Times New Roman"/>
                        <a:cs typeface="Times New Roman"/>
                      </a:endParaRPr>
                    </a:p>
                    <a:p>
                      <a:pPr marL="90170" algn="ctr">
                        <a:lnSpc>
                          <a:spcPct val="115000"/>
                        </a:lnSpc>
                        <a:spcAft>
                          <a:spcPts val="0"/>
                        </a:spcAft>
                      </a:pPr>
                      <a:r>
                        <a:rPr lang="ru-RU" sz="1200">
                          <a:latin typeface="Times New Roman"/>
                          <a:ea typeface="Times New Roman"/>
                          <a:cs typeface="Times New Roman"/>
                        </a:rPr>
                        <a:t>1.1.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населения, регулярно занимающегося физической культурой и спортом </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52,6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54</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55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452">
                <a:tc>
                  <a:txBody>
                    <a:bodyPr/>
                    <a:lstStyle/>
                    <a:p>
                      <a:pPr marL="90170" algn="ctr">
                        <a:lnSpc>
                          <a:spcPct val="115000"/>
                        </a:lnSpc>
                        <a:spcAft>
                          <a:spcPts val="0"/>
                        </a:spcAft>
                      </a:pPr>
                      <a:r>
                        <a:rPr lang="ru-RU" sz="1200">
                          <a:latin typeface="Times New Roman"/>
                          <a:ea typeface="Times New Roman"/>
                          <a:cs typeface="Times New Roman"/>
                        </a:rPr>
                        <a:t>1.2.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лиц с ограниченными возможностями здоровья и инвалидов, систематически занимающихся физической культурой и спортом</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6,5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7,6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8,7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9,0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285">
                <a:tc>
                  <a:txBody>
                    <a:bodyPr/>
                    <a:lstStyle/>
                    <a:p>
                      <a:pPr marL="90170" algn="ctr">
                        <a:lnSpc>
                          <a:spcPct val="115000"/>
                        </a:lnSpc>
                        <a:spcAft>
                          <a:spcPts val="0"/>
                        </a:spcAft>
                      </a:pPr>
                      <a:r>
                        <a:rPr lang="ru-RU" sz="1200">
                          <a:latin typeface="Times New Roman"/>
                          <a:ea typeface="Times New Roman"/>
                          <a:cs typeface="Times New Roman"/>
                        </a:rPr>
                        <a:t>1.3.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Доля детей и подростков, занимающихся в учреждениях дополнительного образования детей спортивной направленности и секциях общеобразовательных организаций района от общего числа детей в возрасте 6-18 лет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36,2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38,5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39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05">
                <a:tc gridSpan="6">
                  <a:txBody>
                    <a:bodyPr/>
                    <a:lstStyle/>
                    <a:p>
                      <a:pPr algn="ctr">
                        <a:lnSpc>
                          <a:spcPct val="115000"/>
                        </a:lnSpc>
                        <a:spcAft>
                          <a:spcPts val="0"/>
                        </a:spcAft>
                      </a:pPr>
                      <a:r>
                        <a:rPr lang="ru-RU" sz="1200" b="1" dirty="0">
                          <a:latin typeface="Times New Roman"/>
                          <a:ea typeface="Times New Roman"/>
                          <a:cs typeface="Times New Roman"/>
                        </a:rPr>
                        <a:t>Подпрограмма 2 «Патриотическое воспитание молодежи </a:t>
                      </a:r>
                      <a:r>
                        <a:rPr lang="ru-RU" sz="1200" b="1" dirty="0" err="1">
                          <a:latin typeface="Times New Roman"/>
                          <a:ea typeface="Times New Roman"/>
                          <a:cs typeface="Times New Roman"/>
                        </a:rPr>
                        <a:t>Ершовского</a:t>
                      </a:r>
                      <a:r>
                        <a:rPr lang="ru-RU" sz="1200" b="1" dirty="0">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968">
                <a:tc>
                  <a:txBody>
                    <a:bodyPr/>
                    <a:lstStyle/>
                    <a:p>
                      <a:pPr>
                        <a:lnSpc>
                          <a:spcPct val="115000"/>
                        </a:lnSpc>
                        <a:spcAft>
                          <a:spcPts val="0"/>
                        </a:spcAft>
                      </a:pPr>
                      <a:r>
                        <a:rPr lang="ru-RU" sz="1200">
                          <a:latin typeface="Times New Roman"/>
                          <a:ea typeface="Times New Roman"/>
                          <a:cs typeface="Times New Roman"/>
                        </a:rPr>
                        <a:t>2.1.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клубов военно-патриотической направленности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452">
                <a:tc>
                  <a:txBody>
                    <a:bodyPr/>
                    <a:lstStyle/>
                    <a:p>
                      <a:pPr>
                        <a:lnSpc>
                          <a:spcPct val="115000"/>
                        </a:lnSpc>
                        <a:spcAft>
                          <a:spcPts val="0"/>
                        </a:spcAft>
                      </a:pPr>
                      <a:r>
                        <a:rPr lang="ru-RU" sz="1200">
                          <a:latin typeface="Times New Roman"/>
                          <a:ea typeface="Times New Roman"/>
                          <a:cs typeface="Times New Roman"/>
                        </a:rPr>
                        <a:t>2.2.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юношей допризывного возраста, принимающих участие  в мероприятиях военно-патриотической направленности</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612">
                <a:tc>
                  <a:txBody>
                    <a:bodyPr/>
                    <a:lstStyle/>
                    <a:p>
                      <a:pPr>
                        <a:lnSpc>
                          <a:spcPct val="115000"/>
                        </a:lnSpc>
                        <a:spcAft>
                          <a:spcPts val="0"/>
                        </a:spcAft>
                      </a:pPr>
                      <a:r>
                        <a:rPr lang="ru-RU" sz="120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молодых людей, принимающих участие в деятельности молодёжных организаций, клубов патриотической и военно-патриотической направленности, школьных музеев и уголков боевой славы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Borodina\Desktop\фото фин орган\_DSC0470.JPG"/>
          <p:cNvPicPr/>
          <p:nvPr/>
        </p:nvPicPr>
        <p:blipFill>
          <a:blip r:embed="rId2" cstate="print"/>
          <a:srcRect/>
          <a:stretch>
            <a:fillRect/>
          </a:stretch>
        </p:blipFill>
        <p:spPr bwMode="auto">
          <a:xfrm>
            <a:off x="285720" y="4357694"/>
            <a:ext cx="3714775" cy="2500306"/>
          </a:xfrm>
          <a:prstGeom prst="rect">
            <a:avLst/>
          </a:prstGeom>
          <a:noFill/>
          <a:ln w="9525">
            <a:noFill/>
            <a:miter lim="800000"/>
            <a:headEnd/>
            <a:tailEnd/>
          </a:ln>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29256" y="4357694"/>
            <a:ext cx="3373933" cy="25003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07503" y="124297"/>
            <a:ext cx="8965109" cy="587099"/>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eaLnBrk="1" fontAlgn="auto" hangingPunct="1">
              <a:spcAft>
                <a:spcPts val="0"/>
              </a:spcAft>
              <a:defRPr/>
            </a:pPr>
            <a:r>
              <a:rPr lang="ru-RU" sz="3600" b="1" dirty="0" smtClean="0">
                <a:solidFill>
                  <a:schemeClr val="tx1"/>
                </a:solidFill>
                <a:latin typeface="Times New Roman" panose="02020603050405020304" pitchFamily="18" charset="0"/>
                <a:cs typeface="Times New Roman" panose="02020603050405020304" pitchFamily="18" charset="0"/>
              </a:rPr>
              <a:t>Что такое бюджет ?</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Подзаголовок 2"/>
          <p:cNvSpPr>
            <a:spLocks noGrp="1"/>
          </p:cNvSpPr>
          <p:nvPr>
            <p:ph idx="1"/>
          </p:nvPr>
        </p:nvSpPr>
        <p:spPr>
          <a:xfrm>
            <a:off x="107503" y="890338"/>
            <a:ext cx="2715773" cy="3042718"/>
          </a:xfr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Autofit/>
          </a:bodyPr>
          <a:lstStyle/>
          <a:p>
            <a:pPr marL="274320" indent="-274320" algn="ctr" eaLnBrk="1" fontAlgn="auto" hangingPunct="1">
              <a:spcAft>
                <a:spcPts val="0"/>
              </a:spcAft>
              <a:buClr>
                <a:schemeClr val="accent3"/>
              </a:buClr>
              <a:buFont typeface="Wingdings 2"/>
              <a:buChar char=""/>
              <a:defRPr/>
            </a:pPr>
            <a:r>
              <a:rPr lang="ru-RU" sz="1600" b="1" u="sng" dirty="0" smtClean="0">
                <a:solidFill>
                  <a:schemeClr val="tx1"/>
                </a:solidFill>
                <a:latin typeface="Times New Roman" panose="02020603050405020304" pitchFamily="18" charset="0"/>
                <a:cs typeface="Times New Roman" panose="02020603050405020304" pitchFamily="18" charset="0"/>
              </a:rPr>
              <a:t>Доходы</a:t>
            </a:r>
            <a:endParaRPr lang="ru-RU" sz="1600" b="1" dirty="0" smtClean="0">
              <a:solidFill>
                <a:schemeClr val="tx1"/>
              </a:solidFill>
              <a:latin typeface="Times New Roman" panose="02020603050405020304" pitchFamily="18" charset="0"/>
              <a:cs typeface="Times New Roman" panose="02020603050405020304" pitchFamily="18" charset="0"/>
            </a:endParaRPr>
          </a:p>
          <a:p>
            <a:pPr marL="274320" indent="-274320" algn="ctr" eaLnBrk="1" fontAlgn="auto" hangingPunct="1">
              <a:spcAft>
                <a:spcPts val="0"/>
              </a:spcAft>
              <a:buClr>
                <a:schemeClr val="accent3"/>
              </a:buClr>
              <a:buFont typeface="Wingdings 2"/>
              <a:buChar char=""/>
              <a:defRPr/>
            </a:pPr>
            <a:r>
              <a:rPr lang="ru-RU" sz="1600" dirty="0">
                <a:latin typeface="Times New Roman" panose="02020603050405020304" pitchFamily="18" charset="0"/>
                <a:cs typeface="Times New Roman" panose="02020603050405020304" pitchFamily="18" charset="0"/>
              </a:rPr>
              <a:t>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sz="1600" b="1" dirty="0" smtClean="0">
              <a:latin typeface="Times New Roman" panose="02020603050405020304" pitchFamily="18" charset="0"/>
              <a:cs typeface="Times New Roman" panose="02020603050405020304" pitchFamily="18" charset="0"/>
            </a:endParaRPr>
          </a:p>
        </p:txBody>
      </p:sp>
      <p:sp>
        <p:nvSpPr>
          <p:cNvPr id="8" name="Подзаголовок 2"/>
          <p:cNvSpPr txBox="1">
            <a:spLocks/>
          </p:cNvSpPr>
          <p:nvPr/>
        </p:nvSpPr>
        <p:spPr bwMode="auto">
          <a:xfrm>
            <a:off x="2987824" y="871957"/>
            <a:ext cx="3168352" cy="3637163"/>
          </a:xfrm>
          <a:prstGeom prst="rect">
            <a:avLst/>
          </a:prstGeom>
          <a:scene3d>
            <a:camera prst="orthographicFront"/>
            <a:lightRig rig="threePt" dir="t"/>
          </a:scene3d>
          <a:sp3d>
            <a:bevelT prst="relaxedInset"/>
          </a:sp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dk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dk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dk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dk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dk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dk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dk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9pPr>
          </a:lstStyle>
          <a:p>
            <a:pPr marL="274320" indent="-274320" algn="ctr" eaLnBrk="1" fontAlgn="auto" hangingPunct="1">
              <a:spcAft>
                <a:spcPts val="0"/>
              </a:spcAft>
              <a:buClr>
                <a:schemeClr val="accent3"/>
              </a:buClr>
              <a:buFont typeface="Wingdings 2"/>
              <a:buChar char=""/>
              <a:defRPr/>
            </a:pPr>
            <a:r>
              <a:rPr lang="ru-RU" sz="1600" b="1" u="sng" dirty="0">
                <a:latin typeface="Times New Roman" panose="02020603050405020304" pitchFamily="18" charset="0"/>
                <a:cs typeface="Times New Roman" panose="02020603050405020304" pitchFamily="18" charset="0"/>
              </a:rPr>
              <a:t>Бюджетная  </a:t>
            </a:r>
            <a:r>
              <a:rPr lang="ru-RU" sz="1600" b="1" u="sng" dirty="0" smtClean="0">
                <a:latin typeface="Times New Roman" panose="02020603050405020304" pitchFamily="18" charset="0"/>
                <a:cs typeface="Times New Roman" panose="02020603050405020304" pitchFamily="18" charset="0"/>
              </a:rPr>
              <a:t>политика</a:t>
            </a:r>
          </a:p>
          <a:p>
            <a:pPr marL="274320" indent="-274320" algn="ctr" eaLnBrk="1" fontAlgn="auto" hangingPunct="1">
              <a:spcAft>
                <a:spcPts val="0"/>
              </a:spcAft>
              <a:buClr>
                <a:schemeClr val="accent3"/>
              </a:buClr>
              <a:buFont typeface="Wingdings 2"/>
              <a:buChar char=""/>
              <a:defRPr/>
            </a:pPr>
            <a:r>
              <a:rPr lang="ru-RU" sz="1600" dirty="0">
                <a:latin typeface="Times New Roman" panose="02020603050405020304" pitchFamily="18" charset="0"/>
                <a:cs typeface="Times New Roman" panose="02020603050405020304" pitchFamily="18" charset="0"/>
              </a:rPr>
              <a:t>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r>
              <a:rPr lang="ru-RU" sz="1600" b="1" dirty="0">
                <a:latin typeface="Times New Roman" panose="02020603050405020304" pitchFamily="18" charset="0"/>
                <a:cs typeface="Times New Roman" panose="02020603050405020304" pitchFamily="18" charset="0"/>
              </a:rPr>
              <a:t>.</a:t>
            </a:r>
            <a:endParaRPr lang="ru-RU" sz="1600" b="1" dirty="0" smtClean="0">
              <a:latin typeface="Times New Roman" panose="02020603050405020304" pitchFamily="18" charset="0"/>
              <a:cs typeface="Times New Roman" panose="02020603050405020304" pitchFamily="18" charset="0"/>
            </a:endParaRPr>
          </a:p>
        </p:txBody>
      </p:sp>
      <p:sp>
        <p:nvSpPr>
          <p:cNvPr id="9" name="Подзаголовок 2"/>
          <p:cNvSpPr txBox="1">
            <a:spLocks/>
          </p:cNvSpPr>
          <p:nvPr/>
        </p:nvSpPr>
        <p:spPr bwMode="auto">
          <a:xfrm>
            <a:off x="6300192" y="890338"/>
            <a:ext cx="2772420" cy="3042718"/>
          </a:xfrm>
          <a:prstGeom prst="rect">
            <a:avLst/>
          </a:prstGeom>
          <a:scene3d>
            <a:camera prst="orthographicFront"/>
            <a:lightRig rig="threePt" dir="t"/>
          </a:scene3d>
          <a:sp3d>
            <a:bevelT prst="relaxedInset"/>
          </a:sp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dk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dk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dk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dk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dk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dk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dk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9pPr>
          </a:lstStyle>
          <a:p>
            <a:pPr marL="274320" indent="-274320" algn="ctr" eaLnBrk="1" fontAlgn="auto" hangingPunct="1">
              <a:spcAft>
                <a:spcPts val="0"/>
              </a:spcAft>
              <a:buClr>
                <a:schemeClr val="accent3"/>
              </a:buClr>
              <a:buFont typeface="Wingdings 2"/>
              <a:buChar char=""/>
              <a:defRPr/>
            </a:pPr>
            <a:r>
              <a:rPr lang="ru-RU" sz="1600" b="1" u="sng" dirty="0">
                <a:latin typeface="Times New Roman" panose="02020603050405020304" pitchFamily="18" charset="0"/>
                <a:cs typeface="Times New Roman" panose="02020603050405020304" pitchFamily="18" charset="0"/>
              </a:rPr>
              <a:t>Расходы </a:t>
            </a:r>
            <a:r>
              <a:rPr lang="ru-RU" sz="1600" b="1" u="sng" dirty="0" smtClean="0">
                <a:latin typeface="Times New Roman" panose="02020603050405020304" pitchFamily="18" charset="0"/>
                <a:cs typeface="Times New Roman" panose="02020603050405020304" pitchFamily="18" charset="0"/>
              </a:rPr>
              <a:t>бюджета</a:t>
            </a:r>
          </a:p>
          <a:p>
            <a:pPr algn="ctr"/>
            <a:r>
              <a:rPr lang="ru-RU" sz="1600" dirty="0">
                <a:latin typeface="Times New Roman" panose="02020603050405020304" pitchFamily="18" charset="0"/>
                <a:cs typeface="Times New Roman" panose="02020603050405020304" pitchFamily="18" charset="0"/>
              </a:rPr>
              <a:t>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p>
        </p:txBody>
      </p:sp>
      <p:sp>
        <p:nvSpPr>
          <p:cNvPr id="10" name="TextBox 9"/>
          <p:cNvSpPr txBox="1"/>
          <p:nvPr/>
        </p:nvSpPr>
        <p:spPr>
          <a:xfrm>
            <a:off x="210406" y="4613645"/>
            <a:ext cx="8862206" cy="584775"/>
          </a:xfrm>
          <a:prstGeom prst="rect">
            <a:avLst/>
          </a:prstGeom>
          <a:ln/>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1600" b="1" u="sng" dirty="0">
                <a:latin typeface="Times New Roman" panose="02020603050405020304" pitchFamily="18" charset="0"/>
                <a:cs typeface="Times New Roman" panose="02020603050405020304" pitchFamily="18" charset="0"/>
              </a:rPr>
              <a:t>БЮДЖЕТ</a:t>
            </a:r>
            <a:r>
              <a:rPr lang="ru-RU" sz="1600" dirty="0">
                <a:latin typeface="Times New Roman" panose="02020603050405020304" pitchFamily="18" charset="0"/>
                <a:cs typeface="Times New Roman" panose="02020603050405020304" pitchFamily="18" charset="0"/>
              </a:rPr>
              <a:t> –форма образования и расходования денежных средств, предназначенных для финансового обеспечения задач и функций местного самоуправления</a:t>
            </a:r>
          </a:p>
        </p:txBody>
      </p:sp>
      <p:sp>
        <p:nvSpPr>
          <p:cNvPr id="11" name="TextBox 10"/>
          <p:cNvSpPr txBox="1"/>
          <p:nvPr/>
        </p:nvSpPr>
        <p:spPr>
          <a:xfrm>
            <a:off x="210406" y="5501659"/>
            <a:ext cx="3353482" cy="830997"/>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 </a:t>
            </a:r>
            <a:r>
              <a:rPr lang="ru-RU" sz="1600" b="1" u="sng" dirty="0">
                <a:latin typeface="Times New Roman" panose="02020603050405020304" pitchFamily="18" charset="0"/>
                <a:cs typeface="Times New Roman" panose="02020603050405020304" pitchFamily="18" charset="0"/>
              </a:rPr>
              <a:t>ПРОФИЦИТ</a:t>
            </a:r>
          </a:p>
        </p:txBody>
      </p:sp>
      <p:sp>
        <p:nvSpPr>
          <p:cNvPr id="12" name="TextBox 11"/>
          <p:cNvSpPr txBox="1"/>
          <p:nvPr/>
        </p:nvSpPr>
        <p:spPr>
          <a:xfrm>
            <a:off x="5441528" y="5519542"/>
            <a:ext cx="3631084" cy="830997"/>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если расходная часть превышает доходную, то бюджет формируется с </a:t>
            </a:r>
            <a:r>
              <a:rPr lang="ru-RU" sz="1600" b="1" u="sng" dirty="0">
                <a:latin typeface="Times New Roman" panose="02020603050405020304" pitchFamily="18" charset="0"/>
                <a:cs typeface="Times New Roman" panose="02020603050405020304" pitchFamily="18" charset="0"/>
              </a:rPr>
              <a:t>ДЕФИЦИТОМ</a:t>
            </a:r>
          </a:p>
        </p:txBody>
      </p:sp>
      <p:pic>
        <p:nvPicPr>
          <p:cNvPr id="13" name="Picture 14" descr="http://www.kz.all.biz/img/kz/service_catalog/small/7285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94050" y="5313809"/>
            <a:ext cx="1417315" cy="1242462"/>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3" y="2706264"/>
          <a:ext cx="8715435" cy="3773969"/>
        </p:xfrm>
        <a:graphic>
          <a:graphicData uri="http://schemas.openxmlformats.org/drawingml/2006/table">
            <a:tbl>
              <a:tblPr/>
              <a:tblGrid>
                <a:gridCol w="217283"/>
                <a:gridCol w="4140435"/>
                <a:gridCol w="476628"/>
                <a:gridCol w="680898"/>
                <a:gridCol w="802412"/>
                <a:gridCol w="443522"/>
                <a:gridCol w="369641"/>
                <a:gridCol w="813164"/>
                <a:gridCol w="771452"/>
              </a:tblGrid>
              <a:tr h="286428">
                <a:tc gridSpan="7">
                  <a:txBody>
                    <a:bodyPr/>
                    <a:lstStyle/>
                    <a:p>
                      <a:pPr marL="111760" algn="ctr">
                        <a:lnSpc>
                          <a:spcPct val="115000"/>
                        </a:lnSpc>
                        <a:spcAft>
                          <a:spcPts val="0"/>
                        </a:spcAft>
                      </a:pPr>
                      <a:r>
                        <a:rPr lang="ru-RU" sz="1200" b="1" dirty="0">
                          <a:latin typeface="Times New Roman"/>
                          <a:ea typeface="Times New Roman"/>
                          <a:cs typeface="Times New Roman"/>
                        </a:rPr>
                        <a:t>Подпрограмма 3 «Молодежь </a:t>
                      </a:r>
                      <a:r>
                        <a:rPr lang="ru-RU" sz="1200" b="1" dirty="0" err="1">
                          <a:latin typeface="Times New Roman"/>
                          <a:ea typeface="Times New Roman"/>
                          <a:cs typeface="Times New Roman"/>
                        </a:rPr>
                        <a:t>Ершовского</a:t>
                      </a:r>
                      <a:r>
                        <a:rPr lang="ru-RU" sz="1200" b="1" dirty="0">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60">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spc="-20" dirty="0">
                          <a:latin typeface="Times New Roman"/>
                          <a:ea typeface="Times New Roman"/>
                          <a:cs typeface="Times New Roman"/>
                        </a:rPr>
                        <a:t>Количество молодых людей, задействованных в молодёжных и детских общественных организациях и объединениях, в общей численности молодёжи района   (ежегодное количество)</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2700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2730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a:latin typeface="Times New Roman"/>
                          <a:ea typeface="Times New Roman"/>
                          <a:cs typeface="Times New Roman"/>
                        </a:rPr>
                        <a:t>2770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201295" marR="250190" algn="ctr">
                        <a:lnSpc>
                          <a:spcPct val="115000"/>
                        </a:lnSpc>
                        <a:spcAft>
                          <a:spcPts val="0"/>
                        </a:spcAft>
                      </a:pPr>
                      <a:r>
                        <a:rPr lang="ru-RU" sz="120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marR="250190" algn="ctr">
                        <a:lnSpc>
                          <a:spcPct val="115000"/>
                        </a:lnSpc>
                        <a:spcAft>
                          <a:spcPts val="0"/>
                        </a:spcAft>
                      </a:pPr>
                      <a:r>
                        <a:rPr lang="ru-RU" sz="1200" dirty="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858">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молодых людей, принимающих участие </a:t>
                      </a:r>
                      <a:r>
                        <a:rPr lang="ru-RU" sz="1200" spc="-20">
                          <a:latin typeface="Times New Roman"/>
                          <a:ea typeface="Times New Roman"/>
                          <a:cs typeface="Times New Roman"/>
                        </a:rPr>
                        <a:t>в массовых творческих, спортивных, научных и других мероприятиях, </a:t>
                      </a:r>
                      <a:r>
                        <a:rPr lang="ru-RU" sz="1200" spc="-40">
                          <a:latin typeface="Times New Roman"/>
                          <a:ea typeface="Times New Roman"/>
                          <a:cs typeface="Times New Roman"/>
                        </a:rPr>
                        <a:t>в общей численности молодёжи района</a:t>
                      </a:r>
                      <a:r>
                        <a:rPr lang="ru-RU" sz="1200">
                          <a:latin typeface="Times New Roman"/>
                          <a:ea typeface="Times New Roman"/>
                          <a:cs typeface="Times New Roman"/>
                        </a:rPr>
                        <a:t>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2600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2700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552">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a:t>
                      </a:r>
                      <a:r>
                        <a:rPr lang="ru-RU" sz="1200" spc="-30">
                          <a:latin typeface="Times New Roman"/>
                          <a:ea typeface="Times New Roman"/>
                          <a:cs typeface="Times New Roman"/>
                        </a:rPr>
                        <a:t> молодых людей, включенных в проекты </a:t>
                      </a:r>
                      <a:r>
                        <a:rPr lang="ru-RU" sz="1200" spc="-50">
                          <a:latin typeface="Times New Roman"/>
                          <a:ea typeface="Times New Roman"/>
                          <a:cs typeface="Times New Roman"/>
                        </a:rPr>
                        <a:t>развития социальной компетентности </a:t>
                      </a:r>
                      <a:r>
                        <a:rPr lang="ru-RU" sz="1200">
                          <a:latin typeface="Times New Roman"/>
                          <a:ea typeface="Times New Roman"/>
                          <a:cs typeface="Times New Roman"/>
                        </a:rPr>
                        <a:t>(ежегодно)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19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21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22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57">
                <a:tc gridSpan="9">
                  <a:txBody>
                    <a:bodyPr/>
                    <a:lstStyle/>
                    <a:p>
                      <a:pPr marL="111760">
                        <a:lnSpc>
                          <a:spcPct val="115000"/>
                        </a:lnSpc>
                        <a:spcAft>
                          <a:spcPts val="0"/>
                        </a:spcAft>
                      </a:pPr>
                      <a:r>
                        <a:rPr lang="ru-RU" sz="1200" b="1" dirty="0">
                          <a:latin typeface="Times New Roman"/>
                          <a:ea typeface="Times New Roman"/>
                          <a:cs typeface="Times New Roman"/>
                        </a:rPr>
                        <a:t>                                           Подпрограмма 4 «Развитие туризма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1224">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spc="-30" dirty="0">
                          <a:latin typeface="Times New Roman"/>
                          <a:ea typeface="Times New Roman"/>
                          <a:cs typeface="Times New Roman"/>
                        </a:rPr>
                        <a:t>количество туристов, посетивших </a:t>
                      </a:r>
                      <a:r>
                        <a:rPr lang="ru-RU" sz="1200" spc="-30" dirty="0" err="1">
                          <a:latin typeface="Times New Roman"/>
                          <a:ea typeface="Times New Roman"/>
                          <a:cs typeface="Times New Roman"/>
                        </a:rPr>
                        <a:t>Ершовский</a:t>
                      </a:r>
                      <a:r>
                        <a:rPr lang="ru-RU" sz="1200" spc="-30" dirty="0">
                          <a:latin typeface="Times New Roman"/>
                          <a:ea typeface="Times New Roman"/>
                          <a:cs typeface="Times New Roman"/>
                        </a:rPr>
                        <a:t> район в период 2021 - 2025 годы 300 чел. ежегодно;</a:t>
                      </a:r>
                      <a:endParaRPr lang="ru-RU" sz="1200" dirty="0">
                        <a:latin typeface="Courier New"/>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45">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spc="-30" dirty="0">
                          <a:latin typeface="Times New Roman"/>
                          <a:ea typeface="Times New Roman"/>
                          <a:cs typeface="Times New Roman"/>
                        </a:rPr>
                        <a:t> количество туристов принявших участие во внутреннем туризме в период 2021– 2025 годы 500 чел. ежегодно</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18758" y="1"/>
            <a:ext cx="3968490" cy="264318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282" y="1"/>
            <a:ext cx="3786214" cy="26431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380" y="69740"/>
            <a:ext cx="8929116" cy="50004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«Культура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Саратовской области до 2025 года»</a:t>
            </a:r>
            <a:endParaRPr lang="ru-RU" sz="1800" b="1" dirty="0">
              <a:latin typeface="Times New Roman" pitchFamily="18" charset="0"/>
              <a:cs typeface="Times New Roman" pitchFamily="18" charset="0"/>
            </a:endParaRPr>
          </a:p>
        </p:txBody>
      </p:sp>
      <p:sp>
        <p:nvSpPr>
          <p:cNvPr id="3" name="Прямоугольник 2"/>
          <p:cNvSpPr/>
          <p:nvPr/>
        </p:nvSpPr>
        <p:spPr>
          <a:xfrm>
            <a:off x="214282" y="714356"/>
            <a:ext cx="6643718" cy="307777"/>
          </a:xfrm>
          <a:prstGeom prst="rect">
            <a:avLst/>
          </a:prstGeom>
        </p:spPr>
        <p:txBody>
          <a:bodyPr wrap="square">
            <a:spAutoFit/>
          </a:bodyPr>
          <a:lstStyle/>
          <a:p>
            <a:r>
              <a:rPr lang="ru-RU" sz="1400" dirty="0" smtClean="0">
                <a:latin typeface="Times New Roman" pitchFamily="18" charset="0"/>
                <a:cs typeface="Times New Roman" pitchFamily="18" charset="0"/>
              </a:rPr>
              <a:t>Цели муниципальной программы:</a:t>
            </a:r>
            <a:endParaRPr lang="ru-RU" sz="1400" dirty="0">
              <a:latin typeface="Times New Roman" pitchFamily="18" charset="0"/>
              <a:cs typeface="Times New Roman" pitchFamily="18" charset="0"/>
            </a:endParaRPr>
          </a:p>
        </p:txBody>
      </p:sp>
      <p:sp>
        <p:nvSpPr>
          <p:cNvPr id="4" name="Прямоугольник 3"/>
          <p:cNvSpPr/>
          <p:nvPr/>
        </p:nvSpPr>
        <p:spPr>
          <a:xfrm>
            <a:off x="2928926" y="714356"/>
            <a:ext cx="6215074"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-создание условий для равной доступности культурных благ, развития и реализации культурного и духовного потенциала каждой личности;</a:t>
            </a:r>
          </a:p>
          <a:p>
            <a:pPr algn="just"/>
            <a:r>
              <a:rPr lang="ru-RU" sz="1400" dirty="0" smtClean="0">
                <a:latin typeface="Times New Roman" pitchFamily="18" charset="0"/>
                <a:cs typeface="Times New Roman" pitchFamily="18" charset="0"/>
              </a:rPr>
              <a:t>-поддержание стабильной общественно-политической обстановки,</a:t>
            </a:r>
          </a:p>
          <a:p>
            <a:pPr algn="just"/>
            <a:r>
              <a:rPr lang="ru-RU" sz="1400" dirty="0" smtClean="0">
                <a:latin typeface="Times New Roman" pitchFamily="18" charset="0"/>
                <a:cs typeface="Times New Roman" pitchFamily="18" charset="0"/>
              </a:rPr>
              <a:t> общественных инициатив и целевых проектов общественных  объединений, некоммерческих организаций, направленных на гармонизацию</a:t>
            </a:r>
          </a:p>
          <a:p>
            <a:pPr algn="just"/>
            <a:r>
              <a:rPr lang="ru-RU" sz="1400" dirty="0" smtClean="0">
                <a:latin typeface="Times New Roman" pitchFamily="18" charset="0"/>
                <a:cs typeface="Times New Roman" pitchFamily="18" charset="0"/>
              </a:rPr>
              <a:t>межнациональных отношений в ЕМР</a:t>
            </a:r>
            <a:endParaRPr lang="ru-RU" sz="1400" dirty="0">
              <a:latin typeface="Times New Roman" pitchFamily="18" charset="0"/>
              <a:cs typeface="Times New Roman" pitchFamily="18" charset="0"/>
            </a:endParaRPr>
          </a:p>
        </p:txBody>
      </p:sp>
      <p:graphicFrame>
        <p:nvGraphicFramePr>
          <p:cNvPr id="12" name="Таблица 11"/>
          <p:cNvGraphicFramePr>
            <a:graphicFrameLocks noGrp="1"/>
          </p:cNvGraphicFramePr>
          <p:nvPr/>
        </p:nvGraphicFramePr>
        <p:xfrm>
          <a:off x="214281" y="3143249"/>
          <a:ext cx="8715436" cy="3500461"/>
        </p:xfrm>
        <a:graphic>
          <a:graphicData uri="http://schemas.openxmlformats.org/drawingml/2006/table">
            <a:tbl>
              <a:tblPr/>
              <a:tblGrid>
                <a:gridCol w="249120"/>
                <a:gridCol w="184513"/>
                <a:gridCol w="3231447"/>
                <a:gridCol w="184513"/>
                <a:gridCol w="184513"/>
                <a:gridCol w="369026"/>
                <a:gridCol w="184513"/>
                <a:gridCol w="369026"/>
                <a:gridCol w="184513"/>
                <a:gridCol w="573857"/>
                <a:gridCol w="162368"/>
                <a:gridCol w="837764"/>
                <a:gridCol w="1000132"/>
                <a:gridCol w="1000131"/>
              </a:tblGrid>
              <a:tr h="489704">
                <a:tc gridSpan="14">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Культура </a:t>
                      </a:r>
                      <a:r>
                        <a:rPr lang="ru-RU" sz="1200" b="1" dirty="0" err="1">
                          <a:latin typeface="Times New Roman" pitchFamily="18" charset="0"/>
                          <a:ea typeface="Times New Roman"/>
                          <a:cs typeface="Times New Roman" pitchFamily="18" charset="0"/>
                        </a:rPr>
                        <a:t>Ершовского</a:t>
                      </a:r>
                      <a:r>
                        <a:rPr lang="ru-RU" sz="1200" b="1" dirty="0">
                          <a:latin typeface="Times New Roman" pitchFamily="18" charset="0"/>
                          <a:ea typeface="Times New Roman"/>
                          <a:cs typeface="Times New Roman" pitchFamily="18" charset="0"/>
                        </a:rPr>
                        <a:t> муниципального района Саратовской области до 2025 года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1962">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15000"/>
                        </a:lnSpc>
                        <a:spcAft>
                          <a:spcPts val="0"/>
                        </a:spcAft>
                      </a:pPr>
                      <a:r>
                        <a:rPr lang="ru-RU" sz="1200" spc="-30" dirty="0">
                          <a:latin typeface="Times New Roman" pitchFamily="18" charset="0"/>
                          <a:ea typeface="Times New Roman"/>
                          <a:cs typeface="Times New Roman" pitchFamily="18" charset="0"/>
                        </a:rPr>
                        <a:t>Среднее число мероприятий на 1 учреждение </a:t>
                      </a:r>
                      <a:r>
                        <a:rPr lang="ru-RU" sz="1200" spc="-30" dirty="0" err="1">
                          <a:latin typeface="Times New Roman" pitchFamily="18" charset="0"/>
                          <a:ea typeface="Times New Roman"/>
                          <a:cs typeface="Times New Roman" pitchFamily="18" charset="0"/>
                        </a:rPr>
                        <a:t>культурно-досугового</a:t>
                      </a:r>
                      <a:r>
                        <a:rPr lang="ru-RU" sz="1200" spc="-30" dirty="0">
                          <a:latin typeface="Times New Roman" pitchFamily="18" charset="0"/>
                          <a:ea typeface="Times New Roman"/>
                          <a:cs typeface="Times New Roman" pitchFamily="18" charset="0"/>
                        </a:rPr>
                        <a:t> типа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ед.</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285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290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295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426">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17145" algn="just">
                        <a:lnSpc>
                          <a:spcPct val="115000"/>
                        </a:lnSpc>
                        <a:spcAft>
                          <a:spcPts val="0"/>
                        </a:spcAft>
                      </a:pPr>
                      <a:r>
                        <a:rPr lang="ru-RU" sz="1200" spc="-30" dirty="0">
                          <a:latin typeface="Times New Roman" pitchFamily="18" charset="0"/>
                          <a:ea typeface="Times New Roman"/>
                          <a:cs typeface="Times New Roman" pitchFamily="18" charset="0"/>
                        </a:rPr>
                        <a:t>Доля отремонтированных учреждений культуры от общего числа  учреждений культуры района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8,4</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9,6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10,8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13,3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14,5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136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Размещение в средствах массовой информации, на официальном сайте администрации </a:t>
                      </a:r>
                      <a:r>
                        <a:rPr lang="ru-RU" sz="1200" spc="-30" dirty="0" err="1">
                          <a:latin typeface="Times New Roman" pitchFamily="18" charset="0"/>
                          <a:ea typeface="Times New Roman"/>
                          <a:cs typeface="Times New Roman" pitchFamily="18" charset="0"/>
                        </a:rPr>
                        <a:t>Ершовского</a:t>
                      </a:r>
                      <a:r>
                        <a:rPr lang="ru-RU" sz="1200" spc="-30" dirty="0">
                          <a:latin typeface="Times New Roman" pitchFamily="18" charset="0"/>
                          <a:ea typeface="Times New Roman"/>
                          <a:cs typeface="Times New Roman" pitchFamily="18" charset="0"/>
                        </a:rPr>
                        <a:t> муниципального района в сети «Интернет»  материалов о профилактике экстремизма и гармонизации межнациональных отношений в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ед.</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20</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25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30</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35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nvGraphicFramePr>
        <p:xfrm>
          <a:off x="214282" y="2071678"/>
          <a:ext cx="8715433" cy="1088460"/>
        </p:xfrm>
        <a:graphic>
          <a:graphicData uri="http://schemas.openxmlformats.org/drawingml/2006/table">
            <a:tbl>
              <a:tblPr/>
              <a:tblGrid>
                <a:gridCol w="318520"/>
                <a:gridCol w="183000"/>
                <a:gridCol w="3141818"/>
                <a:gridCol w="63141"/>
                <a:gridCol w="183000"/>
                <a:gridCol w="183000"/>
                <a:gridCol w="326914"/>
                <a:gridCol w="39086"/>
                <a:gridCol w="183000"/>
                <a:gridCol w="366000"/>
                <a:gridCol w="183000"/>
                <a:gridCol w="544561"/>
                <a:gridCol w="185629"/>
                <a:gridCol w="743065"/>
                <a:gridCol w="1071570"/>
                <a:gridCol w="1000129"/>
              </a:tblGrid>
              <a:tr h="524257">
                <a:tc rowSpan="2"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dirty="0" err="1">
                          <a:latin typeface="Times New Roman" pitchFamily="18" charset="0"/>
                          <a:ea typeface="Times New Roman"/>
                          <a:cs typeface="Times New Roman" pitchFamily="18" charset="0"/>
                        </a:rPr>
                        <a:t>п</a:t>
                      </a:r>
                      <a:r>
                        <a:rPr lang="ru-RU" sz="1200" b="1" dirty="0">
                          <a:latin typeface="Times New Roman" pitchFamily="18" charset="0"/>
                          <a:ea typeface="Times New Roman"/>
                          <a:cs typeface="Times New Roman" pitchFamily="18" charset="0"/>
                        </a:rPr>
                        <a:t>/</a:t>
                      </a:r>
                      <a:r>
                        <a:rPr lang="ru-RU" sz="1200" b="1"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Единица измерения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9">
                  <a:txBody>
                    <a:bodyPr/>
                    <a:lstStyle/>
                    <a:p>
                      <a:pPr algn="ctr">
                        <a:lnSpc>
                          <a:spcPct val="115000"/>
                        </a:lnSpc>
                        <a:spcAft>
                          <a:spcPts val="0"/>
                        </a:spcAft>
                      </a:pPr>
                      <a:r>
                        <a:rPr lang="ru-RU" sz="1200" b="1" dirty="0">
                          <a:latin typeface="Times New Roman"/>
                          <a:ea typeface="Times New Roman"/>
                          <a:cs typeface="Times New Roman"/>
                        </a:rPr>
                        <a:t>Значение показателей</a:t>
                      </a:r>
                      <a:endParaRPr lang="ru-RU" sz="1200" dirty="0">
                        <a:latin typeface="Times New Roman"/>
                        <a:ea typeface="Times New Roman"/>
                        <a:cs typeface="Times New Roman"/>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4546">
                <a:tc gridSpan="2" vMerge="1">
                  <a:txBody>
                    <a:bodyPr/>
                    <a:lstStyle/>
                    <a:p>
                      <a:endParaRPr lang="ru-RU"/>
                    </a:p>
                  </a:txBody>
                  <a:tcPr/>
                </a:tc>
                <a:tc hMerge="1"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2021</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2022</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2023</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2024</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1">
                <a:tc gridSpan="2">
                  <a:txBody>
                    <a:bodyPr/>
                    <a:lstStyle/>
                    <a:p>
                      <a:pPr algn="ctr">
                        <a:lnSpc>
                          <a:spcPct val="115000"/>
                        </a:lnSpc>
                        <a:spcAft>
                          <a:spcPts val="0"/>
                        </a:spcAft>
                      </a:pPr>
                      <a:r>
                        <a:rPr lang="ru-RU" sz="1200" b="1">
                          <a:latin typeface="Times New Roman" pitchFamily="18" charset="0"/>
                          <a:ea typeface="Times New Roman"/>
                          <a:cs typeface="Times New Roman" pitchFamily="18" charset="0"/>
                        </a:rPr>
                        <a:t>1</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b="1">
                          <a:latin typeface="Times New Roman" pitchFamily="18" charset="0"/>
                          <a:ea typeface="Times New Roman"/>
                          <a:cs typeface="Times New Roman" pitchFamily="18" charset="0"/>
                        </a:rPr>
                        <a:t>3</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b="1">
                          <a:latin typeface="Times New Roman" pitchFamily="18" charset="0"/>
                          <a:ea typeface="Times New Roman"/>
                          <a:cs typeface="Times New Roman" pitchFamily="18" charset="0"/>
                        </a:rPr>
                        <a:t>4</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b="1">
                          <a:latin typeface="Times New Roman" pitchFamily="18" charset="0"/>
                          <a:ea typeface="Times New Roman"/>
                          <a:cs typeface="Times New Roman" pitchFamily="18" charset="0"/>
                        </a:rPr>
                        <a:t>5</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7</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8</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0" y="2"/>
          <a:ext cx="8715436" cy="3929065"/>
        </p:xfrm>
        <a:graphic>
          <a:graphicData uri="http://schemas.openxmlformats.org/drawingml/2006/table">
            <a:tbl>
              <a:tblPr/>
              <a:tblGrid>
                <a:gridCol w="249120"/>
                <a:gridCol w="184513"/>
                <a:gridCol w="3231447"/>
                <a:gridCol w="184513"/>
                <a:gridCol w="184513"/>
                <a:gridCol w="252176"/>
                <a:gridCol w="116850"/>
                <a:gridCol w="184513"/>
                <a:gridCol w="270141"/>
                <a:gridCol w="283398"/>
                <a:gridCol w="359544"/>
                <a:gridCol w="376681"/>
                <a:gridCol w="337699"/>
                <a:gridCol w="928694"/>
                <a:gridCol w="714380"/>
                <a:gridCol w="857254"/>
              </a:tblGrid>
              <a:tr h="511507">
                <a:tc gridSpan="16">
                  <a:txBody>
                    <a:bodyPr/>
                    <a:lstStyle/>
                    <a:p>
                      <a:pPr algn="ctr">
                        <a:lnSpc>
                          <a:spcPct val="115000"/>
                        </a:lnSpc>
                        <a:spcAft>
                          <a:spcPts val="0"/>
                        </a:spcAft>
                      </a:pPr>
                      <a:r>
                        <a:rPr lang="ru-RU" sz="1200" b="1" spc="-30" dirty="0">
                          <a:latin typeface="Times New Roman" pitchFamily="18" charset="0"/>
                          <a:ea typeface="Times New Roman"/>
                          <a:cs typeface="Times New Roman" pitchFamily="18" charset="0"/>
                        </a:rPr>
                        <a:t>Подпрограмма 1</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spc="-30" dirty="0">
                          <a:latin typeface="Times New Roman" pitchFamily="18" charset="0"/>
                          <a:ea typeface="Times New Roman"/>
                          <a:cs typeface="Times New Roman" pitchFamily="18" charset="0"/>
                        </a:rPr>
                        <a:t>«Развитие культуры </a:t>
                      </a:r>
                      <a:r>
                        <a:rPr lang="ru-RU" sz="1200" b="1" spc="-30" dirty="0" err="1">
                          <a:latin typeface="Times New Roman" pitchFamily="18" charset="0"/>
                          <a:ea typeface="Times New Roman"/>
                          <a:cs typeface="Times New Roman" pitchFamily="18" charset="0"/>
                        </a:rPr>
                        <a:t>Ершовского</a:t>
                      </a:r>
                      <a:r>
                        <a:rPr lang="ru-RU" sz="1200" b="1" spc="-30" dirty="0">
                          <a:latin typeface="Times New Roman" pitchFamily="18" charset="0"/>
                          <a:ea typeface="Times New Roman"/>
                          <a:cs typeface="Times New Roman" pitchFamily="18" charset="0"/>
                        </a:rPr>
                        <a:t> муниципального района Саратовской области»</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843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посещений общедоступных библиотек на 1000 населения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dirty="0">
                          <a:latin typeface="Times New Roman" pitchFamily="18" charset="0"/>
                          <a:ea typeface="Times New Roman"/>
                          <a:cs typeface="Times New Roman" pitchFamily="18" charset="0"/>
                        </a:rPr>
                        <a:t>чел.</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5395,7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5396,1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5396,3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5396,7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088890" algn="l"/>
                        </a:tabLst>
                      </a:pPr>
                      <a:r>
                        <a:rPr lang="ru-RU" sz="1200" dirty="0">
                          <a:latin typeface="Times New Roman" pitchFamily="18" charset="0"/>
                          <a:ea typeface="Times New Roman"/>
                          <a:cs typeface="Times New Roman" pitchFamily="18" charset="0"/>
                        </a:rPr>
                        <a:t>5397,9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4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посещений учреждений культуры на 1000 населения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чел.</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27,571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27,621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27,671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27,721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27,721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88">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новых поступлений в библиотечные фонды на 1000 населения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шт.</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28">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коллективов, имеющих звание «народный самодеятельный коллектив»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2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err="1">
                          <a:latin typeface="Times New Roman" pitchFamily="18" charset="0"/>
                          <a:ea typeface="Times New Roman"/>
                          <a:cs typeface="Times New Roman" pitchFamily="18" charset="0"/>
                        </a:rPr>
                        <a:t>Книгообеспеченность</a:t>
                      </a:r>
                      <a:r>
                        <a:rPr lang="ru-RU" sz="1200" spc="-30" dirty="0">
                          <a:latin typeface="Times New Roman" pitchFamily="18" charset="0"/>
                          <a:ea typeface="Times New Roman"/>
                          <a:cs typeface="Times New Roman" pitchFamily="18" charset="0"/>
                        </a:rPr>
                        <a:t> одного пользователя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экз.</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15">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клубных формирований</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284</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290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292</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4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dirty="0">
                          <a:latin typeface="Times New Roman" pitchFamily="18" charset="0"/>
                          <a:ea typeface="Times New Roman"/>
                          <a:cs typeface="Times New Roman" pitchFamily="18" charset="0"/>
                        </a:rPr>
                        <a:t>Количество участников  в мероприятиях национально-культурной направленности </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a:latin typeface="Times New Roman" pitchFamily="18" charset="0"/>
                          <a:ea typeface="Times New Roman"/>
                          <a:cs typeface="Times New Roman" pitchFamily="18" charset="0"/>
                        </a:rPr>
                        <a:t>чел.</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371">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Обеспеченность учреждений культуры необходимым оборудованием для осуществления уставной деятельности</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214282" y="3714753"/>
          <a:ext cx="8715433" cy="3143248"/>
        </p:xfrm>
        <a:graphic>
          <a:graphicData uri="http://schemas.openxmlformats.org/drawingml/2006/table">
            <a:tbl>
              <a:tblPr/>
              <a:tblGrid>
                <a:gridCol w="249120"/>
                <a:gridCol w="184513"/>
                <a:gridCol w="3046933"/>
                <a:gridCol w="369026"/>
                <a:gridCol w="184513"/>
                <a:gridCol w="252175"/>
                <a:gridCol w="116851"/>
                <a:gridCol w="184513"/>
                <a:gridCol w="270140"/>
                <a:gridCol w="642942"/>
                <a:gridCol w="376682"/>
                <a:gridCol w="409136"/>
                <a:gridCol w="857256"/>
                <a:gridCol w="785818"/>
                <a:gridCol w="785815"/>
              </a:tblGrid>
              <a:tr h="454329">
                <a:tc gridSpan="15">
                  <a:txBody>
                    <a:bodyPr/>
                    <a:lstStyle/>
                    <a:p>
                      <a:pPr algn="ctr">
                        <a:lnSpc>
                          <a:spcPct val="115000"/>
                        </a:lnSpc>
                        <a:spcAft>
                          <a:spcPts val="0"/>
                        </a:spcAft>
                      </a:pPr>
                      <a:r>
                        <a:rPr lang="ru-RU" sz="1200" b="1" spc="-30" dirty="0">
                          <a:latin typeface="Times New Roman" pitchFamily="18" charset="0"/>
                          <a:ea typeface="Times New Roman"/>
                          <a:cs typeface="Times New Roman" pitchFamily="18" charset="0"/>
                        </a:rPr>
                        <a:t>Подпрограмма 2</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spc="-30" dirty="0">
                          <a:latin typeface="Times New Roman" pitchFamily="18" charset="0"/>
                          <a:ea typeface="Times New Roman"/>
                          <a:cs typeface="Times New Roman" pitchFamily="18" charset="0"/>
                        </a:rPr>
                        <a:t>«</a:t>
                      </a:r>
                      <a:r>
                        <a:rPr lang="ru-RU" sz="1200" b="1" dirty="0">
                          <a:latin typeface="Times New Roman" pitchFamily="18" charset="0"/>
                          <a:ea typeface="Times New Roman"/>
                          <a:cs typeface="Times New Roman" pitchFamily="18" charset="0"/>
                        </a:rPr>
                        <a:t>Гармонизация межнациональных и межконфессиональных отношений в </a:t>
                      </a:r>
                      <a:r>
                        <a:rPr lang="ru-RU" sz="1200" b="1" dirty="0" err="1">
                          <a:latin typeface="Times New Roman" pitchFamily="18" charset="0"/>
                          <a:ea typeface="Times New Roman"/>
                          <a:cs typeface="Times New Roman" pitchFamily="18" charset="0"/>
                        </a:rPr>
                        <a:t>Ершовском</a:t>
                      </a:r>
                      <a:r>
                        <a:rPr lang="ru-RU" sz="1200" b="1"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33342">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Увеличение массовых мероприятий, направленных на гармонизацию межнациональных отношений в  </a:t>
                      </a:r>
                      <a:r>
                        <a:rPr lang="ru-RU" sz="1200" spc="-30" dirty="0" err="1">
                          <a:latin typeface="Times New Roman" pitchFamily="18" charset="0"/>
                          <a:ea typeface="Times New Roman"/>
                          <a:cs typeface="Times New Roman" pitchFamily="18" charset="0"/>
                        </a:rPr>
                        <a:t>Ершовском</a:t>
                      </a:r>
                      <a:r>
                        <a:rPr lang="ru-RU" sz="1200" spc="-30"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89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Расширение числа участников мероприятий проводимых в рамках Программы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чел.</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270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683">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Размещение в средствах массовой информации, на официальном сайте администрации </a:t>
                      </a:r>
                      <a:r>
                        <a:rPr lang="ru-RU" sz="1200" spc="-30" dirty="0" err="1">
                          <a:latin typeface="Times New Roman" pitchFamily="18" charset="0"/>
                          <a:ea typeface="Times New Roman"/>
                          <a:cs typeface="Times New Roman" pitchFamily="18" charset="0"/>
                        </a:rPr>
                        <a:t>Ершовского</a:t>
                      </a:r>
                      <a:r>
                        <a:rPr lang="ru-RU" sz="1200" spc="-30" dirty="0">
                          <a:latin typeface="Times New Roman" pitchFamily="18" charset="0"/>
                          <a:ea typeface="Times New Roman"/>
                          <a:cs typeface="Times New Roman" pitchFamily="18" charset="0"/>
                        </a:rPr>
                        <a:t> муниципального района в сети «Интернет» материалов о профилактике экстремизма и гармонизации межнациональных отношений в  </a:t>
                      </a:r>
                      <a:r>
                        <a:rPr lang="ru-RU" sz="1200" spc="-30" dirty="0" err="1">
                          <a:latin typeface="Times New Roman" pitchFamily="18" charset="0"/>
                          <a:ea typeface="Times New Roman"/>
                          <a:cs typeface="Times New Roman" pitchFamily="18" charset="0"/>
                        </a:rPr>
                        <a:t>Ершовском</a:t>
                      </a:r>
                      <a:r>
                        <a:rPr lang="ru-RU" sz="1200" spc="-30"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15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6" y="116632"/>
            <a:ext cx="8786871" cy="669162"/>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ea typeface="Times New Roman" panose="02020603050405020304" pitchFamily="18" charset="0"/>
                <a:cs typeface="Times New Roman" panose="02020603050405020304" pitchFamily="18" charset="0"/>
              </a:rPr>
              <a:t>Муниципальная программа «Развитие транспортной системы </a:t>
            </a:r>
            <a:r>
              <a:rPr lang="ru-RU" sz="1800" b="1" dirty="0" err="1" smtClean="0">
                <a:latin typeface="Times New Roman" panose="02020603050405020304" pitchFamily="18" charset="0"/>
                <a:ea typeface="Times New Roman" panose="02020603050405020304" pitchFamily="18" charset="0"/>
                <a:cs typeface="Times New Roman" panose="02020603050405020304" pitchFamily="18" charset="0"/>
              </a:rPr>
              <a:t>Ершовского</a:t>
            </a:r>
            <a:r>
              <a:rPr lang="ru-RU" sz="1800" b="1" dirty="0" smtClean="0">
                <a:latin typeface="Times New Roman" panose="02020603050405020304" pitchFamily="18" charset="0"/>
                <a:ea typeface="Times New Roman" panose="02020603050405020304" pitchFamily="18" charset="0"/>
                <a:cs typeface="Times New Roman" panose="02020603050405020304" pitchFamily="18" charset="0"/>
              </a:rPr>
              <a:t> муниципального района»</a:t>
            </a:r>
            <a:endParaRPr lang="ru-RU" sz="1800" dirty="0">
              <a:latin typeface="Times New Roman" pitchFamily="18" charset="0"/>
              <a:cs typeface="Times New Roman" pitchFamily="18" charset="0"/>
            </a:endParaRPr>
          </a:p>
        </p:txBody>
      </p:sp>
      <p:sp>
        <p:nvSpPr>
          <p:cNvPr id="3" name="Прямоугольник 2"/>
          <p:cNvSpPr/>
          <p:nvPr/>
        </p:nvSpPr>
        <p:spPr>
          <a:xfrm>
            <a:off x="142846" y="771488"/>
            <a:ext cx="8786871" cy="523220"/>
          </a:xfrm>
          <a:prstGeom prst="rect">
            <a:avLst/>
          </a:prstGeom>
        </p:spPr>
        <p:txBody>
          <a:bodyPr wrap="square">
            <a:spAutoFit/>
          </a:bodyPr>
          <a:lstStyle/>
          <a:p>
            <a:pPr algn="just"/>
            <a:r>
              <a:rPr lang="ru-RU" sz="1400" dirty="0" smtClean="0">
                <a:latin typeface="Times New Roman" pitchFamily="18" charset="0"/>
                <a:cs typeface="Times New Roman" pitchFamily="18" charset="0"/>
              </a:rPr>
              <a:t>Цель программы: Комплексное развитие транспортной инфраструктуры и обеспечения безопасности дорожного движения, ремонта и содержания автомобильных дорог на территории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a:t>
            </a:r>
          </a:p>
        </p:txBody>
      </p:sp>
      <p:graphicFrame>
        <p:nvGraphicFramePr>
          <p:cNvPr id="5" name="Таблица 4"/>
          <p:cNvGraphicFramePr>
            <a:graphicFrameLocks noGrp="1"/>
          </p:cNvGraphicFramePr>
          <p:nvPr/>
        </p:nvGraphicFramePr>
        <p:xfrm>
          <a:off x="0" y="1362145"/>
          <a:ext cx="9143999" cy="5592299"/>
        </p:xfrm>
        <a:graphic>
          <a:graphicData uri="http://schemas.openxmlformats.org/drawingml/2006/table">
            <a:tbl>
              <a:tblPr/>
              <a:tblGrid>
                <a:gridCol w="722374"/>
                <a:gridCol w="3560896"/>
                <a:gridCol w="619697"/>
                <a:gridCol w="722374"/>
                <a:gridCol w="732609"/>
                <a:gridCol w="928694"/>
                <a:gridCol w="928694"/>
                <a:gridCol w="928661"/>
              </a:tblGrid>
              <a:tr h="107177">
                <a:tc rowSpan="2">
                  <a:txBody>
                    <a:bodyPr/>
                    <a:lstStyle/>
                    <a:p>
                      <a:pPr algn="ctr">
                        <a:lnSpc>
                          <a:spcPct val="115000"/>
                        </a:lnSpc>
                        <a:spcAft>
                          <a:spcPts val="0"/>
                        </a:spcAft>
                      </a:pPr>
                      <a:r>
                        <a:rPr lang="en-US" sz="1200" dirty="0">
                          <a:latin typeface="Times New Roman"/>
                          <a:ea typeface="Calibri"/>
                          <a:cs typeface="Times New Roman"/>
                        </a:rPr>
                        <a:t>№</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Единица измерения</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700">
                          <a:latin typeface="Times New Roman"/>
                          <a:ea typeface="Calibri"/>
                          <a:cs typeface="Times New Roman"/>
                        </a:rPr>
                        <a:t>Значение показателей*</a:t>
                      </a:r>
                      <a:endParaRPr lang="ru-RU" sz="8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58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latin typeface="Times New Roman"/>
                          <a:ea typeface="Calibri"/>
                          <a:cs typeface="Times New Roman"/>
                        </a:rPr>
                        <a:t>2021год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2022год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2023 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2024 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a:ea typeface="Calibri"/>
                        <a:cs typeface="Times New Roman"/>
                      </a:endParaRPr>
                    </a:p>
                    <a:p>
                      <a:pPr algn="ctr">
                        <a:lnSpc>
                          <a:spcPct val="115000"/>
                        </a:lnSpc>
                        <a:spcAft>
                          <a:spcPts val="0"/>
                        </a:spcAft>
                      </a:pPr>
                      <a:r>
                        <a:rPr lang="ru-RU" sz="1200">
                          <a:latin typeface="Times New Roman"/>
                          <a:ea typeface="Calibri"/>
                          <a:cs typeface="Times New Roman"/>
                        </a:rPr>
                        <a:t>2025 год</a:t>
                      </a:r>
                      <a:endParaRPr lang="ru-RU" sz="1200">
                        <a:latin typeface="Times New Roman"/>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97">
                <a:tc>
                  <a:txBody>
                    <a:bodyPr/>
                    <a:lstStyle/>
                    <a:p>
                      <a:pPr algn="ctr">
                        <a:lnSpc>
                          <a:spcPct val="115000"/>
                        </a:lnSpc>
                        <a:spcAft>
                          <a:spcPts val="0"/>
                        </a:spcAft>
                      </a:pPr>
                      <a:r>
                        <a:rPr lang="ru-RU" sz="1200">
                          <a:latin typeface="Times New Roman"/>
                          <a:ea typeface="Calibri"/>
                          <a:cs typeface="Times New Roman"/>
                        </a:rPr>
                        <a:t>1</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90000"/>
                        </a:lnSpc>
                        <a:spcAft>
                          <a:spcPts val="0"/>
                        </a:spcAft>
                      </a:pPr>
                      <a:r>
                        <a:rPr lang="ru-RU" sz="1200" dirty="0">
                          <a:latin typeface="Times New Roman"/>
                          <a:ea typeface="Times New Roman"/>
                          <a:cs typeface="Times New Roman"/>
                        </a:rPr>
                        <a:t>Строительство дорожного полотна  с твердым  покрытием до сел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м/п</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0,6</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97">
                <a:tc>
                  <a:txBody>
                    <a:bodyPr/>
                    <a:lstStyle/>
                    <a:p>
                      <a:pPr algn="ctr">
                        <a:lnSpc>
                          <a:spcPct val="115000"/>
                        </a:lnSpc>
                        <a:spcAft>
                          <a:spcPts val="0"/>
                        </a:spcAft>
                      </a:pPr>
                      <a:r>
                        <a:rPr lang="ru-RU" sz="1200">
                          <a:latin typeface="Times New Roman"/>
                          <a:ea typeface="Calibri"/>
                          <a:cs typeface="Times New Roman"/>
                        </a:rPr>
                        <a:t>2</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90000"/>
                        </a:lnSpc>
                        <a:spcAft>
                          <a:spcPts val="0"/>
                        </a:spcAft>
                      </a:pPr>
                      <a:r>
                        <a:rPr lang="ru-RU" sz="1200" dirty="0">
                          <a:latin typeface="Times New Roman"/>
                          <a:ea typeface="Times New Roman"/>
                          <a:cs typeface="Times New Roman"/>
                        </a:rPr>
                        <a:t>Повышение транспортной доступности до сел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 и технического уровня транспортной инфраструктуры</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50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69">
                <a:tc>
                  <a:txBody>
                    <a:bodyPr/>
                    <a:lstStyle/>
                    <a:p>
                      <a:pPr algn="ctr">
                        <a:lnSpc>
                          <a:spcPct val="115000"/>
                        </a:lnSpc>
                        <a:spcAft>
                          <a:spcPts val="0"/>
                        </a:spcAft>
                      </a:pPr>
                      <a:r>
                        <a:rPr lang="ru-RU" sz="1200">
                          <a:latin typeface="Times New Roman"/>
                          <a:ea typeface="Calibri"/>
                          <a:cs typeface="Times New Roman"/>
                        </a:rPr>
                        <a:t>3</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solidFill>
                            <a:srgbClr val="000000"/>
                          </a:solidFill>
                          <a:latin typeface="Times New Roman"/>
                          <a:ea typeface="Times New Roman"/>
                          <a:cs typeface="Times New Roman"/>
                        </a:rPr>
                        <a:t>Улучшение технического состояния дорожной сети </a:t>
                      </a:r>
                      <a:r>
                        <a:rPr lang="ru-RU" sz="1200" dirty="0" err="1">
                          <a:solidFill>
                            <a:srgbClr val="000000"/>
                          </a:solidFill>
                          <a:latin typeface="Times New Roman"/>
                          <a:ea typeface="Times New Roman"/>
                          <a:cs typeface="Times New Roman"/>
                        </a:rPr>
                        <a:t>Ершовского</a:t>
                      </a:r>
                      <a:r>
                        <a:rPr lang="ru-RU" sz="1200" dirty="0">
                          <a:solidFill>
                            <a:srgbClr val="000000"/>
                          </a:solidFill>
                          <a:latin typeface="Times New Roman"/>
                          <a:ea typeface="Times New Roman"/>
                          <a:cs typeface="Times New Roman"/>
                        </a:rPr>
                        <a:t> муниципального района и ее обустройство.</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559">
                <a:tc>
                  <a:txBody>
                    <a:bodyPr/>
                    <a:lstStyle/>
                    <a:p>
                      <a:pPr algn="ctr">
                        <a:lnSpc>
                          <a:spcPct val="115000"/>
                        </a:lnSpc>
                        <a:spcAft>
                          <a:spcPts val="0"/>
                        </a:spcAft>
                      </a:pPr>
                      <a:r>
                        <a:rPr lang="ru-RU" sz="1200">
                          <a:latin typeface="Times New Roman"/>
                          <a:ea typeface="Calibri"/>
                          <a:cs typeface="Times New Roman"/>
                        </a:rPr>
                        <a:t>4</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Техническая инвентаризация автомобильных дорог к населенным пунктам, расположенных на территории </a:t>
                      </a:r>
                      <a:r>
                        <a:rPr lang="ru-RU" sz="1200" dirty="0" err="1">
                          <a:solidFill>
                            <a:srgbClr val="000000"/>
                          </a:solidFill>
                          <a:latin typeface="Times New Roman"/>
                          <a:ea typeface="Times New Roman"/>
                          <a:cs typeface="Times New Roman"/>
                        </a:rPr>
                        <a:t>Ершовского</a:t>
                      </a:r>
                      <a:r>
                        <a:rPr lang="ru-RU" sz="1200" dirty="0">
                          <a:solidFill>
                            <a:srgbClr val="000000"/>
                          </a:solidFill>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09">
                <a:tc>
                  <a:txBody>
                    <a:bodyPr/>
                    <a:lstStyle/>
                    <a:p>
                      <a:pPr algn="ctr">
                        <a:lnSpc>
                          <a:spcPct val="115000"/>
                        </a:lnSpc>
                        <a:spcAft>
                          <a:spcPts val="0"/>
                        </a:spcAft>
                      </a:pPr>
                      <a:r>
                        <a:rPr lang="ru-RU" sz="1200">
                          <a:latin typeface="Times New Roman"/>
                          <a:ea typeface="Calibri"/>
                          <a:cs typeface="Times New Roman"/>
                        </a:rPr>
                        <a:t>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ts val="1440"/>
                        </a:lnSpc>
                        <a:spcAft>
                          <a:spcPts val="0"/>
                        </a:spcAft>
                      </a:pPr>
                      <a:r>
                        <a:rPr lang="ru-RU" sz="1200" dirty="0">
                          <a:latin typeface="Times New Roman"/>
                          <a:ea typeface="Times New Roman"/>
                          <a:cs typeface="Times New Roman"/>
                        </a:rPr>
                        <a:t>Паспортизация дорог местного значения общего пользования в границах населенных пунктов муниципального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км</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70,0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80,0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050">
                <a:tc>
                  <a:txBody>
                    <a:bodyPr/>
                    <a:lstStyle/>
                    <a:p>
                      <a:pPr algn="ctr">
                        <a:lnSpc>
                          <a:spcPct val="115000"/>
                        </a:lnSpc>
                        <a:spcAft>
                          <a:spcPts val="0"/>
                        </a:spcAft>
                      </a:pPr>
                      <a:r>
                        <a:rPr lang="ru-RU" sz="1200">
                          <a:latin typeface="Times New Roman"/>
                          <a:ea typeface="Calibri"/>
                          <a:cs typeface="Times New Roman"/>
                        </a:rPr>
                        <a:t>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r>
                        <a:rPr lang="ru-RU" sz="1200" dirty="0">
                          <a:latin typeface="Times New Roman"/>
                          <a:ea typeface="Times New Roman"/>
                          <a:cs typeface="Times New Roman"/>
                        </a:rPr>
                        <a:t>- Зимнее содержание  автомобильных дорог в границах муниципальных образований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км</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 algn="ctr">
                        <a:lnSpc>
                          <a:spcPct val="115000"/>
                        </a:lnSpc>
                        <a:spcAft>
                          <a:spcPts val="0"/>
                        </a:spcAft>
                      </a:pPr>
                      <a:endParaRPr lang="ru-RU" sz="1200">
                        <a:latin typeface="Times New Roman"/>
                        <a:ea typeface="Calibri"/>
                        <a:cs typeface="Times New Roman"/>
                      </a:endParaRPr>
                    </a:p>
                    <a:p>
                      <a:pPr indent="4572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450" algn="ctr">
                        <a:lnSpc>
                          <a:spcPct val="115000"/>
                        </a:lnSpc>
                        <a:spcAft>
                          <a:spcPts val="0"/>
                        </a:spcAft>
                      </a:pPr>
                      <a:endParaRPr lang="ru-RU" sz="1200">
                        <a:latin typeface="Times New Roman"/>
                        <a:ea typeface="Calibri"/>
                        <a:cs typeface="Times New Roman"/>
                      </a:endParaRPr>
                    </a:p>
                    <a:p>
                      <a:pPr indent="-4445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endParaRPr lang="ru-RU" sz="1200">
                        <a:latin typeface="Times New Roman"/>
                        <a:ea typeface="Calibri"/>
                        <a:cs typeface="Times New Roman"/>
                      </a:endParaRPr>
                    </a:p>
                    <a:p>
                      <a:pPr indent="457200" algn="just">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endParaRPr lang="ru-RU" sz="1200" dirty="0" smtClean="0">
                        <a:latin typeface="Times New Roman"/>
                        <a:ea typeface="Calibri"/>
                        <a:cs typeface="Times New Roman"/>
                      </a:endParaRPr>
                    </a:p>
                    <a:p>
                      <a:pPr indent="457200" algn="just">
                        <a:lnSpc>
                          <a:spcPct val="115000"/>
                        </a:lnSpc>
                        <a:spcAft>
                          <a:spcPts val="0"/>
                        </a:spcAft>
                      </a:pPr>
                      <a:r>
                        <a:rPr lang="ru-RU" sz="1200" dirty="0" smtClean="0">
                          <a:latin typeface="Times New Roman"/>
                          <a:ea typeface="Calibri"/>
                          <a:cs typeface="Times New Roman"/>
                        </a:rPr>
                        <a:t>423,3</a:t>
                      </a:r>
                      <a:endParaRPr lang="ru-RU" sz="1200" dirty="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1200">
                        <a:latin typeface="Times New Roman"/>
                        <a:ea typeface="Calibri"/>
                        <a:cs typeface="Times New Roman"/>
                      </a:endParaRPr>
                    </a:p>
                    <a:p>
                      <a:pPr indent="45720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050">
                <a:tc>
                  <a:txBody>
                    <a:bodyPr/>
                    <a:lstStyle/>
                    <a:p>
                      <a:pPr algn="ctr">
                        <a:lnSpc>
                          <a:spcPct val="115000"/>
                        </a:lnSpc>
                        <a:spcAft>
                          <a:spcPts val="0"/>
                        </a:spcAft>
                      </a:pPr>
                      <a:r>
                        <a:rPr lang="ru-RU" sz="1200">
                          <a:latin typeface="Times New Roman"/>
                          <a:ea typeface="Calibri"/>
                          <a:cs typeface="Times New Roman"/>
                        </a:rPr>
                        <a:t>7</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r>
                        <a:rPr lang="ru-RU" sz="1200" dirty="0">
                          <a:latin typeface="Times New Roman"/>
                          <a:ea typeface="Times New Roman"/>
                          <a:cs typeface="Times New Roman"/>
                        </a:rPr>
                        <a:t>- Ямочный ремонт дорожного покрытия автомобильных дорог в границах муниципальных образований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3">
                <a:tc>
                  <a:txBody>
                    <a:bodyPr/>
                    <a:lstStyle/>
                    <a:p>
                      <a:pPr algn="ctr">
                        <a:lnSpc>
                          <a:spcPct val="115000"/>
                        </a:lnSpc>
                        <a:spcAft>
                          <a:spcPts val="0"/>
                        </a:spcAft>
                      </a:pPr>
                      <a:r>
                        <a:rPr lang="ru-RU" sz="1200">
                          <a:latin typeface="Times New Roman"/>
                          <a:ea typeface="Calibri"/>
                          <a:cs typeface="Times New Roman"/>
                        </a:rPr>
                        <a:t>8</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Arial Unicode MS"/>
                          <a:cs typeface="Times New Roman"/>
                        </a:rPr>
                        <a:t>Сокращение числа дорожно-транспортных происшествий, связанных с дорожными условиями.</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65</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70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3">
                <a:tc>
                  <a:txBody>
                    <a:bodyPr/>
                    <a:lstStyle/>
                    <a:p>
                      <a:pPr algn="ctr">
                        <a:lnSpc>
                          <a:spcPct val="115000"/>
                        </a:lnSpc>
                        <a:spcAft>
                          <a:spcPts val="0"/>
                        </a:spcAft>
                      </a:pPr>
                      <a:r>
                        <a:rPr lang="ru-RU" sz="1200">
                          <a:latin typeface="Times New Roman"/>
                          <a:ea typeface="Calibri"/>
                          <a:cs typeface="Times New Roman"/>
                        </a:rPr>
                        <a:t>9</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Arial Unicode MS"/>
                          <a:cs typeface="Times New Roman"/>
                        </a:rPr>
                        <a:t>Сокращение количества пострадавших в дорожно-транспортных происшествиях к концу 2020 года</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65</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70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a:ea typeface="Arial Unicode MS"/>
                          <a:cs typeface="Times New Roman"/>
                        </a:rPr>
                        <a:t>75</a:t>
                      </a:r>
                      <a:endParaRPr lang="ru-RU" sz="120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5" y="98813"/>
            <a:ext cx="8858311" cy="712381"/>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sz="1800" b="1" dirty="0" smtClean="0">
                <a:latin typeface="Times New Roman" pitchFamily="18" charset="0"/>
                <a:cs typeface="Times New Roman" pitchFamily="18" charset="0"/>
              </a:rPr>
              <a:t>Развитие муниципального управления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2025года»</a:t>
            </a:r>
            <a:endParaRPr lang="ru-RU" sz="1800" dirty="0">
              <a:latin typeface="Times New Roman" pitchFamily="18" charset="0"/>
              <a:cs typeface="Times New Roman" pitchFamily="18" charset="0"/>
            </a:endParaRPr>
          </a:p>
        </p:txBody>
      </p:sp>
      <p:sp>
        <p:nvSpPr>
          <p:cNvPr id="3" name="Прямоугольник 2"/>
          <p:cNvSpPr/>
          <p:nvPr/>
        </p:nvSpPr>
        <p:spPr>
          <a:xfrm>
            <a:off x="1857356" y="785794"/>
            <a:ext cx="7143800" cy="1569660"/>
          </a:xfrm>
          <a:prstGeom prst="rect">
            <a:avLst/>
          </a:prstGeom>
        </p:spPr>
        <p:txBody>
          <a:bodyPr wrap="square">
            <a:spAutoFit/>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Цель программы: Повышение качества и эффективности административно-управленческих процессов, повышение уровня удовлетворенности населения предоставляемыми муниципальными услугами, содействие созданию комфортных условий проживания во всех населенных пунктах, содействие органам местного самоуправления поселений в реализации полномочий, определенных законодательством; Создание условий для развития и совершенствования муниципальной службы в органах местного самоуправления </a:t>
            </a:r>
            <a:r>
              <a:rPr lang="ru-RU" sz="1200" dirty="0" err="1" smtClean="0">
                <a:solidFill>
                  <a:srgbClr val="000000"/>
                </a:solidFill>
                <a:latin typeface="Times New Roman" pitchFamily="18" charset="0"/>
                <a:ea typeface="Times New Roman"/>
                <a:cs typeface="Times New Roman" pitchFamily="18" charset="0"/>
              </a:rPr>
              <a:t>Ершовского</a:t>
            </a:r>
            <a:r>
              <a:rPr lang="ru-RU" sz="1200" dirty="0" smtClean="0">
                <a:solidFill>
                  <a:srgbClr val="000000"/>
                </a:solidFill>
                <a:latin typeface="Times New Roman" pitchFamily="18" charset="0"/>
                <a:ea typeface="Times New Roman"/>
                <a:cs typeface="Times New Roman" pitchFamily="18" charset="0"/>
              </a:rPr>
              <a:t> муниципального района; Создание эффективной системы подготовки, переподготовки и повышения квалификации кадров для работы в органах местного самоуправления </a:t>
            </a:r>
            <a:r>
              <a:rPr lang="ru-RU" sz="1200" dirty="0" err="1" smtClean="0">
                <a:solidFill>
                  <a:srgbClr val="000000"/>
                </a:solidFill>
                <a:latin typeface="Times New Roman" pitchFamily="18" charset="0"/>
                <a:ea typeface="Times New Roman"/>
                <a:cs typeface="Times New Roman" pitchFamily="18" charset="0"/>
              </a:rPr>
              <a:t>Ершовского</a:t>
            </a:r>
            <a:r>
              <a:rPr lang="ru-RU" sz="1200" dirty="0" smtClean="0">
                <a:solidFill>
                  <a:srgbClr val="000000"/>
                </a:solidFill>
                <a:latin typeface="Times New Roman" pitchFamily="18" charset="0"/>
                <a:ea typeface="Times New Roman"/>
                <a:cs typeface="Times New Roman" pitchFamily="18" charset="0"/>
              </a:rPr>
              <a:t> муниципального района</a:t>
            </a:r>
            <a:r>
              <a:rPr lang="ru-RU" sz="1200" dirty="0" smtClean="0">
                <a:solidFill>
                  <a:srgbClr val="000000"/>
                </a:solidFill>
                <a:latin typeface="yandex-sans"/>
                <a:ea typeface="Times New Roman"/>
                <a:cs typeface="Times New Roman"/>
              </a:rPr>
              <a:t>.</a:t>
            </a:r>
            <a:endParaRPr lang="ru-RU" sz="1600" dirty="0">
              <a:latin typeface="Calibri"/>
              <a:ea typeface="Calibri"/>
              <a:cs typeface="Times New Roman"/>
            </a:endParaRPr>
          </a:p>
        </p:txBody>
      </p:sp>
      <p:pic>
        <p:nvPicPr>
          <p:cNvPr id="4" name="Рисунок 3" descr="C:\Users\Borodina\Desktop\logo.png"/>
          <p:cNvPicPr/>
          <p:nvPr/>
        </p:nvPicPr>
        <p:blipFill>
          <a:blip r:embed="rId2"/>
          <a:srcRect/>
          <a:stretch>
            <a:fillRect/>
          </a:stretch>
        </p:blipFill>
        <p:spPr bwMode="auto">
          <a:xfrm>
            <a:off x="357159" y="857232"/>
            <a:ext cx="1428759" cy="1500199"/>
          </a:xfrm>
          <a:prstGeom prst="rect">
            <a:avLst/>
          </a:prstGeom>
          <a:noFill/>
          <a:ln w="9525">
            <a:noFill/>
            <a:miter lim="800000"/>
            <a:headEnd/>
            <a:tailEnd/>
          </a:ln>
          <a:scene3d>
            <a:camera prst="orthographicFront"/>
            <a:lightRig rig="threePt" dir="t"/>
          </a:scene3d>
          <a:sp3d>
            <a:bevelT w="165100" prst="coolSlant"/>
          </a:sp3d>
        </p:spPr>
      </p:pic>
      <p:graphicFrame>
        <p:nvGraphicFramePr>
          <p:cNvPr id="8" name="Таблица 7"/>
          <p:cNvGraphicFramePr>
            <a:graphicFrameLocks noGrp="1"/>
          </p:cNvGraphicFramePr>
          <p:nvPr>
            <p:extLst>
              <p:ext uri="{D42A27DB-BD31-4B8C-83A1-F6EECF244321}">
                <p14:modId xmlns:p14="http://schemas.microsoft.com/office/powerpoint/2010/main" xmlns="" val="3672156666"/>
              </p:ext>
            </p:extLst>
          </p:nvPr>
        </p:nvGraphicFramePr>
        <p:xfrm>
          <a:off x="142845" y="2428867"/>
          <a:ext cx="8786873" cy="4525366"/>
        </p:xfrm>
        <a:graphic>
          <a:graphicData uri="http://schemas.openxmlformats.org/drawingml/2006/table">
            <a:tbl>
              <a:tblPr>
                <a:effectLst>
                  <a:innerShdw blurRad="114300">
                    <a:prstClr val="black"/>
                  </a:innerShdw>
                </a:effectLst>
              </a:tblPr>
              <a:tblGrid>
                <a:gridCol w="5423777">
                  <a:extLst>
                    <a:ext uri="{9D8B030D-6E8A-4147-A177-3AD203B41FA5}">
                      <a16:colId xmlns:a16="http://schemas.microsoft.com/office/drawing/2014/main" xmlns="" val="20000"/>
                    </a:ext>
                  </a:extLst>
                </a:gridCol>
                <a:gridCol w="480442">
                  <a:extLst>
                    <a:ext uri="{9D8B030D-6E8A-4147-A177-3AD203B41FA5}">
                      <a16:colId xmlns:a16="http://schemas.microsoft.com/office/drawing/2014/main" xmlns="" val="20001"/>
                    </a:ext>
                  </a:extLst>
                </a:gridCol>
                <a:gridCol w="549077"/>
                <a:gridCol w="549077">
                  <a:extLst>
                    <a:ext uri="{9D8B030D-6E8A-4147-A177-3AD203B41FA5}">
                      <a16:colId xmlns:a16="http://schemas.microsoft.com/office/drawing/2014/main" xmlns="" val="20003"/>
                    </a:ext>
                  </a:extLst>
                </a:gridCol>
                <a:gridCol w="549077">
                  <a:extLst>
                    <a:ext uri="{9D8B030D-6E8A-4147-A177-3AD203B41FA5}">
                      <a16:colId xmlns:a16="http://schemas.microsoft.com/office/drawing/2014/main" xmlns="" val="20004"/>
                    </a:ext>
                  </a:extLst>
                </a:gridCol>
                <a:gridCol w="549077">
                  <a:extLst>
                    <a:ext uri="{9D8B030D-6E8A-4147-A177-3AD203B41FA5}">
                      <a16:colId xmlns:a16="http://schemas.microsoft.com/office/drawing/2014/main" xmlns="" val="20005"/>
                    </a:ext>
                  </a:extLst>
                </a:gridCol>
                <a:gridCol w="686346">
                  <a:extLst>
                    <a:ext uri="{9D8B030D-6E8A-4147-A177-3AD203B41FA5}">
                      <a16:colId xmlns:a16="http://schemas.microsoft.com/office/drawing/2014/main" xmlns="" val="20006"/>
                    </a:ext>
                  </a:extLst>
                </a:gridCol>
              </a:tblGrid>
              <a:tr h="103439">
                <a:tc rowSpan="2">
                  <a:txBody>
                    <a:bodyPr/>
                    <a:lstStyle/>
                    <a:p>
                      <a:pPr>
                        <a:lnSpc>
                          <a:spcPct val="115000"/>
                        </a:lnSpc>
                        <a:spcAft>
                          <a:spcPts val="0"/>
                        </a:spcAft>
                      </a:pPr>
                      <a:endParaRPr lang="ru-RU" sz="1200" dirty="0">
                        <a:latin typeface="Times New Roman" pitchFamily="18" charset="0"/>
                        <a:ea typeface="Calibri"/>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pitchFamily="18" charset="0"/>
                          <a:ea typeface="Calibri"/>
                          <a:cs typeface="Times New Roman" pitchFamily="18" charset="0"/>
                        </a:rPr>
                        <a:t>Ед. </a:t>
                      </a:r>
                      <a:r>
                        <a:rPr lang="ru-RU" sz="1200" dirty="0" err="1">
                          <a:latin typeface="Times New Roman" pitchFamily="18" charset="0"/>
                          <a:ea typeface="Calibri"/>
                          <a:cs typeface="Times New Roman" pitchFamily="18" charset="0"/>
                        </a:rPr>
                        <a:t>изм-я</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500" dirty="0">
                        <a:latin typeface="Arial"/>
                        <a:ea typeface="Times New Roman"/>
                        <a:cs typeface="Times New Roman"/>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600" dirty="0">
                          <a:latin typeface="Times New Roman"/>
                          <a:ea typeface="Calibri"/>
                          <a:cs typeface="Times New Roman"/>
                        </a:rPr>
                        <a:t>Значение показателей</a:t>
                      </a:r>
                      <a:endParaRPr lang="ru-RU" sz="500" dirty="0">
                        <a:latin typeface="Arial"/>
                        <a:ea typeface="Times New Roman"/>
                        <a:cs typeface="Times New Roman"/>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1031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2021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2022</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2023</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2025</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6879">
                <a:tc gridSpan="7">
                  <a:txBody>
                    <a:bodyPr/>
                    <a:lstStyle/>
                    <a:p>
                      <a:pPr algn="ctr">
                        <a:lnSpc>
                          <a:spcPct val="115000"/>
                        </a:lnSpc>
                        <a:spcAft>
                          <a:spcPts val="0"/>
                        </a:spcAft>
                      </a:pPr>
                      <a:r>
                        <a:rPr lang="ru-RU" sz="1200" dirty="0">
                          <a:latin typeface="Times New Roman" pitchFamily="18" charset="0"/>
                          <a:ea typeface="Calibri"/>
                          <a:cs typeface="Times New Roman" pitchFamily="18" charset="0"/>
                        </a:rPr>
                        <a:t>Подпрограмма 1 «Развитие местного самоуправления </a:t>
                      </a:r>
                      <a:r>
                        <a:rPr lang="ru-RU" sz="1200" dirty="0" err="1">
                          <a:latin typeface="Times New Roman" pitchFamily="18" charset="0"/>
                          <a:ea typeface="Calibri"/>
                          <a:cs typeface="Times New Roman" pitchFamily="18" charset="0"/>
                        </a:rPr>
                        <a:t>Ершовского</a:t>
                      </a:r>
                      <a:r>
                        <a:rPr lang="ru-RU" sz="1200" dirty="0">
                          <a:latin typeface="Times New Roman" pitchFamily="18" charset="0"/>
                          <a:ea typeface="Calibri"/>
                          <a:cs typeface="Times New Roman" pitchFamily="18" charset="0"/>
                        </a:rPr>
                        <a:t> муниципального района.»</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469908">
                <a:tc>
                  <a:txBody>
                    <a:bodyPr/>
                    <a:lstStyle/>
                    <a:p>
                      <a:pPr>
                        <a:lnSpc>
                          <a:spcPct val="115000"/>
                        </a:lnSpc>
                        <a:spcAft>
                          <a:spcPts val="0"/>
                        </a:spcAft>
                      </a:pPr>
                      <a:r>
                        <a:rPr lang="ru-RU" sz="1200">
                          <a:latin typeface="Times New Roman" pitchFamily="18" charset="0"/>
                          <a:ea typeface="Times New Roman"/>
                          <a:cs typeface="Times New Roman" pitchFamily="18" charset="0"/>
                        </a:rPr>
                        <a:t>Степень укомплектованности органов местного самоуправления материально-техническими средствами для решения вопросов местного значения;</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56</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Times New Roman" pitchFamily="18" charset="0"/>
                          <a:ea typeface="Times New Roman"/>
                          <a:cs typeface="Times New Roman" pitchFamily="18" charset="0"/>
                        </a:rPr>
                        <a:t>5</a:t>
                      </a:r>
                      <a:r>
                        <a:rPr lang="ru-RU" sz="1200" dirty="0" smtClean="0">
                          <a:latin typeface="Times New Roman" pitchFamily="18" charset="0"/>
                          <a:ea typeface="Times New Roman"/>
                          <a:cs typeface="Times New Roman" pitchFamily="18" charset="0"/>
                        </a:rPr>
                        <a:t>7</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Times New Roman" pitchFamily="18" charset="0"/>
                          <a:ea typeface="Times New Roman"/>
                          <a:cs typeface="Times New Roman" pitchFamily="18" charset="0"/>
                        </a:rPr>
                        <a:t>5</a:t>
                      </a:r>
                      <a:r>
                        <a:rPr lang="ru-RU" sz="1200" dirty="0" smtClean="0">
                          <a:latin typeface="Times New Roman" pitchFamily="18" charset="0"/>
                          <a:ea typeface="Times New Roman"/>
                          <a:cs typeface="Times New Roman" pitchFamily="18" charset="0"/>
                        </a:rPr>
                        <a:t>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59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60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9842">
                <a:tc>
                  <a:txBody>
                    <a:bodyPr/>
                    <a:lstStyle/>
                    <a:p>
                      <a:pPr>
                        <a:lnSpc>
                          <a:spcPct val="115000"/>
                        </a:lnSpc>
                        <a:spcAft>
                          <a:spcPts val="0"/>
                        </a:spcAft>
                      </a:pPr>
                      <a:r>
                        <a:rPr lang="ru-RU" sz="1200" dirty="0">
                          <a:latin typeface="Times New Roman" pitchFamily="18" charset="0"/>
                          <a:ea typeface="Times New Roman"/>
                          <a:cs typeface="Times New Roman" pitchFamily="18" charset="0"/>
                        </a:rPr>
                        <a:t>Степень эффективной деятельности органов местного самоуправления.</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56</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57</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58</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59</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60</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6879">
                <a:tc gridSpan="7">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Подпрограмма </a:t>
                      </a:r>
                      <a:r>
                        <a:rPr lang="ru-RU" sz="1200" dirty="0">
                          <a:latin typeface="Times New Roman" pitchFamily="18" charset="0"/>
                          <a:ea typeface="Calibri"/>
                          <a:cs typeface="Times New Roman" pitchFamily="18" charset="0"/>
                        </a:rPr>
                        <a:t>2 «Развитие муниципальной службы в </a:t>
                      </a:r>
                      <a:r>
                        <a:rPr lang="ru-RU" sz="1200" dirty="0" err="1">
                          <a:latin typeface="Times New Roman" pitchFamily="18" charset="0"/>
                          <a:ea typeface="Calibri"/>
                          <a:cs typeface="Times New Roman" pitchFamily="18" charset="0"/>
                        </a:rPr>
                        <a:t>Ершовском</a:t>
                      </a:r>
                      <a:r>
                        <a:rPr lang="ru-RU" sz="1200" dirty="0">
                          <a:latin typeface="Times New Roman" pitchFamily="18" charset="0"/>
                          <a:ea typeface="Calibri"/>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413758">
                <a:tc>
                  <a:txBody>
                    <a:bodyPr/>
                    <a:lstStyle/>
                    <a:p>
                      <a:pPr>
                        <a:lnSpc>
                          <a:spcPct val="115000"/>
                        </a:lnSpc>
                        <a:spcAft>
                          <a:spcPts val="0"/>
                        </a:spcAft>
                      </a:pPr>
                      <a:r>
                        <a:rPr lang="ru-RU" sz="1200" dirty="0">
                          <a:latin typeface="Times New Roman" pitchFamily="18" charset="0"/>
                          <a:ea typeface="Calibri"/>
                          <a:cs typeface="Times New Roman" pitchFamily="18" charset="0"/>
                        </a:rPr>
                        <a:t>Количество муниципальных служащих, прошедших обучение, повышение квалификации, переподготовку</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Кол-во</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3758">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муниципальных служащих, прошедших обучение, повышение квалификации, переподготовку, от общего количества муниципальных служащих</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33</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6469">
                <a:tc>
                  <a:txBody>
                    <a:bodyPr/>
                    <a:lstStyle/>
                    <a:p>
                      <a:pPr>
                        <a:lnSpc>
                          <a:spcPct val="115000"/>
                        </a:lnSpc>
                        <a:spcAft>
                          <a:spcPts val="0"/>
                        </a:spcAft>
                      </a:pPr>
                      <a:r>
                        <a:rPr lang="ru-RU" sz="1200" dirty="0">
                          <a:latin typeface="Times New Roman" pitchFamily="18" charset="0"/>
                          <a:ea typeface="Calibri"/>
                          <a:cs typeface="Times New Roman" pitchFamily="18" charset="0"/>
                        </a:rPr>
                        <a:t>Количество аттестованных муниципальных служащих</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Кол-во</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27</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12</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16</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13758">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аттестованных муниципальных служащих от общего количества муниципальных служащих, подлежащих аттестации</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13758">
                <a:tc>
                  <a:txBody>
                    <a:bodyPr/>
                    <a:lstStyle/>
                    <a:p>
                      <a:pPr>
                        <a:lnSpc>
                          <a:spcPct val="115000"/>
                        </a:lnSpc>
                        <a:spcAft>
                          <a:spcPts val="0"/>
                        </a:spcAft>
                      </a:pPr>
                      <a:r>
                        <a:rPr lang="ru-RU" sz="1200">
                          <a:latin typeface="Times New Roman" pitchFamily="18" charset="0"/>
                          <a:ea typeface="Times New Roman"/>
                          <a:cs typeface="Times New Roman" pitchFamily="18" charset="0"/>
                        </a:rPr>
                        <a:t>Количество проведенных обучающих семинаров по вопросам правовой и кадровой работы</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Кол-во</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827516">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pitchFamily="18" charset="0"/>
                          <a:ea typeface="Calibri"/>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ovvolk.ru/wp-content/uploads/2019/01/%D0%AD%D0%BD%D0%B5%D1%80%D0%B3%D0%BE%D1%81%D0%B1%D0%B5%D1%80%D0%B5%D0%B6%D0%B5%D0%BD%D0%B8%D0%B5-2-1-1024x768.jpg"/>
          <p:cNvPicPr/>
          <p:nvPr/>
        </p:nvPicPr>
        <p:blipFill>
          <a:blip r:embed="rId2" cstate="print"/>
          <a:srcRect/>
          <a:stretch>
            <a:fillRect/>
          </a:stretch>
        </p:blipFill>
        <p:spPr bwMode="auto">
          <a:xfrm>
            <a:off x="857224" y="785794"/>
            <a:ext cx="2428891" cy="1643074"/>
          </a:xfrm>
          <a:prstGeom prst="rect">
            <a:avLst/>
          </a:prstGeom>
          <a:noFill/>
          <a:ln w="9525">
            <a:noFill/>
            <a:miter lim="800000"/>
            <a:headEnd/>
            <a:tailEnd/>
          </a:ln>
          <a:scene3d>
            <a:camera prst="orthographicFront"/>
            <a:lightRig rig="threePt" dir="t"/>
          </a:scene3d>
          <a:sp3d>
            <a:bevelT prst="relaxedInset"/>
          </a:sp3d>
        </p:spPr>
      </p:pic>
      <p:sp>
        <p:nvSpPr>
          <p:cNvPr id="3" name="Прямоугольник 2"/>
          <p:cNvSpPr/>
          <p:nvPr/>
        </p:nvSpPr>
        <p:spPr>
          <a:xfrm>
            <a:off x="3500430" y="1071546"/>
            <a:ext cx="4929222" cy="954107"/>
          </a:xfrm>
          <a:prstGeom prst="rect">
            <a:avLst/>
          </a:prstGeom>
        </p:spPr>
        <p:txBody>
          <a:bodyPr wrap="square">
            <a:spAutoFit/>
          </a:bodyPr>
          <a:lstStyle/>
          <a:p>
            <a:r>
              <a:rPr lang="ru-RU" sz="1400" dirty="0" smtClean="0">
                <a:latin typeface="Times New Roman" pitchFamily="18" charset="0"/>
                <a:cs typeface="Times New Roman" pitchFamily="18" charset="0"/>
              </a:rPr>
              <a:t>Цель программы: Обеспечение рационального использования топливно-энергетических ресурсов и снижение энергоемкости муниципального продукта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a:t>
            </a:r>
            <a:endParaRPr lang="ru-RU" sz="1200" dirty="0" smtClean="0">
              <a:latin typeface="Times New Roman" pitchFamily="18" charset="0"/>
              <a:cs typeface="Times New Roman" pitchFamily="18" charset="0"/>
            </a:endParaRPr>
          </a:p>
        </p:txBody>
      </p:sp>
      <p:sp>
        <p:nvSpPr>
          <p:cNvPr id="4" name="Прямоугольник 3"/>
          <p:cNvSpPr/>
          <p:nvPr/>
        </p:nvSpPr>
        <p:spPr>
          <a:xfrm>
            <a:off x="142843" y="63500"/>
            <a:ext cx="8786873" cy="646331"/>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b="1" dirty="0" smtClean="0">
                <a:latin typeface="Times New Roman" pitchFamily="18" charset="0"/>
                <a:cs typeface="Times New Roman" pitchFamily="18" charset="0"/>
              </a:rPr>
              <a:t>Энергосбережение и повышение  энергетической эффективности     </a:t>
            </a:r>
            <a:r>
              <a:rPr lang="ru-RU" b="1" dirty="0" err="1" smtClean="0">
                <a:latin typeface="Times New Roman" pitchFamily="18" charset="0"/>
                <a:cs typeface="Times New Roman" pitchFamily="18" charset="0"/>
              </a:rPr>
              <a:t>Ершовского</a:t>
            </a:r>
            <a:r>
              <a:rPr lang="ru-RU" b="1" dirty="0" smtClean="0">
                <a:latin typeface="Times New Roman" pitchFamily="18" charset="0"/>
                <a:cs typeface="Times New Roman" pitchFamily="18" charset="0"/>
              </a:rPr>
              <a:t> муниципального района на 2021-2025 годы</a:t>
            </a:r>
            <a:r>
              <a:rPr lang="ru-RU" b="1" dirty="0" smtClean="0"/>
              <a:t>»</a:t>
            </a:r>
            <a:endParaRPr lang="ru-RU" b="1" dirty="0"/>
          </a:p>
        </p:txBody>
      </p:sp>
      <p:sp>
        <p:nvSpPr>
          <p:cNvPr id="68609" name="Rectangle 1"/>
          <p:cNvSpPr>
            <a:spLocks noChangeArrowheads="1"/>
          </p:cNvSpPr>
          <p:nvPr/>
        </p:nvSpPr>
        <p:spPr bwMode="auto">
          <a:xfrm>
            <a:off x="142844" y="4357694"/>
            <a:ext cx="88583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720172676"/>
              </p:ext>
            </p:extLst>
          </p:nvPr>
        </p:nvGraphicFramePr>
        <p:xfrm>
          <a:off x="142843" y="4071942"/>
          <a:ext cx="8786874" cy="2571769"/>
        </p:xfrm>
        <a:graphic>
          <a:graphicData uri="http://schemas.openxmlformats.org/drawingml/2006/table">
            <a:tbl>
              <a:tblPr>
                <a:effectLst>
                  <a:innerShdw blurRad="114300">
                    <a:prstClr val="black"/>
                  </a:innerShdw>
                </a:effectLst>
              </a:tblPr>
              <a:tblGrid>
                <a:gridCol w="3655340">
                  <a:extLst>
                    <a:ext uri="{9D8B030D-6E8A-4147-A177-3AD203B41FA5}">
                      <a16:colId xmlns:a16="http://schemas.microsoft.com/office/drawing/2014/main" xmlns="" val="20000"/>
                    </a:ext>
                  </a:extLst>
                </a:gridCol>
                <a:gridCol w="1117690">
                  <a:extLst>
                    <a:ext uri="{9D8B030D-6E8A-4147-A177-3AD203B41FA5}">
                      <a16:colId xmlns:a16="http://schemas.microsoft.com/office/drawing/2014/main" xmlns="" val="20001"/>
                    </a:ext>
                  </a:extLst>
                </a:gridCol>
                <a:gridCol w="1005219">
                  <a:extLst>
                    <a:ext uri="{9D8B030D-6E8A-4147-A177-3AD203B41FA5}">
                      <a16:colId xmlns:a16="http://schemas.microsoft.com/office/drawing/2014/main" xmlns="" val="20002"/>
                    </a:ext>
                  </a:extLst>
                </a:gridCol>
                <a:gridCol w="1005219">
                  <a:extLst>
                    <a:ext uri="{9D8B030D-6E8A-4147-A177-3AD203B41FA5}">
                      <a16:colId xmlns:a16="http://schemas.microsoft.com/office/drawing/2014/main" xmlns="" val="20003"/>
                    </a:ext>
                  </a:extLst>
                </a:gridCol>
                <a:gridCol w="1001703">
                  <a:extLst>
                    <a:ext uri="{9D8B030D-6E8A-4147-A177-3AD203B41FA5}">
                      <a16:colId xmlns:a16="http://schemas.microsoft.com/office/drawing/2014/main" xmlns="" val="20004"/>
                    </a:ext>
                  </a:extLst>
                </a:gridCol>
                <a:gridCol w="1001703">
                  <a:extLst>
                    <a:ext uri="{9D8B030D-6E8A-4147-A177-3AD203B41FA5}">
                      <a16:colId xmlns:a16="http://schemas.microsoft.com/office/drawing/2014/main" xmlns="" val="20005"/>
                    </a:ext>
                  </a:extLst>
                </a:gridCol>
              </a:tblGrid>
              <a:tr h="358267">
                <a:tc rowSpan="2">
                  <a:txBody>
                    <a:bodyPr/>
                    <a:lstStyle/>
                    <a:p>
                      <a:pPr algn="ctr">
                        <a:lnSpc>
                          <a:spcPct val="115000"/>
                        </a:lnSpc>
                        <a:spcAft>
                          <a:spcPts val="0"/>
                        </a:spcAft>
                      </a:pPr>
                      <a:r>
                        <a:rPr lang="ru-RU" sz="1400" b="1" dirty="0">
                          <a:latin typeface="Times New Roman"/>
                          <a:ea typeface="Times New Roman"/>
                          <a:cs typeface="Times New Roman"/>
                        </a:rPr>
                        <a:t>Наименование целевого показателя</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15000"/>
                        </a:lnSpc>
                        <a:spcAft>
                          <a:spcPts val="0"/>
                        </a:spcAft>
                      </a:pPr>
                      <a:r>
                        <a:rPr lang="ru-RU" sz="1200" b="1" dirty="0" smtClean="0">
                          <a:solidFill>
                            <a:srgbClr val="000000"/>
                          </a:solidFill>
                          <a:latin typeface="Times New Roman"/>
                          <a:ea typeface="Times New Roman"/>
                          <a:cs typeface="Times New Roman"/>
                        </a:rPr>
                        <a:t>2021 </a:t>
                      </a:r>
                      <a:r>
                        <a:rPr lang="ru-RU" sz="1200" b="1" dirty="0">
                          <a:solidFill>
                            <a:srgbClr val="000000"/>
                          </a:solidFill>
                          <a:latin typeface="Times New Roman"/>
                          <a:ea typeface="Times New Roman"/>
                          <a:cs typeface="Times New Roman"/>
                        </a:rPr>
                        <a:t>год</a:t>
                      </a:r>
                      <a:endParaRPr lang="ru-RU" sz="1100" dirty="0">
                        <a:latin typeface="Calibri"/>
                        <a:ea typeface="Calibri"/>
                        <a:cs typeface="Times New Roman"/>
                      </a:endParaRPr>
                    </a:p>
                    <a:p>
                      <a:pPr algn="ctr">
                        <a:lnSpc>
                          <a:spcPct val="115000"/>
                        </a:lnSpc>
                        <a:spcAft>
                          <a:spcPts val="1000"/>
                        </a:spcAft>
                      </a:pPr>
                      <a:r>
                        <a:rPr lang="ru-RU" sz="1200" b="1" dirty="0">
                          <a:solidFill>
                            <a:srgbClr val="000000"/>
                          </a:solidFill>
                          <a:latin typeface="Times New Roman"/>
                          <a:ea typeface="Times New Roman"/>
                          <a:cs typeface="Times New Roman"/>
                        </a:rPr>
                        <a:t>отчет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15000"/>
                        </a:lnSpc>
                        <a:spcAft>
                          <a:spcPts val="0"/>
                        </a:spcAft>
                      </a:pPr>
                      <a:r>
                        <a:rPr lang="ru-RU" sz="1200" b="1" dirty="0" smtClean="0">
                          <a:latin typeface="Times New Roman"/>
                          <a:ea typeface="Calibri"/>
                          <a:cs typeface="Times New Roman"/>
                        </a:rPr>
                        <a:t>2022год</a:t>
                      </a:r>
                      <a:endParaRPr lang="ru-RU" sz="1100" dirty="0">
                        <a:latin typeface="Calibri"/>
                        <a:ea typeface="Calibri"/>
                        <a:cs typeface="Times New Roman"/>
                      </a:endParaRPr>
                    </a:p>
                    <a:p>
                      <a:pPr algn="ctr">
                        <a:lnSpc>
                          <a:spcPct val="115000"/>
                        </a:lnSpc>
                        <a:spcAft>
                          <a:spcPts val="1000"/>
                        </a:spcAft>
                      </a:pPr>
                      <a:r>
                        <a:rPr lang="ru-RU" sz="1200" b="1" dirty="0">
                          <a:solidFill>
                            <a:srgbClr val="000000"/>
                          </a:solidFill>
                          <a:latin typeface="Times New Roman"/>
                          <a:ea typeface="Times New Roman"/>
                          <a:cs typeface="Times New Roman"/>
                        </a:rPr>
                        <a:t>оценка</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a:latin typeface="Times New Roman"/>
                          <a:ea typeface="Calibri"/>
                          <a:cs typeface="Times New Roman"/>
                        </a:rPr>
                        <a:t>20</a:t>
                      </a:r>
                      <a:r>
                        <a:rPr lang="en-US" sz="1200" b="1" dirty="0" smtClean="0">
                          <a:latin typeface="Times New Roman"/>
                          <a:ea typeface="Calibri"/>
                          <a:cs typeface="Times New Roman"/>
                        </a:rPr>
                        <a:t>2</a:t>
                      </a:r>
                      <a:r>
                        <a:rPr lang="ru-RU" sz="1200" b="1" dirty="0" smtClean="0">
                          <a:latin typeface="Times New Roman"/>
                          <a:ea typeface="Calibri"/>
                          <a:cs typeface="Times New Roman"/>
                        </a:rPr>
                        <a:t>3год</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smtClean="0">
                          <a:latin typeface="Times New Roman"/>
                          <a:ea typeface="Calibri"/>
                          <a:cs typeface="Times New Roman"/>
                        </a:rPr>
                        <a:t>2024год</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smtClean="0">
                          <a:latin typeface="Times New Roman"/>
                          <a:ea typeface="Calibri"/>
                          <a:cs typeface="Times New Roman"/>
                        </a:rPr>
                        <a:t>2025год</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0"/>
                  </a:ext>
                </a:extLst>
              </a:tr>
              <a:tr h="522918">
                <a:tc vMerge="1">
                  <a:txBody>
                    <a:bodyPr/>
                    <a:lstStyle/>
                    <a:p>
                      <a:endParaRPr lang="ru-RU"/>
                    </a:p>
                  </a:txBody>
                  <a:tcPr/>
                </a:tc>
                <a:tc vMerge="1">
                  <a:txBody>
                    <a:bodyPr/>
                    <a:lstStyle/>
                    <a:p>
                      <a:endParaRPr lang="ru-RU"/>
                    </a:p>
                  </a:txBody>
                  <a:tcPr/>
                </a:tc>
                <a:tc vMerge="1">
                  <a:txBody>
                    <a:bodyPr/>
                    <a:lstStyle/>
                    <a:p>
                      <a:endParaRPr lang="ru-RU"/>
                    </a:p>
                  </a:txBody>
                  <a:tcPr/>
                </a:tc>
                <a:tc gridSpan="3">
                  <a:txBody>
                    <a:bodyPr/>
                    <a:lstStyle/>
                    <a:p>
                      <a:pPr algn="ctr">
                        <a:lnSpc>
                          <a:spcPct val="115000"/>
                        </a:lnSpc>
                        <a:spcAft>
                          <a:spcPts val="0"/>
                        </a:spcAft>
                      </a:pPr>
                      <a:r>
                        <a:rPr lang="ru-RU" sz="1200" b="1" dirty="0">
                          <a:latin typeface="Times New Roman"/>
                          <a:ea typeface="Calibri"/>
                          <a:cs typeface="Times New Roman"/>
                        </a:rPr>
                        <a:t>прогноз</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1123061">
                <a:tc>
                  <a:txBody>
                    <a:bodyPr/>
                    <a:lstStyle/>
                    <a:p>
                      <a:pPr>
                        <a:lnSpc>
                          <a:spcPct val="115000"/>
                        </a:lnSpc>
                        <a:spcAft>
                          <a:spcPts val="1000"/>
                        </a:spcAft>
                      </a:pPr>
                      <a:r>
                        <a:rPr lang="ru-RU" sz="1200" dirty="0">
                          <a:latin typeface="Times New Roman"/>
                          <a:ea typeface="Calibri"/>
                          <a:cs typeface="Times New Roman"/>
                        </a:rPr>
                        <a:t> Ускорение перехода коммунального комплекса и объектов бюджетной сферы на </a:t>
                      </a:r>
                      <a:r>
                        <a:rPr lang="ru-RU" sz="1200" dirty="0" err="1">
                          <a:latin typeface="Times New Roman"/>
                          <a:ea typeface="Calibri"/>
                          <a:cs typeface="Times New Roman"/>
                        </a:rPr>
                        <a:t>энергоэффективные</a:t>
                      </a:r>
                      <a:r>
                        <a:rPr lang="ru-RU" sz="1200" dirty="0">
                          <a:latin typeface="Times New Roman"/>
                          <a:ea typeface="Calibri"/>
                          <a:cs typeface="Times New Roman"/>
                        </a:rPr>
                        <a:t> технологии, шт.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r>
                        <a:rPr lang="ru-RU" sz="1200" dirty="0" smtClean="0">
                          <a:latin typeface="Times New Roman" pitchFamily="18" charset="0"/>
                          <a:ea typeface="Times New Roman"/>
                          <a:cs typeface="Times New Roman" pitchFamily="18" charset="0"/>
                        </a:rPr>
                        <a:t>3</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r>
                        <a:rPr lang="ru-RU" sz="1200" dirty="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r>
                        <a:rPr lang="ru-RU" sz="1200" dirty="0" smtClean="0">
                          <a:latin typeface="Times New Roman" pitchFamily="18" charset="0"/>
                          <a:ea typeface="Times New Roman"/>
                          <a:cs typeface="Times New Roman" pitchFamily="18" charset="0"/>
                        </a:rPr>
                        <a:t>5</a:t>
                      </a: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endParaRPr lang="ru-RU" sz="1200" smtClean="0">
                        <a:latin typeface="Times New Roman" pitchFamily="18" charset="0"/>
                        <a:ea typeface="Times New Roman"/>
                        <a:cs typeface="Times New Roman" pitchFamily="18" charset="0"/>
                      </a:endParaRPr>
                    </a:p>
                    <a:p>
                      <a:pPr algn="ctr">
                        <a:lnSpc>
                          <a:spcPct val="115000"/>
                        </a:lnSpc>
                      </a:pPr>
                      <a:r>
                        <a:rPr lang="ru-RU" sz="120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7523">
                <a:tc>
                  <a:txBody>
                    <a:bodyPr/>
                    <a:lstStyle/>
                    <a:p>
                      <a:pPr>
                        <a:lnSpc>
                          <a:spcPct val="115000"/>
                        </a:lnSpc>
                        <a:spcAft>
                          <a:spcPts val="1000"/>
                        </a:spcAft>
                      </a:pPr>
                      <a:r>
                        <a:rPr lang="ru-RU" sz="1200" dirty="0">
                          <a:latin typeface="Times New Roman"/>
                          <a:ea typeface="Calibri"/>
                          <a:cs typeface="Times New Roman"/>
                        </a:rPr>
                        <a:t> Обеспечение годовой экономии, </a:t>
                      </a:r>
                      <a:r>
                        <a:rPr lang="ru-RU" sz="1200" dirty="0" err="1">
                          <a:latin typeface="Times New Roman"/>
                          <a:ea typeface="Calibri"/>
                          <a:cs typeface="Times New Roman"/>
                        </a:rPr>
                        <a:t>т.у.т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pPr>
                      <a:r>
                        <a:rPr lang="en-US" sz="1200" dirty="0" smtClean="0">
                          <a:latin typeface="Times New Roman" pitchFamily="18" charset="0"/>
                          <a:ea typeface="Times New Roman"/>
                          <a:cs typeface="Times New Roman" pitchFamily="18" charset="0"/>
                        </a:rPr>
                        <a:t>2.3</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3.9</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4.2</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Прямоугольник 6"/>
          <p:cNvSpPr/>
          <p:nvPr/>
        </p:nvSpPr>
        <p:spPr>
          <a:xfrm>
            <a:off x="214282" y="2857496"/>
            <a:ext cx="8643998" cy="1169551"/>
          </a:xfrm>
          <a:prstGeom prst="rect">
            <a:avLst/>
          </a:prstGeom>
        </p:spPr>
        <p:txBody>
          <a:bodyPr wrap="square">
            <a:spAutoFit/>
          </a:bodyPr>
          <a:lstStyle/>
          <a:p>
            <a:r>
              <a:rPr lang="ru-RU" sz="1400" dirty="0" smtClean="0">
                <a:latin typeface="Times New Roman" pitchFamily="18" charset="0"/>
                <a:cs typeface="Times New Roman" pitchFamily="18" charset="0"/>
              </a:rPr>
              <a:t>Снижение объемов потребления топливно-энергетических ресурсов при сохранении устойчивости функционирования учреждения.</a:t>
            </a:r>
          </a:p>
          <a:p>
            <a:r>
              <a:rPr lang="ru-RU" sz="1400" dirty="0" smtClean="0">
                <a:latin typeface="Times New Roman" pitchFamily="18" charset="0"/>
                <a:cs typeface="Times New Roman" pitchFamily="18" charset="0"/>
              </a:rPr>
              <a:t>- Снижение финансовых затрат на оплату потребления ресурсов.</a:t>
            </a:r>
          </a:p>
          <a:p>
            <a:r>
              <a:rPr lang="ru-RU" sz="1400" dirty="0" smtClean="0">
                <a:latin typeface="Times New Roman" pitchFamily="18" charset="0"/>
                <a:cs typeface="Times New Roman" pitchFamily="18" charset="0"/>
              </a:rPr>
              <a:t>- Сокращение потерь топливно-энергетических ресурсов.</a:t>
            </a:r>
          </a:p>
          <a:p>
            <a:r>
              <a:rPr lang="ru-RU" sz="1400" dirty="0" smtClean="0">
                <a:latin typeface="Times New Roman" pitchFamily="18" charset="0"/>
                <a:cs typeface="Times New Roman" pitchFamily="18" charset="0"/>
              </a:rPr>
              <a:t>- Снижение финансовой нагрузки на районный бюд</a:t>
            </a:r>
            <a:r>
              <a:rPr lang="ru-RU" sz="1200" dirty="0" smtClean="0">
                <a:latin typeface="Times New Roman" pitchFamily="18" charset="0"/>
                <a:cs typeface="Times New Roman" pitchFamily="18" charset="0"/>
              </a:rPr>
              <a:t>жет.</a:t>
            </a:r>
            <a:endParaRPr lang="ru-RU" sz="1200" dirty="0">
              <a:latin typeface="Times New Roman" pitchFamily="18" charset="0"/>
              <a:cs typeface="Times New Roman" pitchFamily="18" charset="0"/>
            </a:endParaRPr>
          </a:p>
        </p:txBody>
      </p:sp>
      <p:sp>
        <p:nvSpPr>
          <p:cNvPr id="8" name="Прямоугольник 7"/>
          <p:cNvSpPr/>
          <p:nvPr/>
        </p:nvSpPr>
        <p:spPr>
          <a:xfrm>
            <a:off x="642910" y="2500306"/>
            <a:ext cx="4643454" cy="276999"/>
          </a:xfrm>
          <a:prstGeom prst="rect">
            <a:avLst/>
          </a:prstGeom>
        </p:spPr>
        <p:txBody>
          <a:bodyPr wrap="square">
            <a:spAutoFit/>
          </a:bodyPr>
          <a:lstStyle/>
          <a:p>
            <a:r>
              <a:rPr lang="ru-RU" sz="1200" b="1" dirty="0" smtClean="0">
                <a:latin typeface="Times New Roman" pitchFamily="18" charset="0"/>
                <a:cs typeface="Times New Roman" pitchFamily="18" charset="0"/>
              </a:rPr>
              <a:t>Основные задачи программы</a:t>
            </a:r>
            <a:endParaRPr lang="ru-RU"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5" y="116632"/>
            <a:ext cx="8715432" cy="8124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cs typeface="Times New Roman" panose="02020603050405020304" pitchFamily="18" charset="0"/>
              </a:rPr>
              <a:t>Муниципальная программа  «Улучшение условий и охраны труда на рабочих местах в </a:t>
            </a:r>
            <a:r>
              <a:rPr lang="ru-RU" sz="1800" b="1" dirty="0" err="1" smtClean="0">
                <a:latin typeface="Times New Roman" panose="02020603050405020304" pitchFamily="18" charset="0"/>
                <a:cs typeface="Times New Roman" panose="02020603050405020304" pitchFamily="18" charset="0"/>
              </a:rPr>
              <a:t>Ершовском</a:t>
            </a:r>
            <a:r>
              <a:rPr lang="ru-RU" sz="1800" b="1" dirty="0" smtClean="0">
                <a:latin typeface="Times New Roman" panose="02020603050405020304" pitchFamily="18" charset="0"/>
                <a:cs typeface="Times New Roman" panose="02020603050405020304" pitchFamily="18" charset="0"/>
              </a:rPr>
              <a:t> муниципальном районе»</a:t>
            </a:r>
            <a:br>
              <a:rPr lang="ru-RU" sz="1800" b="1" dirty="0" smtClean="0">
                <a:latin typeface="Times New Roman" panose="02020603050405020304" pitchFamily="18" charset="0"/>
                <a:cs typeface="Times New Roman" panose="02020603050405020304" pitchFamily="18" charset="0"/>
              </a:rPr>
            </a:br>
            <a:endParaRPr lang="ru-RU" sz="18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241892" y="983734"/>
            <a:ext cx="1571636" cy="1214446"/>
          </a:xfrm>
          <a:prstGeom prst="rect">
            <a:avLst/>
          </a:prstGeom>
          <a:noFill/>
          <a:ln w="9525">
            <a:noFill/>
            <a:miter lim="800000"/>
            <a:headEnd/>
            <a:tailEnd/>
          </a:ln>
          <a:effectLst/>
          <a:scene3d>
            <a:camera prst="orthographicFront"/>
            <a:lightRig rig="threePt" dir="t"/>
          </a:scene3d>
          <a:sp3d>
            <a:bevelT prst="relaxedInset"/>
          </a:sp3d>
        </p:spPr>
      </p:pic>
      <p:sp>
        <p:nvSpPr>
          <p:cNvPr id="4" name="Прямоугольник 3"/>
          <p:cNvSpPr/>
          <p:nvPr/>
        </p:nvSpPr>
        <p:spPr>
          <a:xfrm>
            <a:off x="2286000" y="1142984"/>
            <a:ext cx="4572000" cy="923330"/>
          </a:xfrm>
          <a:prstGeom prst="rect">
            <a:avLst/>
          </a:prstGeom>
        </p:spPr>
        <p:txBody>
          <a:bodyPr wrap="square">
            <a:spAutoFit/>
          </a:bodyPr>
          <a:lstStyle/>
          <a:p>
            <a:r>
              <a:rPr lang="ru-RU" dirty="0" smtClean="0">
                <a:latin typeface="Times New Roman" pitchFamily="18" charset="0"/>
                <a:cs typeface="Times New Roman" pitchFamily="18" charset="0"/>
              </a:rPr>
              <a:t>Цель программы: Соблюдение требований законодательства по охране труда в </a:t>
            </a:r>
            <a:r>
              <a:rPr lang="ru-RU" dirty="0" err="1" smtClean="0">
                <a:latin typeface="Times New Roman" pitchFamily="18" charset="0"/>
                <a:cs typeface="Times New Roman" pitchFamily="18" charset="0"/>
              </a:rPr>
              <a:t>Ершовском</a:t>
            </a:r>
            <a:r>
              <a:rPr lang="ru-RU" dirty="0" smtClean="0">
                <a:latin typeface="Times New Roman" pitchFamily="18" charset="0"/>
                <a:cs typeface="Times New Roman" pitchFamily="18" charset="0"/>
              </a:rPr>
              <a:t> муниципальном районе</a:t>
            </a:r>
            <a:endParaRPr lang="ru-RU"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14282" y="2428865"/>
          <a:ext cx="8786873" cy="4071968"/>
        </p:xfrm>
        <a:graphic>
          <a:graphicData uri="http://schemas.openxmlformats.org/drawingml/2006/table">
            <a:tbl>
              <a:tblPr/>
              <a:tblGrid>
                <a:gridCol w="457202"/>
                <a:gridCol w="4191012"/>
                <a:gridCol w="609601"/>
                <a:gridCol w="742977"/>
                <a:gridCol w="642942"/>
                <a:gridCol w="714380"/>
                <a:gridCol w="763883"/>
                <a:gridCol w="664876"/>
              </a:tblGrid>
              <a:tr h="254498">
                <a:tc rowSpan="2">
                  <a:txBody>
                    <a:bodyPr/>
                    <a:lstStyle/>
                    <a:p>
                      <a:pPr algn="ctr">
                        <a:lnSpc>
                          <a:spcPct val="115000"/>
                        </a:lnSpc>
                        <a:spcAft>
                          <a:spcPts val="0"/>
                        </a:spcAft>
                      </a:pPr>
                      <a:r>
                        <a:rPr lang="ru-RU" sz="1200" b="1" dirty="0">
                          <a:latin typeface="Times New Roman"/>
                          <a:ea typeface="Times New Roman"/>
                          <a:cs typeface="Times New Roman"/>
                        </a:rPr>
                        <a:t>№ </a:t>
                      </a: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Times New Roman"/>
                          <a:cs typeface="Times New Roman"/>
                        </a:rPr>
                        <a:t>Наименование программы, наименование показателя</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Единица измерения</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1200" dirty="0">
                          <a:latin typeface="Times New Roman"/>
                          <a:ea typeface="Times New Roman"/>
                          <a:cs typeface="Times New Roman"/>
                        </a:rPr>
                        <a:t>Значение показателей эффективности</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6349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200" dirty="0" smtClean="0">
                          <a:latin typeface="Times New Roman"/>
                          <a:ea typeface="Times New Roman"/>
                          <a:cs typeface="Times New Roman"/>
                        </a:rPr>
                        <a:t>2021 год</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2022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2023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2024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latin typeface="Times New Roman"/>
                          <a:ea typeface="Times New Roman"/>
                          <a:cs typeface="Times New Roman"/>
                        </a:rPr>
                        <a:t>2025год</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8">
                <a:tc>
                  <a:txBody>
                    <a:bodyPr/>
                    <a:lstStyle/>
                    <a:p>
                      <a:pPr>
                        <a:lnSpc>
                          <a:spcPct val="115000"/>
                        </a:lnSpc>
                        <a:spcAft>
                          <a:spcPts val="0"/>
                        </a:spcAft>
                      </a:pPr>
                      <a:r>
                        <a:rPr lang="ru-RU" sz="1200">
                          <a:latin typeface="Times New Roman"/>
                          <a:ea typeface="Times New Roman"/>
                          <a:cs typeface="Times New Roman"/>
                        </a:rPr>
                        <a:t>1</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4</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6</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7</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8</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4">
                <a:tc>
                  <a:txBody>
                    <a:bodyPr/>
                    <a:lstStyle/>
                    <a:p>
                      <a:pPr>
                        <a:lnSpc>
                          <a:spcPct val="115000"/>
                        </a:lnSpc>
                        <a:spcAft>
                          <a:spcPts val="0"/>
                        </a:spcAft>
                      </a:pPr>
                      <a:r>
                        <a:rPr lang="ru-RU" sz="1200">
                          <a:solidFill>
                            <a:srgbClr val="000000"/>
                          </a:solidFill>
                          <a:latin typeface="Times New Roman"/>
                          <a:ea typeface="Times New Roman"/>
                          <a:cs typeface="Times New Roman"/>
                        </a:rPr>
                        <a:t>1.</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рабочих мест, на которых проведена специальная оценка условий труда, в общем количестве рабочих мест, подлежащих специальной оценке условий труда</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4">
                <a:tc>
                  <a:txBody>
                    <a:bodyPr/>
                    <a:lstStyle/>
                    <a:p>
                      <a:pPr>
                        <a:lnSpc>
                          <a:spcPct val="115000"/>
                        </a:lnSpc>
                        <a:spcAft>
                          <a:spcPts val="0"/>
                        </a:spcAft>
                      </a:pPr>
                      <a:r>
                        <a:rPr lang="ru-RU" sz="1200">
                          <a:solidFill>
                            <a:srgbClr val="000000"/>
                          </a:solidFill>
                          <a:latin typeface="Times New Roman"/>
                          <a:ea typeface="Times New Roman"/>
                          <a:cs typeface="Times New Roman"/>
                        </a:rPr>
                        <a:t>2.</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Доля работников, прошедших обучение по охране труда в специализированных организациях, к планируемой их численности в отчетном периоде</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490">
                <a:tc>
                  <a:txBody>
                    <a:bodyPr/>
                    <a:lstStyle/>
                    <a:p>
                      <a:pPr>
                        <a:lnSpc>
                          <a:spcPct val="115000"/>
                        </a:lnSpc>
                        <a:spcAft>
                          <a:spcPts val="0"/>
                        </a:spcAft>
                      </a:pPr>
                      <a:r>
                        <a:rPr lang="ru-RU" sz="1200" dirty="0">
                          <a:solidFill>
                            <a:srgbClr val="000000"/>
                          </a:solidFill>
                          <a:latin typeface="Times New Roman"/>
                          <a:ea typeface="Times New Roman"/>
                          <a:cs typeface="Times New Roman"/>
                        </a:rPr>
                        <a:t>3.</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Доля работников, прошедших медицинское освидетельствование (диспансеризацию) в общей численности работников, подлежащих обязательным периодическим медицинским осмотрам (диспансеризации) в отчетном периоде</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r>
                        <a:rPr lang="ru-RU" sz="1200" dirty="0">
                          <a:solidFill>
                            <a:srgbClr val="000000"/>
                          </a:solidFill>
                          <a:latin typeface="Times New Roman"/>
                          <a:ea typeface="Times New Roman"/>
                          <a:cs typeface="Times New Roman"/>
                        </a:rPr>
                        <a:t>%</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9143999" cy="92333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b="1" dirty="0" smtClean="0">
                <a:latin typeface="Times New Roman" pitchFamily="18" charset="0"/>
                <a:cs typeface="Times New Roman" pitchFamily="18" charset="0"/>
              </a:rPr>
              <a:t>Профилактика правонарушений и терроризма, противодействие незаконному обороту наркотических средств </a:t>
            </a:r>
            <a:r>
              <a:rPr lang="ru-RU" b="1" dirty="0" err="1" smtClean="0">
                <a:latin typeface="Times New Roman" pitchFamily="18" charset="0"/>
                <a:cs typeface="Times New Roman" pitchFamily="18" charset="0"/>
              </a:rPr>
              <a:t>Ершовского</a:t>
            </a:r>
            <a:r>
              <a:rPr lang="ru-RU" b="1" dirty="0" smtClean="0">
                <a:latin typeface="Times New Roman" pitchFamily="18" charset="0"/>
                <a:cs typeface="Times New Roman" pitchFamily="18" charset="0"/>
              </a:rPr>
              <a:t> муниципального района до  2025 года»</a:t>
            </a:r>
            <a:endParaRPr lang="ru-RU" b="1" dirty="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cstate="print"/>
          <a:srcRect/>
          <a:stretch>
            <a:fillRect/>
          </a:stretch>
        </p:blipFill>
        <p:spPr bwMode="auto">
          <a:xfrm>
            <a:off x="6858016" y="928670"/>
            <a:ext cx="2285984" cy="1785950"/>
          </a:xfrm>
          <a:prstGeom prst="rect">
            <a:avLst/>
          </a:prstGeom>
          <a:noFill/>
          <a:ln w="9525">
            <a:noFill/>
            <a:miter lim="800000"/>
            <a:headEnd/>
            <a:tailEnd/>
          </a:ln>
          <a:effectLst/>
          <a:scene3d>
            <a:camera prst="orthographicFront"/>
            <a:lightRig rig="threePt" dir="t"/>
          </a:scene3d>
          <a:sp3d>
            <a:bevelT prst="relaxedInset"/>
          </a:sp3d>
        </p:spPr>
      </p:pic>
      <p:sp>
        <p:nvSpPr>
          <p:cNvPr id="4" name="Прямоугольник 3"/>
          <p:cNvSpPr/>
          <p:nvPr/>
        </p:nvSpPr>
        <p:spPr>
          <a:xfrm>
            <a:off x="142844" y="1000108"/>
            <a:ext cx="6572296"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Цель программы: - Снижение уровня незаконного потребления наркотиков жителями района, а также количества преступлений, связанных с незаконным оборотом наркотических средств и психотропных веществ; </a:t>
            </a:r>
          </a:p>
          <a:p>
            <a:pPr algn="just">
              <a:buFontTx/>
              <a:buChar char="-"/>
            </a:pPr>
            <a:r>
              <a:rPr lang="ru-RU" sz="1400" dirty="0" smtClean="0">
                <a:latin typeface="Times New Roman" pitchFamily="18" charset="0"/>
                <a:cs typeface="Times New Roman" pitchFamily="18" charset="0"/>
              </a:rPr>
              <a:t>совершенствование системы профилактики правонарушений с целью укрепления правопорядка и обеспечения общественной безопасности граждан; </a:t>
            </a:r>
          </a:p>
          <a:p>
            <a:pPr algn="just">
              <a:buFontTx/>
              <a:buChar char="-"/>
            </a:pPr>
            <a:r>
              <a:rPr lang="ru-RU" sz="1400" dirty="0" smtClean="0">
                <a:latin typeface="Times New Roman" pitchFamily="18" charset="0"/>
                <a:cs typeface="Times New Roman" pitchFamily="18" charset="0"/>
              </a:rPr>
              <a:t>- снижение уровня преступности</a:t>
            </a:r>
            <a:endParaRPr lang="ru-RU" sz="1400" dirty="0"/>
          </a:p>
        </p:txBody>
      </p:sp>
      <p:sp>
        <p:nvSpPr>
          <p:cNvPr id="7" name="Прямоугольник 6"/>
          <p:cNvSpPr/>
          <p:nvPr/>
        </p:nvSpPr>
        <p:spPr>
          <a:xfrm>
            <a:off x="1" y="3571876"/>
            <a:ext cx="2143107"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p>
        </p:txBody>
      </p:sp>
      <p:graphicFrame>
        <p:nvGraphicFramePr>
          <p:cNvPr id="8" name="Таблица 7"/>
          <p:cNvGraphicFramePr>
            <a:graphicFrameLocks noGrp="1"/>
          </p:cNvGraphicFramePr>
          <p:nvPr/>
        </p:nvGraphicFramePr>
        <p:xfrm>
          <a:off x="142842" y="2857496"/>
          <a:ext cx="8715436" cy="3786215"/>
        </p:xfrm>
        <a:graphic>
          <a:graphicData uri="http://schemas.openxmlformats.org/drawingml/2006/table">
            <a:tbl>
              <a:tblPr/>
              <a:tblGrid>
                <a:gridCol w="465550"/>
                <a:gridCol w="3927598"/>
                <a:gridCol w="850286"/>
                <a:gridCol w="614484"/>
                <a:gridCol w="660946"/>
                <a:gridCol w="708572"/>
                <a:gridCol w="779429"/>
                <a:gridCol w="708571"/>
              </a:tblGrid>
              <a:tr h="279624">
                <a:tc rowSpan="2">
                  <a:txBody>
                    <a:bodyPr/>
                    <a:lstStyle/>
                    <a:p>
                      <a:pPr algn="ctr">
                        <a:spcAft>
                          <a:spcPts val="0"/>
                        </a:spcAft>
                      </a:pPr>
                      <a:r>
                        <a:rPr lang="en-US" sz="1200" dirty="0">
                          <a:latin typeface="Times New Roman"/>
                          <a:ea typeface="Calibri"/>
                          <a:cs typeface="Times New Roman"/>
                        </a:rPr>
                        <a:t>№</a:t>
                      </a:r>
                      <a:endParaRPr lang="ru-RU" sz="1200" dirty="0">
                        <a:latin typeface="Arial"/>
                        <a:ea typeface="Times New Roman"/>
                        <a:cs typeface="Times New Roman"/>
                      </a:endParaRPr>
                    </a:p>
                    <a:p>
                      <a:pPr algn="ctr">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a:latin typeface="Times New Roman"/>
                          <a:ea typeface="Calibri"/>
                          <a:cs typeface="Times New Roman"/>
                        </a:rPr>
                        <a:t>Единица измерения</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dirty="0">
                          <a:latin typeface="Times New Roman"/>
                          <a:ea typeface="Calibri"/>
                          <a:cs typeface="Times New Roman"/>
                        </a:rPr>
                        <a:t>Значение показателей*</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83887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2021 год</a:t>
                      </a:r>
                      <a:endParaRPr lang="ru-RU" sz="1200" dirty="0">
                        <a:latin typeface="Times New Roman" pitchFamily="18" charset="0"/>
                        <a:ea typeface="Times New Roman"/>
                        <a:cs typeface="Times New Roman" pitchFamily="18" charset="0"/>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dirty="0">
                        <a:latin typeface="Times New Roman"/>
                        <a:ea typeface="Calibri"/>
                        <a:cs typeface="Times New Roman"/>
                      </a:endParaRPr>
                    </a:p>
                    <a:p>
                      <a:pPr algn="ctr">
                        <a:spcAft>
                          <a:spcPts val="0"/>
                        </a:spcAft>
                      </a:pPr>
                      <a:r>
                        <a:rPr lang="ru-RU" sz="1200" dirty="0">
                          <a:latin typeface="Times New Roman"/>
                          <a:ea typeface="Calibri"/>
                          <a:cs typeface="Times New Roman"/>
                        </a:rPr>
                        <a:t>2022 год</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2023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 2024 год </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2025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24">
                <a:tc>
                  <a:txBody>
                    <a:bodyPr/>
                    <a:lstStyle/>
                    <a:p>
                      <a:pPr algn="ctr">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2</a:t>
                      </a:r>
                      <a:endParaRPr lang="ru-RU" sz="1200" dirty="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3</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247">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площадь ежегодно выявленных  и уничтоженных очагов произрастания  дикорастущей конопли; </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Arial"/>
                        </a:rPr>
                        <a:t>кв.м.</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800</a:t>
                      </a:r>
                      <a:endParaRPr lang="ru-RU" sz="1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875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950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1000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1200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91">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Arial"/>
                        </a:rPr>
                        <a:t>общее число лиц, охваченных профилактическими мероприятиями;</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чел.</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4915</a:t>
                      </a:r>
                      <a:endParaRPr lang="ru-RU" sz="1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4956</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5020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5235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5315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87">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Arial"/>
                        </a:rPr>
                        <a:t>число лиц, ежегодно привлеченных к административной ответственности за  правонарушения, связанные с незаконным оборотом наркотиков;</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чел.</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120</a:t>
                      </a:r>
                      <a:endParaRPr lang="ru-RU" sz="1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135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158</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172</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180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247">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Количество участников «Добровольной народной дружины»</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чел.</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94</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31140" algn="ctr">
                        <a:spcAft>
                          <a:spcPts val="0"/>
                        </a:spcAft>
                      </a:pPr>
                      <a:r>
                        <a:rPr lang="ru-RU" sz="1200" dirty="0">
                          <a:latin typeface="Times New Roman"/>
                          <a:ea typeface="Calibri"/>
                          <a:cs typeface="Times New Roman"/>
                        </a:rPr>
                        <a:t>97</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100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115</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120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24">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Calibri"/>
                          <a:cs typeface="Times New Roman"/>
                        </a:rPr>
                        <a:t>Охват учащихся внеурочной и каникулярной занятости </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75</a:t>
                      </a:r>
                      <a:endParaRPr lang="ru-RU"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77</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83</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95</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100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6758"/>
            <a:ext cx="8931462" cy="87335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«Развитие сельского хозяйства и регулирование рынков сельскохозяйственной продукции, сырья и продовольствия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a:t>
            </a:r>
            <a:endParaRPr lang="ru-RU" sz="1800" dirty="0">
              <a:latin typeface="Times New Roman" pitchFamily="18" charset="0"/>
              <a:cs typeface="Times New Roman" pitchFamily="18" charset="0"/>
            </a:endParaRPr>
          </a:p>
        </p:txBody>
      </p:sp>
      <p:sp>
        <p:nvSpPr>
          <p:cNvPr id="4" name="Прямоугольник 3"/>
          <p:cNvSpPr/>
          <p:nvPr/>
        </p:nvSpPr>
        <p:spPr>
          <a:xfrm>
            <a:off x="2928926" y="1000108"/>
            <a:ext cx="3929090" cy="369332"/>
          </a:xfrm>
          <a:prstGeom prst="rect">
            <a:avLst/>
          </a:prstGeom>
        </p:spPr>
        <p:txBody>
          <a:bodyPr wrap="square">
            <a:spAutoFit/>
          </a:bodyPr>
          <a:lstStyle/>
          <a:p>
            <a:r>
              <a:rPr lang="ru-RU" sz="1400" dirty="0" smtClean="0">
                <a:latin typeface="Times New Roman" pitchFamily="18" charset="0"/>
                <a:cs typeface="Times New Roman" pitchFamily="18" charset="0"/>
              </a:rPr>
              <a:t>Цель программы</a:t>
            </a:r>
            <a:r>
              <a:rPr lang="ru-RU" dirty="0" smtClean="0">
                <a:latin typeface="Times New Roman" pitchFamily="18" charset="0"/>
                <a:cs typeface="Times New Roman" pitchFamily="18" charset="0"/>
              </a:rPr>
              <a:t>:</a:t>
            </a:r>
            <a:endParaRPr lang="ru-RU" dirty="0"/>
          </a:p>
        </p:txBody>
      </p:sp>
      <p:sp>
        <p:nvSpPr>
          <p:cNvPr id="7" name="Прямоугольник 6"/>
          <p:cNvSpPr/>
          <p:nvPr/>
        </p:nvSpPr>
        <p:spPr>
          <a:xfrm>
            <a:off x="2714612" y="1285860"/>
            <a:ext cx="6429388" cy="1384995"/>
          </a:xfrm>
          <a:prstGeom prst="rect">
            <a:avLst/>
          </a:prstGeom>
        </p:spPr>
        <p:txBody>
          <a:bodyPr wrap="square">
            <a:spAutoFit/>
          </a:bodyPr>
          <a:lstStyle/>
          <a:p>
            <a:r>
              <a:rPr lang="ru-RU" sz="1200" dirty="0" smtClean="0">
                <a:latin typeface="Times New Roman" pitchFamily="18" charset="0"/>
                <a:cs typeface="Times New Roman" pitchFamily="18" charset="0"/>
              </a:rPr>
              <a:t>-обеспечение роста объемов производства основных  видов продукции АПК района;   -повышение конкурентоспособности производимой в районе продукции АПК на основе инновационного развития приоритетных </a:t>
            </a:r>
            <a:r>
              <a:rPr lang="ru-RU" sz="1200" dirty="0" err="1" smtClean="0">
                <a:latin typeface="Times New Roman" pitchFamily="18" charset="0"/>
                <a:cs typeface="Times New Roman" pitchFamily="18" charset="0"/>
              </a:rPr>
              <a:t>подотраслей</a:t>
            </a:r>
            <a:r>
              <a:rPr lang="ru-RU" sz="1200" dirty="0" smtClean="0">
                <a:latin typeface="Times New Roman" pitchFamily="18" charset="0"/>
                <a:cs typeface="Times New Roman" pitchFamily="18" charset="0"/>
              </a:rPr>
              <a:t> сельского хозяйства; - повышение финансовой устойчивости товаропроизводителей  АПК;  -обеспечение    устойчивого    социально-экономического развития сельских территорий и создание достойных условий жизни для сельского населения; -обеспечение сохранения  и  воспроизводства  окружающей среды, повышение  эффективности  использования  природных ресурсов.</a:t>
            </a:r>
            <a:endParaRPr lang="ru-RU" sz="12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0" y="2643184"/>
          <a:ext cx="9001156" cy="4214819"/>
        </p:xfrm>
        <a:graphic>
          <a:graphicData uri="http://schemas.openxmlformats.org/drawingml/2006/table">
            <a:tbl>
              <a:tblPr/>
              <a:tblGrid>
                <a:gridCol w="2808852"/>
                <a:gridCol w="1404440"/>
                <a:gridCol w="957573"/>
                <a:gridCol w="957573"/>
                <a:gridCol w="893735"/>
                <a:gridCol w="893735"/>
                <a:gridCol w="1010211"/>
                <a:gridCol w="75037"/>
              </a:tblGrid>
              <a:tr h="193809">
                <a:tc rowSpan="2">
                  <a:txBody>
                    <a:bodyPr/>
                    <a:lstStyle/>
                    <a:p>
                      <a:pPr algn="ctr">
                        <a:spcAft>
                          <a:spcPts val="0"/>
                        </a:spcAft>
                      </a:pPr>
                      <a:r>
                        <a:rPr lang="ru-RU" sz="1200" dirty="0">
                          <a:solidFill>
                            <a:srgbClr val="000000"/>
                          </a:solidFill>
                          <a:latin typeface="Times New Roman"/>
                          <a:ea typeface="Times New Roman"/>
                          <a:cs typeface="Times New Roman"/>
                        </a:rPr>
                        <a:t>Показатель/Индикатор</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solidFill>
                            <a:srgbClr val="000000"/>
                          </a:solidFill>
                          <a:latin typeface="Times New Roman"/>
                          <a:ea typeface="Times New Roman"/>
                          <a:cs typeface="Times New Roman"/>
                        </a:rPr>
                        <a:t>Единицы измерения</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dirty="0">
                          <a:solidFill>
                            <a:srgbClr val="000000"/>
                          </a:solidFill>
                          <a:latin typeface="Times New Roman"/>
                          <a:ea typeface="Times New Roman"/>
                          <a:cs typeface="Times New Roman"/>
                        </a:rPr>
                        <a:t>Значения целевых индикаторов</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3809">
                <a:tc vMerge="1">
                  <a:txBody>
                    <a:bodyPr/>
                    <a:lstStyle/>
                    <a:p>
                      <a:endParaRPr lang="ru-RU"/>
                    </a:p>
                  </a:txBody>
                  <a:tcPr/>
                </a:tc>
                <a:tc vMerge="1">
                  <a:txBody>
                    <a:bodyPr/>
                    <a:lstStyle/>
                    <a:p>
                      <a:endParaRPr lang="ru-RU"/>
                    </a:p>
                  </a:txBody>
                  <a:tcPr/>
                </a:tc>
                <a:tc>
                  <a:txBody>
                    <a:bodyPr/>
                    <a:lstStyle/>
                    <a:p>
                      <a:pPr algn="ctr">
                        <a:spcAft>
                          <a:spcPts val="0"/>
                        </a:spcAft>
                      </a:pPr>
                      <a:r>
                        <a:rPr lang="ru-RU" sz="1200" dirty="0" smtClean="0">
                          <a:latin typeface="Times New Roman"/>
                          <a:ea typeface="Times New Roman"/>
                          <a:cs typeface="Times New Roman"/>
                        </a:rPr>
                        <a:t>2021</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2023</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2024</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3809">
                <a:tc gridSpan="8">
                  <a:txBody>
                    <a:bodyPr/>
                    <a:lstStyle/>
                    <a:p>
                      <a:pPr algn="ctr">
                        <a:spcBef>
                          <a:spcPts val="310"/>
                        </a:spcBef>
                        <a:spcAft>
                          <a:spcPts val="0"/>
                        </a:spcAft>
                      </a:pPr>
                      <a:r>
                        <a:rPr lang="ru-RU" sz="1200" b="1" spc="-20" dirty="0">
                          <a:solidFill>
                            <a:srgbClr val="000000"/>
                          </a:solidFill>
                          <a:latin typeface="Times New Roman"/>
                          <a:ea typeface="Times New Roman"/>
                          <a:cs typeface="Times New Roman"/>
                        </a:rPr>
                        <a:t>Прогноз развития агропромышленного комплекса на 2021-2025 годы</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5234">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сельского хозяйства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101,6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105,8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106</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103,1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103,4</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растениеводства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102</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104</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104</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животноводства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101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101</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102</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32454">
                <a:tc>
                  <a:txBody>
                    <a:bodyPr/>
                    <a:lstStyle/>
                    <a:p>
                      <a:pPr algn="ctr">
                        <a:spcAft>
                          <a:spcPts val="0"/>
                        </a:spcAft>
                      </a:pPr>
                      <a:r>
                        <a:rPr lang="ru-RU" sz="1200">
                          <a:solidFill>
                            <a:srgbClr val="000000"/>
                          </a:solidFill>
                          <a:latin typeface="Times New Roman"/>
                          <a:ea typeface="Times New Roman"/>
                          <a:cs typeface="Times New Roman"/>
                        </a:rPr>
                        <a:t>Объем инвестиций в основной капитал в сельскохозяйственном производстве</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млн.рублей</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solidFill>
                            <a:srgbClr val="000000"/>
                          </a:solidFill>
                          <a:latin typeface="Times New Roman"/>
                          <a:ea typeface="Times New Roman"/>
                          <a:cs typeface="Times New Roman"/>
                        </a:rPr>
                        <a:t>180</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207</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238</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273</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315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Рентабельность сельскохозяйственных организаций (с учетом субсидий)</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процентов</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solidFill>
                            <a:srgbClr val="000000"/>
                          </a:solidFill>
                          <a:latin typeface="Times New Roman"/>
                          <a:ea typeface="Times New Roman"/>
                          <a:cs typeface="Times New Roman"/>
                        </a:rPr>
                        <a:t>40</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42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45</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50</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52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Среднемесячная заработная плата в сельскохозяйственных организациях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рублей</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a:ea typeface="Times New Roman"/>
                          <a:cs typeface="Times New Roman"/>
                        </a:rPr>
                        <a:t>31200</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33495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35169</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37983</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38500</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pic>
        <p:nvPicPr>
          <p:cNvPr id="13313" name="Picture 1"/>
          <p:cNvPicPr>
            <a:picLocks noChangeAspect="1" noChangeArrowheads="1"/>
          </p:cNvPicPr>
          <p:nvPr/>
        </p:nvPicPr>
        <p:blipFill>
          <a:blip r:embed="rId2"/>
          <a:srcRect/>
          <a:stretch>
            <a:fillRect/>
          </a:stretch>
        </p:blipFill>
        <p:spPr bwMode="auto">
          <a:xfrm>
            <a:off x="0" y="1071546"/>
            <a:ext cx="2714611" cy="1571636"/>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4060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«Социальная поддержка и социальное обслуживание граждан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 года»</a:t>
            </a:r>
            <a:endParaRPr lang="ru-RU" sz="1800" dirty="0">
              <a:latin typeface="Times New Roman" pitchFamily="18" charset="0"/>
              <a:cs typeface="Times New Roman" pitchFamily="18" charset="0"/>
            </a:endParaRPr>
          </a:p>
        </p:txBody>
      </p:sp>
      <p:sp>
        <p:nvSpPr>
          <p:cNvPr id="3" name="Прямоугольник 2"/>
          <p:cNvSpPr/>
          <p:nvPr/>
        </p:nvSpPr>
        <p:spPr>
          <a:xfrm>
            <a:off x="214282" y="857233"/>
            <a:ext cx="8929718" cy="523220"/>
          </a:xfrm>
          <a:prstGeom prst="rect">
            <a:avLst/>
          </a:prstGeom>
        </p:spPr>
        <p:txBody>
          <a:bodyPr wrap="square">
            <a:spAutoFit/>
          </a:bodyPr>
          <a:lstStyle/>
          <a:p>
            <a:pPr>
              <a:buNone/>
            </a:pPr>
            <a:r>
              <a:rPr lang="ru-RU" sz="1400" dirty="0" smtClean="0">
                <a:latin typeface="Times New Roman" pitchFamily="18" charset="0"/>
                <a:cs typeface="Times New Roman" pitchFamily="18" charset="0"/>
              </a:rPr>
              <a:t>Цель программы: - повышение качества жизни отдельных категорий граждан ЕМР;</a:t>
            </a:r>
          </a:p>
          <a:p>
            <a:pPr>
              <a:buNone/>
            </a:pPr>
            <a:r>
              <a:rPr lang="ru-RU" sz="1400" dirty="0" smtClean="0">
                <a:latin typeface="Times New Roman" pitchFamily="18" charset="0"/>
                <a:cs typeface="Times New Roman" pitchFamily="18" charset="0"/>
              </a:rPr>
              <a:t>                               -создание условий для отдыха и оздоровление детей</a:t>
            </a:r>
          </a:p>
        </p:txBody>
      </p:sp>
      <p:pic>
        <p:nvPicPr>
          <p:cNvPr id="6" name="Рисунок 5"/>
          <p:cNvPicPr>
            <a:picLocks noChangeAspect="1"/>
          </p:cNvPicPr>
          <p:nvPr/>
        </p:nvPicPr>
        <p:blipFill>
          <a:blip r:embed="rId2" cstate="print">
            <a:lum bright="-3000"/>
            <a:extLst>
              <a:ext uri="{28A0092B-C50C-407E-A947-70E740481C1C}">
                <a14:useLocalDpi xmlns="" xmlns:a14="http://schemas.microsoft.com/office/drawing/2010/main" val="0"/>
              </a:ext>
            </a:extLst>
          </a:blip>
          <a:stretch>
            <a:fillRect/>
          </a:stretch>
        </p:blipFill>
        <p:spPr>
          <a:xfrm>
            <a:off x="428596" y="5000636"/>
            <a:ext cx="3429024" cy="1857364"/>
          </a:xfrm>
          <a:prstGeom prst="rect">
            <a:avLst/>
          </a:prstGeom>
        </p:spPr>
      </p:pic>
      <p:pic>
        <p:nvPicPr>
          <p:cNvPr id="7" name="Picture 1"/>
          <p:cNvPicPr>
            <a:picLocks noChangeAspect="1" noChangeArrowheads="1"/>
          </p:cNvPicPr>
          <p:nvPr/>
        </p:nvPicPr>
        <p:blipFill>
          <a:blip r:embed="rId3" cstate="print"/>
          <a:srcRect/>
          <a:stretch>
            <a:fillRect/>
          </a:stretch>
        </p:blipFill>
        <p:spPr bwMode="auto">
          <a:xfrm>
            <a:off x="4857752" y="5000636"/>
            <a:ext cx="2786082" cy="1857364"/>
          </a:xfrm>
          <a:prstGeom prst="rect">
            <a:avLst/>
          </a:prstGeom>
          <a:noFill/>
          <a:ln w="9525">
            <a:noFill/>
            <a:miter lim="800000"/>
            <a:headEnd/>
            <a:tailEnd/>
          </a:ln>
          <a:effectLst/>
        </p:spPr>
      </p:pic>
      <p:graphicFrame>
        <p:nvGraphicFramePr>
          <p:cNvPr id="8" name="Таблица 7"/>
          <p:cNvGraphicFramePr>
            <a:graphicFrameLocks noGrp="1"/>
          </p:cNvGraphicFramePr>
          <p:nvPr/>
        </p:nvGraphicFramePr>
        <p:xfrm>
          <a:off x="285719" y="1357297"/>
          <a:ext cx="8572558" cy="3643338"/>
        </p:xfrm>
        <a:graphic>
          <a:graphicData uri="http://schemas.openxmlformats.org/drawingml/2006/table">
            <a:tbl>
              <a:tblPr/>
              <a:tblGrid>
                <a:gridCol w="493155"/>
                <a:gridCol w="4361337"/>
                <a:gridCol w="1132999"/>
                <a:gridCol w="485735"/>
                <a:gridCol w="485735"/>
                <a:gridCol w="485735"/>
                <a:gridCol w="563931"/>
                <a:gridCol w="563931"/>
              </a:tblGrid>
              <a:tr h="140730">
                <a:tc rowSpan="2">
                  <a:txBody>
                    <a:bodyPr/>
                    <a:lstStyle/>
                    <a:p>
                      <a:pPr algn="ctr">
                        <a:spcAft>
                          <a:spcPts val="0"/>
                        </a:spcAft>
                      </a:pPr>
                      <a:r>
                        <a:rPr lang="ru-RU" sz="1400" dirty="0">
                          <a:solidFill>
                            <a:srgbClr val="000000"/>
                          </a:solidFill>
                          <a:latin typeface="Times New Roman"/>
                          <a:ea typeface="Times New Roman"/>
                          <a:cs typeface="Times New Roman"/>
                        </a:rPr>
                        <a:t>№ </a:t>
                      </a:r>
                      <a:r>
                        <a:rPr lang="ru-RU" sz="1400" dirty="0" err="1">
                          <a:solidFill>
                            <a:srgbClr val="000000"/>
                          </a:solidFill>
                          <a:latin typeface="Times New Roman"/>
                          <a:ea typeface="Times New Roman"/>
                          <a:cs typeface="Times New Roman"/>
                        </a:rPr>
                        <a:t>п</a:t>
                      </a:r>
                      <a:r>
                        <a:rPr lang="ru-RU" sz="1400" dirty="0">
                          <a:solidFill>
                            <a:srgbClr val="000000"/>
                          </a:solidFill>
                          <a:latin typeface="Times New Roman"/>
                          <a:ea typeface="Times New Roman"/>
                          <a:cs typeface="Times New Roman"/>
                        </a:rPr>
                        <a:t>/</a:t>
                      </a:r>
                      <a:r>
                        <a:rPr lang="ru-RU" sz="1400" dirty="0" err="1">
                          <a:solidFill>
                            <a:srgbClr val="000000"/>
                          </a:solidFill>
                          <a:latin typeface="Times New Roman"/>
                          <a:ea typeface="Times New Roman"/>
                          <a:cs typeface="Times New Roman"/>
                        </a:rPr>
                        <a:t>п</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dirty="0">
                          <a:solidFill>
                            <a:srgbClr val="000000"/>
                          </a:solidFill>
                          <a:latin typeface="Times New Roman"/>
                          <a:ea typeface="Times New Roman"/>
                          <a:cs typeface="Times New Roman"/>
                        </a:rPr>
                        <a:t>Наименование программы, наименование показателя</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dirty="0">
                          <a:solidFill>
                            <a:srgbClr val="000000"/>
                          </a:solidFill>
                          <a:latin typeface="Times New Roman"/>
                          <a:ea typeface="Times New Roman"/>
                          <a:cs typeface="Times New Roman"/>
                        </a:rPr>
                        <a:t>Единица измерения</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900" dirty="0">
                          <a:solidFill>
                            <a:srgbClr val="000000"/>
                          </a:solidFill>
                          <a:latin typeface="Times New Roman"/>
                          <a:ea typeface="Times New Roman"/>
                          <a:cs typeface="Times New Roman"/>
                        </a:rPr>
                        <a:t>Значение показателей</a:t>
                      </a:r>
                      <a:endParaRPr lang="ru-RU" sz="9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9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4378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400" dirty="0" smtClean="0">
                          <a:latin typeface="Times New Roman"/>
                          <a:ea typeface="Times New Roman"/>
                          <a:cs typeface="Times New Roman"/>
                        </a:rPr>
                        <a:t>2021год</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latin typeface="Times New Roman"/>
                          <a:ea typeface="Times New Roman"/>
                          <a:cs typeface="Times New Roman"/>
                        </a:rPr>
                        <a:t>2022 год</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2023 год </a:t>
                      </a:r>
                      <a:endParaRPr lang="ru-RU" sz="140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2024 год </a:t>
                      </a:r>
                      <a:endParaRPr lang="ru-RU" sz="140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2025 год</a:t>
                      </a:r>
                      <a:endParaRPr lang="ru-RU" sz="140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13">
                <a:tc>
                  <a:txBody>
                    <a:bodyPr/>
                    <a:lstStyle/>
                    <a:p>
                      <a:pPr marL="118110" algn="ctr">
                        <a:spcAft>
                          <a:spcPts val="0"/>
                        </a:spcAft>
                      </a:pPr>
                      <a:r>
                        <a:rPr lang="ru-RU" sz="1400">
                          <a:latin typeface="Times New Roman"/>
                          <a:ea typeface="Times New Roman"/>
                          <a:cs typeface="Times New Roman"/>
                        </a:rPr>
                        <a:t>1</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2</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3</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dirty="0">
                          <a:latin typeface="Times New Roman"/>
                          <a:ea typeface="Times New Roman"/>
                          <a:cs typeface="Times New Roman"/>
                        </a:rPr>
                        <a:t>5</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6</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7</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8</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26">
                <a:tc gridSpan="8">
                  <a:txBody>
                    <a:bodyPr/>
                    <a:lstStyle/>
                    <a:p>
                      <a:pPr algn="ctr">
                        <a:spcAft>
                          <a:spcPts val="0"/>
                        </a:spcAft>
                      </a:pPr>
                      <a:r>
                        <a:rPr lang="ru-RU" sz="1400" dirty="0">
                          <a:solidFill>
                            <a:srgbClr val="000000"/>
                          </a:solidFill>
                          <a:latin typeface="Times New Roman"/>
                          <a:ea typeface="Times New Roman"/>
                          <a:cs typeface="Times New Roman"/>
                        </a:rPr>
                        <a:t>Муниципальная программа «Социальная поддержка и социальное обслуживание граждан муниципального образования город Ершов на 2021- 2025 годы»</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6739">
                <a:tc>
                  <a:txBody>
                    <a:bodyPr/>
                    <a:lstStyle/>
                    <a:p>
                      <a:pPr algn="ctr">
                        <a:spcAft>
                          <a:spcPts val="0"/>
                        </a:spcAft>
                      </a:pPr>
                      <a:r>
                        <a:rPr lang="ru-RU" sz="1400">
                          <a:solidFill>
                            <a:srgbClr val="000000"/>
                          </a:solidFill>
                          <a:latin typeface="Times New Roman"/>
                          <a:ea typeface="Times New Roman"/>
                          <a:cs typeface="Times New Roman"/>
                        </a:rPr>
                        <a:t>1</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удельный вес граждан, получающих меры социальной поддержки с учетом адресности, в общей численности граждан, муниципального образования</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процент</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0,01</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0,02</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0,03</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latin typeface="Times New Roman"/>
                          <a:ea typeface="Times New Roman"/>
                          <a:cs typeface="Times New Roman"/>
                        </a:rPr>
                        <a:t>0,04</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0,05</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26">
                <a:tc>
                  <a:txBody>
                    <a:bodyPr/>
                    <a:lstStyle/>
                    <a:p>
                      <a:pPr algn="ctr">
                        <a:spcAft>
                          <a:spcPts val="0"/>
                        </a:spcAft>
                      </a:pPr>
                      <a:r>
                        <a:rPr lang="ru-RU" sz="1400">
                          <a:solidFill>
                            <a:srgbClr val="000000"/>
                          </a:solidFill>
                          <a:latin typeface="Times New Roman"/>
                          <a:ea typeface="Times New Roman"/>
                          <a:cs typeface="Times New Roman"/>
                        </a:rPr>
                        <a:t>2</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охват населения и участников получающих меры социальной поддержки</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человек</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dirty="0" smtClean="0">
                          <a:latin typeface="Times New Roman"/>
                          <a:ea typeface="Times New Roman"/>
                          <a:cs typeface="Times New Roman"/>
                        </a:rPr>
                        <a:t>900</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a:latin typeface="Times New Roman"/>
                          <a:ea typeface="Times New Roman"/>
                          <a:cs typeface="Times New Roman"/>
                        </a:rPr>
                        <a:t>950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a:latin typeface="Times New Roman"/>
                          <a:ea typeface="Times New Roman"/>
                          <a:cs typeface="Times New Roman"/>
                        </a:rPr>
                        <a:t>1000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dirty="0">
                          <a:latin typeface="Times New Roman"/>
                          <a:ea typeface="Times New Roman"/>
                          <a:cs typeface="Times New Roman"/>
                        </a:rPr>
                        <a:t>1500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spcAft>
                          <a:spcPts val="0"/>
                        </a:spcAft>
                      </a:pPr>
                      <a:r>
                        <a:rPr lang="ru-RU" sz="1400">
                          <a:latin typeface="Times New Roman"/>
                          <a:ea typeface="Times New Roman"/>
                          <a:cs typeface="Times New Roman"/>
                        </a:rPr>
                        <a:t>2000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13">
                <a:tc gridSpan="8">
                  <a:txBody>
                    <a:bodyPr/>
                    <a:lstStyle/>
                    <a:p>
                      <a:pPr algn="ctr">
                        <a:spcAft>
                          <a:spcPts val="0"/>
                        </a:spcAft>
                      </a:pPr>
                      <a:r>
                        <a:rPr lang="ru-RU" sz="1400" dirty="0">
                          <a:latin typeface="Times New Roman"/>
                          <a:ea typeface="Times New Roman"/>
                          <a:cs typeface="Times New Roman"/>
                        </a:rPr>
                        <a:t>Подпрограмма 1.  «Социальное обеспечение и иные выплаты населению».</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6739">
                <a:tc>
                  <a:txBody>
                    <a:bodyPr/>
                    <a:lstStyle/>
                    <a:p>
                      <a:pPr algn="ctr">
                        <a:spcAft>
                          <a:spcPts val="0"/>
                        </a:spcAft>
                      </a:pPr>
                      <a:r>
                        <a:rPr lang="ru-RU" sz="1400">
                          <a:solidFill>
                            <a:srgbClr val="000000"/>
                          </a:solidFill>
                          <a:latin typeface="Times New Roman"/>
                          <a:ea typeface="Times New Roman"/>
                          <a:cs typeface="Times New Roman"/>
                        </a:rPr>
                        <a:t>1</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удельный вес граждан, получающих меры социальной поддержки с учетом адресности, в общей численности граждан, муниципального образования</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процент</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0,01</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0,02</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0,03</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latin typeface="Times New Roman"/>
                          <a:ea typeface="Times New Roman"/>
                          <a:cs typeface="Times New Roman"/>
                        </a:rPr>
                        <a:t>0,04</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0,05</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26">
                <a:tc>
                  <a:txBody>
                    <a:bodyPr/>
                    <a:lstStyle/>
                    <a:p>
                      <a:pPr algn="ctr">
                        <a:spcAft>
                          <a:spcPts val="0"/>
                        </a:spcAft>
                      </a:pPr>
                      <a:r>
                        <a:rPr lang="ru-RU" sz="1400">
                          <a:solidFill>
                            <a:srgbClr val="000000"/>
                          </a:solidFill>
                          <a:latin typeface="Times New Roman"/>
                          <a:ea typeface="Times New Roman"/>
                          <a:cs typeface="Times New Roman"/>
                        </a:rPr>
                        <a:t>2</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охват населения и участников получающих меры социальной поддержки</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человек</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dirty="0" smtClean="0">
                          <a:latin typeface="Times New Roman"/>
                          <a:ea typeface="Times New Roman"/>
                          <a:cs typeface="Times New Roman"/>
                        </a:rPr>
                        <a:t>900</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a:latin typeface="Times New Roman"/>
                          <a:ea typeface="Times New Roman"/>
                          <a:cs typeface="Times New Roman"/>
                        </a:rPr>
                        <a:t>950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a:latin typeface="Times New Roman"/>
                          <a:ea typeface="Times New Roman"/>
                          <a:cs typeface="Times New Roman"/>
                        </a:rPr>
                        <a:t>1000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dirty="0">
                          <a:latin typeface="Times New Roman"/>
                          <a:ea typeface="Times New Roman"/>
                          <a:cs typeface="Times New Roman"/>
                        </a:rPr>
                        <a:t>1500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spcAft>
                          <a:spcPts val="0"/>
                        </a:spcAft>
                      </a:pPr>
                      <a:r>
                        <a:rPr lang="ru-RU" sz="1400" dirty="0">
                          <a:latin typeface="Times New Roman"/>
                          <a:ea typeface="Times New Roman"/>
                          <a:cs typeface="Times New Roman"/>
                        </a:rPr>
                        <a:t>2000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4048" y="1803640"/>
            <a:ext cx="3957116" cy="156966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Межбюджетные отношения</a:t>
            </a:r>
            <a:endParaRPr lang="en-US" sz="1600"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600" b="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04048" y="148680"/>
            <a:ext cx="3960440"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Межбюджетные </a:t>
            </a:r>
            <a:r>
              <a:rPr lang="ru-RU" sz="1600" b="1" dirty="0" smtClean="0">
                <a:latin typeface="Times New Roman" panose="02020603050405020304" pitchFamily="18" charset="0"/>
                <a:cs typeface="Times New Roman" panose="02020603050405020304" pitchFamily="18" charset="0"/>
              </a:rPr>
              <a:t>трансферты</a:t>
            </a:r>
            <a:endParaRPr lang="en-US" sz="16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6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79512" y="170360"/>
            <a:ext cx="4608512"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Текущий </a:t>
            </a:r>
            <a:r>
              <a:rPr lang="ru-RU" sz="1600" b="1" dirty="0" smtClean="0">
                <a:latin typeface="Times New Roman" panose="02020603050405020304" pitchFamily="18" charset="0"/>
                <a:cs typeface="Times New Roman" panose="02020603050405020304" pitchFamily="18" charset="0"/>
              </a:rPr>
              <a:t>финансовый год</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p>
        </p:txBody>
      </p:sp>
      <p:sp>
        <p:nvSpPr>
          <p:cNvPr id="10" name="TextBox 9"/>
          <p:cNvSpPr txBox="1"/>
          <p:nvPr/>
        </p:nvSpPr>
        <p:spPr>
          <a:xfrm>
            <a:off x="179512" y="1803640"/>
            <a:ext cx="4608512" cy="58477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Очередной финансовый </a:t>
            </a:r>
            <a:r>
              <a:rPr lang="ru-RU" sz="1600" b="1" dirty="0" smtClean="0">
                <a:latin typeface="Times New Roman" panose="02020603050405020304" pitchFamily="18" charset="0"/>
                <a:cs typeface="Times New Roman" panose="02020603050405020304" pitchFamily="18" charset="0"/>
              </a:rPr>
              <a:t>год</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год, следующий за текущим финансовым годом.</a:t>
            </a:r>
          </a:p>
        </p:txBody>
      </p:sp>
      <p:sp>
        <p:nvSpPr>
          <p:cNvPr id="11" name="TextBox 10"/>
          <p:cNvSpPr txBox="1"/>
          <p:nvPr/>
        </p:nvSpPr>
        <p:spPr>
          <a:xfrm>
            <a:off x="179512" y="2574902"/>
            <a:ext cx="4608512" cy="830997"/>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Плановый период</a:t>
            </a:r>
            <a:r>
              <a:rPr lang="ru-RU"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два финансовых года, следующие за очередным финансовым годом.</a:t>
            </a:r>
          </a:p>
        </p:txBody>
      </p:sp>
      <p:sp>
        <p:nvSpPr>
          <p:cNvPr id="12" name="TextBox 11"/>
          <p:cNvSpPr txBox="1"/>
          <p:nvPr/>
        </p:nvSpPr>
        <p:spPr>
          <a:xfrm>
            <a:off x="179512" y="3563574"/>
            <a:ext cx="8781652" cy="58477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Отчетный финансовый </a:t>
            </a:r>
            <a:r>
              <a:rPr lang="ru-RU" sz="1600" b="1" dirty="0" smtClean="0">
                <a:latin typeface="Times New Roman" panose="02020603050405020304" pitchFamily="18" charset="0"/>
                <a:cs typeface="Times New Roman" panose="02020603050405020304" pitchFamily="18" charset="0"/>
              </a:rPr>
              <a:t>год</a:t>
            </a:r>
            <a:endParaRPr lang="en-US" sz="16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год, предшествующий текущему финансовому году. </a:t>
            </a:r>
          </a:p>
        </p:txBody>
      </p:sp>
      <p:sp>
        <p:nvSpPr>
          <p:cNvPr id="13" name="TextBox 12"/>
          <p:cNvSpPr txBox="1"/>
          <p:nvPr/>
        </p:nvSpPr>
        <p:spPr>
          <a:xfrm>
            <a:off x="179512" y="4532327"/>
            <a:ext cx="8781652"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Публичные </a:t>
            </a:r>
            <a:r>
              <a:rPr lang="ru-RU" sz="1600" b="1" dirty="0" smtClean="0">
                <a:latin typeface="Times New Roman" panose="02020603050405020304" pitchFamily="18" charset="0"/>
                <a:cs typeface="Times New Roman" panose="02020603050405020304" pitchFamily="18" charset="0"/>
              </a:rPr>
              <a:t>слушания</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форма реализации прав населения муниципального образования (общественности)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 y="214290"/>
          <a:ext cx="8858280" cy="6215105"/>
        </p:xfrm>
        <a:graphic>
          <a:graphicData uri="http://schemas.openxmlformats.org/drawingml/2006/table">
            <a:tbl>
              <a:tblPr/>
              <a:tblGrid>
                <a:gridCol w="484928"/>
                <a:gridCol w="3041031"/>
                <a:gridCol w="793744"/>
                <a:gridCol w="863816"/>
                <a:gridCol w="863816"/>
                <a:gridCol w="1051091"/>
                <a:gridCol w="878698"/>
                <a:gridCol w="80591"/>
                <a:gridCol w="800565"/>
              </a:tblGrid>
              <a:tr h="258962">
                <a:tc gridSpan="9">
                  <a:txBody>
                    <a:bodyPr/>
                    <a:lstStyle/>
                    <a:p>
                      <a:pPr algn="ctr">
                        <a:lnSpc>
                          <a:spcPct val="115000"/>
                        </a:lnSpc>
                        <a:spcAft>
                          <a:spcPts val="0"/>
                        </a:spcAft>
                      </a:pPr>
                      <a:r>
                        <a:rPr lang="ru-RU" sz="1200" dirty="0">
                          <a:latin typeface="Times New Roman"/>
                          <a:ea typeface="Calibri"/>
                          <a:cs typeface="Times New Roman"/>
                        </a:rPr>
                        <a:t>подпрограмма 3.</a:t>
                      </a:r>
                      <a:r>
                        <a:rPr lang="ru-RU" sz="1200" dirty="0">
                          <a:latin typeface="Times New Roman"/>
                          <a:ea typeface="Times New Roman"/>
                          <a:cs typeface="Times New Roman"/>
                        </a:rPr>
                        <a:t> «Социальное обеспечение и иные выплаты населению»</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89627">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граждан получивших ежемесячные денежные выплаты на оплату жилого помещения и коммунальных услуг гражданам, перешедшим на пенсию из числа медицинских и фармацевтических работников муниципальных учреждений здравоохранения, проживающим в сельской местности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количество</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Arial"/>
                          <a:ea typeface="Times New Roman"/>
                          <a:cs typeface="Times New Roman"/>
                        </a:rPr>
                        <a:t>49</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55</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       64</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a:ea typeface="Calibri"/>
                          <a:cs typeface="Times New Roman"/>
                        </a:rPr>
                        <a:t>66</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6888">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граждан получивших субсидию на оплату жилья и коммунальных услуг</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количество</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1080</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1085</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1080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1095</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Calibri"/>
                          <a:cs typeface="Times New Roman"/>
                        </a:rPr>
                        <a:t>1100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8962">
                <a:tc gridSpan="9">
                  <a:txBody>
                    <a:bodyPr/>
                    <a:lstStyle/>
                    <a:p>
                      <a:pPr algn="ctr">
                        <a:lnSpc>
                          <a:spcPct val="115000"/>
                        </a:lnSpc>
                        <a:spcAft>
                          <a:spcPts val="0"/>
                        </a:spcAft>
                      </a:pPr>
                      <a:r>
                        <a:rPr lang="ru-RU" sz="1200" dirty="0">
                          <a:latin typeface="Times New Roman"/>
                          <a:ea typeface="Times New Roman"/>
                          <a:cs typeface="Times New Roman"/>
                        </a:rPr>
                        <a:t>подпрограмма 4.«Повышение оплаты труда некоторых категорий работников муниципальных учреждений»</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0666">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работников муниципальных учреждений (за исключением органов местного самоуправления), занятых на полную ставку, заработная плата которых за полную отработку за месяц нормы рабочего времени и выполнения нормы труда (трудовых обязанностей) ниже минимального размера оплаты труда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человек</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Arial"/>
                          <a:ea typeface="Times New Roman"/>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user\Desktop\original.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305784"/>
            <a:ext cx="9144000" cy="7163784"/>
          </a:xfrm>
          <a:prstGeom prst="rect">
            <a:avLst/>
          </a:prstGeom>
          <a:noFill/>
        </p:spPr>
      </p:pic>
      <p:sp>
        <p:nvSpPr>
          <p:cNvPr id="2" name="Заголовок 1"/>
          <p:cNvSpPr>
            <a:spLocks noGrp="1"/>
          </p:cNvSpPr>
          <p:nvPr>
            <p:ph type="title"/>
          </p:nvPr>
        </p:nvSpPr>
        <p:spPr>
          <a:xfrm>
            <a:off x="457200" y="0"/>
            <a:ext cx="8186766" cy="714356"/>
          </a:xfrm>
          <a:effectLst>
            <a:glow rad="635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«Информационное общество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
        <p:nvSpPr>
          <p:cNvPr id="3" name="Прямоугольник 2"/>
          <p:cNvSpPr/>
          <p:nvPr/>
        </p:nvSpPr>
        <p:spPr>
          <a:xfrm>
            <a:off x="357158" y="928671"/>
            <a:ext cx="6500858" cy="276999"/>
          </a:xfrm>
          <a:prstGeom prst="rect">
            <a:avLst/>
          </a:prstGeom>
        </p:spPr>
        <p:txBody>
          <a:bodyPr wrap="square">
            <a:spAutoFit/>
          </a:bodyPr>
          <a:lstStyle/>
          <a:p>
            <a:r>
              <a:rPr lang="ru-RU" sz="1200" dirty="0" smtClean="0">
                <a:latin typeface="Times New Roman" pitchFamily="18" charset="0"/>
                <a:cs typeface="Times New Roman" pitchFamily="18" charset="0"/>
              </a:rPr>
              <a:t>Цели муниципальной программы:</a:t>
            </a:r>
            <a:endParaRPr lang="ru-RU" sz="1200" dirty="0">
              <a:latin typeface="Times New Roman" pitchFamily="18" charset="0"/>
              <a:cs typeface="Times New Roman" pitchFamily="18" charset="0"/>
            </a:endParaRPr>
          </a:p>
        </p:txBody>
      </p:sp>
      <p:sp>
        <p:nvSpPr>
          <p:cNvPr id="4" name="Прямоугольник 3"/>
          <p:cNvSpPr/>
          <p:nvPr/>
        </p:nvSpPr>
        <p:spPr>
          <a:xfrm>
            <a:off x="3143240" y="857233"/>
            <a:ext cx="6000760" cy="677108"/>
          </a:xfrm>
          <a:prstGeom prst="rect">
            <a:avLst/>
          </a:prstGeom>
        </p:spPr>
        <p:txBody>
          <a:bodyPr wrap="square">
            <a:spAutoFit/>
          </a:bodyPr>
          <a:lstStyle/>
          <a:p>
            <a:pPr algn="just"/>
            <a:r>
              <a:rPr lang="ru-RU" sz="1200" dirty="0" smtClean="0">
                <a:latin typeface="Times New Roman" pitchFamily="18" charset="0"/>
                <a:cs typeface="Times New Roman" pitchFamily="18" charset="0"/>
              </a:rPr>
              <a:t>получение гражданами и организациями преимуществ от применения информационных и телекоммуникационных технологий; обеспечение информационной открытости органов местного самоуправления </a:t>
            </a:r>
            <a:r>
              <a:rPr lang="ru-RU" sz="1200" dirty="0" err="1" smtClean="0">
                <a:latin typeface="Times New Roman" pitchFamily="18" charset="0"/>
                <a:cs typeface="Times New Roman" pitchFamily="18" charset="0"/>
              </a:rPr>
              <a:t>Ершовского</a:t>
            </a:r>
            <a:r>
              <a:rPr lang="ru-RU" sz="1200" dirty="0" smtClean="0">
                <a:latin typeface="Times New Roman" pitchFamily="18" charset="0"/>
                <a:cs typeface="Times New Roman" pitchFamily="18" charset="0"/>
              </a:rPr>
              <a:t> муниципального района</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45057" name="Rectangle 1"/>
          <p:cNvSpPr>
            <a:spLocks noChangeArrowheads="1"/>
          </p:cNvSpPr>
          <p:nvPr/>
        </p:nvSpPr>
        <p:spPr bwMode="auto">
          <a:xfrm>
            <a:off x="3786182" y="4481394"/>
            <a:ext cx="535781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graphicFrame>
        <p:nvGraphicFramePr>
          <p:cNvPr id="9" name="Таблица 8"/>
          <p:cNvGraphicFramePr>
            <a:graphicFrameLocks noGrp="1"/>
          </p:cNvGraphicFramePr>
          <p:nvPr/>
        </p:nvGraphicFramePr>
        <p:xfrm>
          <a:off x="214281" y="1571613"/>
          <a:ext cx="8715436" cy="5160204"/>
        </p:xfrm>
        <a:graphic>
          <a:graphicData uri="http://schemas.openxmlformats.org/drawingml/2006/table">
            <a:tbl>
              <a:tblPr/>
              <a:tblGrid>
                <a:gridCol w="4053689"/>
                <a:gridCol w="743183"/>
                <a:gridCol w="810744"/>
                <a:gridCol w="810744"/>
                <a:gridCol w="643698"/>
                <a:gridCol w="707542"/>
                <a:gridCol w="945836"/>
              </a:tblGrid>
              <a:tr h="280914">
                <a:tc rowSpan="2">
                  <a:txBody>
                    <a:bodyPr/>
                    <a:lstStyle/>
                    <a:p>
                      <a:pPr>
                        <a:spcAft>
                          <a:spcPts val="0"/>
                        </a:spcAft>
                      </a:pPr>
                      <a:r>
                        <a:rPr lang="ru-RU" sz="1200" dirty="0">
                          <a:latin typeface="Times New Roman"/>
                          <a:ea typeface="Times New Roman"/>
                          <a:cs typeface="Times New Roman"/>
                        </a:rPr>
                        <a:t>Целевые показатели муниципальной программы (индикаторы)</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1200" dirty="0">
                          <a:latin typeface="Times New Roman"/>
                          <a:ea typeface="Times New Roman"/>
                          <a:cs typeface="Times New Roman"/>
                        </a:rPr>
                        <a:t>Единица измерения</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1200" dirty="0">
                          <a:latin typeface="Times New Roman"/>
                          <a:ea typeface="Times New Roman"/>
                          <a:cs typeface="Times New Roman"/>
                        </a:rPr>
                        <a:t>Прогноз конечных результатов, характеризующих эффективность реализации мероприятий Программы</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200" dirty="0">
                        <a:latin typeface="Times New Roman"/>
                        <a:ea typeface="Times New Roman"/>
                        <a:cs typeface="Times New Roman"/>
                      </a:endParaRP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40457">
                <a:tc vMerge="1">
                  <a:txBody>
                    <a:bodyPr/>
                    <a:lstStyle/>
                    <a:p>
                      <a:endParaRPr lang="ru-RU"/>
                    </a:p>
                  </a:txBody>
                  <a:tcPr/>
                </a:tc>
                <a:tc vMerge="1">
                  <a:txBody>
                    <a:bodyPr/>
                    <a:lstStyle/>
                    <a:p>
                      <a:endParaRPr lang="ru-RU"/>
                    </a:p>
                  </a:txBody>
                  <a:tcPr/>
                </a:tc>
                <a:tc>
                  <a:txBody>
                    <a:bodyPr/>
                    <a:lstStyle/>
                    <a:p>
                      <a:pPr>
                        <a:spcAft>
                          <a:spcPts val="0"/>
                        </a:spcAft>
                      </a:pPr>
                      <a:r>
                        <a:rPr lang="ru-RU" sz="1200" dirty="0" smtClean="0">
                          <a:latin typeface="Times New Roman"/>
                          <a:ea typeface="Times New Roman"/>
                          <a:cs typeface="Times New Roman"/>
                        </a:rPr>
                        <a:t>2021 год</a:t>
                      </a:r>
                      <a:endParaRPr lang="ru-RU" sz="1200" dirty="0">
                        <a:latin typeface="Times New Roman"/>
                        <a:ea typeface="Times New Roman"/>
                        <a:cs typeface="Times New Roman"/>
                      </a:endParaRP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2022 год</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2023 год</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2024 год</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2025 год</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57">
                <a:tc>
                  <a:txBody>
                    <a:bodyPr/>
                    <a:lstStyle/>
                    <a:p>
                      <a:pPr>
                        <a:spcAft>
                          <a:spcPts val="0"/>
                        </a:spcAft>
                      </a:pPr>
                      <a:r>
                        <a:rPr lang="ru-RU" sz="1200">
                          <a:latin typeface="Times New Roman"/>
                          <a:ea typeface="Times New Roman"/>
                          <a:cs typeface="Times New Roman"/>
                        </a:rPr>
                        <a:t>1</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2</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cs typeface="Times New Roman"/>
                      </a:endParaRP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4</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5</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6</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7</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57">
                <a:tc gridSpan="7">
                  <a:txBody>
                    <a:bodyPr/>
                    <a:lstStyle/>
                    <a:p>
                      <a:pPr>
                        <a:spcAft>
                          <a:spcPts val="0"/>
                        </a:spcAft>
                      </a:pPr>
                      <a:r>
                        <a:rPr lang="ru-RU" sz="1200" dirty="0">
                          <a:latin typeface="Times New Roman"/>
                          <a:ea typeface="Times New Roman"/>
                          <a:cs typeface="Times New Roman"/>
                        </a:rPr>
                        <a:t>Программа «Информационное общество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на 2021 – 2025 года»</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83200">
                <a:tc>
                  <a:txBody>
                    <a:bodyPr/>
                    <a:lstStyle/>
                    <a:p>
                      <a:pPr algn="just">
                        <a:spcAft>
                          <a:spcPts val="0"/>
                        </a:spcAft>
                      </a:pPr>
                      <a:r>
                        <a:rPr lang="ru-RU" sz="1200" dirty="0">
                          <a:latin typeface="Times New Roman"/>
                          <a:ea typeface="Times New Roman"/>
                          <a:cs typeface="Times New Roman"/>
                        </a:rPr>
                        <a:t>1.Доля предоставленных му­ниципальных услуг органами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в электронном виде, в том числе на базе МФЦ от общего количества муници­пальных услуг, предостав­ляемых  органами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не менее 45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25</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40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45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14">
                <a:tc>
                  <a:txBody>
                    <a:bodyPr/>
                    <a:lstStyle/>
                    <a:p>
                      <a:pPr algn="just">
                        <a:spcAft>
                          <a:spcPts val="0"/>
                        </a:spcAft>
                      </a:pPr>
                      <a:r>
                        <a:rPr lang="ru-RU" sz="1200" dirty="0">
                          <a:latin typeface="Times New Roman"/>
                          <a:ea typeface="Times New Roman"/>
                          <a:cs typeface="Times New Roman"/>
                        </a:rPr>
                        <a:t>2.Доля перевода ПЭВМ на отечественные операционные системы</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30</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40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50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60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70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28">
                <a:tc>
                  <a:txBody>
                    <a:bodyPr/>
                    <a:lstStyle/>
                    <a:p>
                      <a:pPr algn="just">
                        <a:spcAft>
                          <a:spcPts val="0"/>
                        </a:spcAft>
                      </a:pPr>
                      <a:r>
                        <a:rPr lang="ru-RU" sz="1200" dirty="0">
                          <a:latin typeface="Times New Roman"/>
                          <a:ea typeface="Times New Roman"/>
                          <a:cs typeface="Times New Roman"/>
                        </a:rPr>
                        <a:t>3.Повышение информированности граждан о деятельности органов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не менее, чем на 50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40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50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28">
                <a:tc>
                  <a:txBody>
                    <a:bodyPr/>
                    <a:lstStyle/>
                    <a:p>
                      <a:pPr>
                        <a:spcAft>
                          <a:spcPts val="0"/>
                        </a:spcAft>
                      </a:pPr>
                      <a:r>
                        <a:rPr lang="ru-RU" sz="1200">
                          <a:latin typeface="Times New Roman"/>
                          <a:ea typeface="Times New Roman"/>
                          <a:cs typeface="Times New Roman"/>
                        </a:rPr>
                        <a:t>4.Увеличение объемов материалов    на сайте администрации Ершовского муниципального района, освещающих значимую тематику, не менее чем на 35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15</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57">
                <a:tc gridSpan="7">
                  <a:txBody>
                    <a:bodyPr/>
                    <a:lstStyle/>
                    <a:p>
                      <a:pPr algn="ctr">
                        <a:spcAft>
                          <a:spcPts val="0"/>
                        </a:spcAft>
                      </a:pPr>
                      <a:r>
                        <a:rPr lang="ru-RU" sz="1200" dirty="0">
                          <a:latin typeface="Times New Roman"/>
                          <a:ea typeface="Times New Roman"/>
                          <a:cs typeface="Times New Roman"/>
                        </a:rPr>
                        <a:t>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6422">
                <a:tc gridSpan="7">
                  <a:txBody>
                    <a:bodyPr/>
                    <a:lstStyle/>
                    <a:p>
                      <a:pPr algn="ctr">
                        <a:spcAft>
                          <a:spcPts val="0"/>
                        </a:spcAft>
                      </a:pPr>
                      <a:r>
                        <a:rPr lang="ru-RU" sz="1200" dirty="0">
                          <a:latin typeface="Times New Roman"/>
                          <a:ea typeface="Times New Roman"/>
                          <a:cs typeface="Times New Roman"/>
                        </a:rPr>
                        <a:t>Подпрограмма 2 «Информационное партнерство органов местного самоуправления со средствами массовой информации»</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61828">
                <a:tc>
                  <a:txBody>
                    <a:bodyPr/>
                    <a:lstStyle/>
                    <a:p>
                      <a:pPr>
                        <a:spcAft>
                          <a:spcPts val="0"/>
                        </a:spcAft>
                      </a:pPr>
                      <a:r>
                        <a:rPr lang="ru-RU" sz="1200">
                          <a:latin typeface="Times New Roman"/>
                          <a:ea typeface="Times New Roman"/>
                          <a:cs typeface="Times New Roman"/>
                        </a:rPr>
                        <a:t>1. Повышение информированности граждан о деятельности органов местного самоуправления Ершовского муниципального района не менее чем на 50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40</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50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28">
                <a:tc>
                  <a:txBody>
                    <a:bodyPr/>
                    <a:lstStyle/>
                    <a:p>
                      <a:pPr>
                        <a:spcAft>
                          <a:spcPts val="0"/>
                        </a:spcAft>
                      </a:pPr>
                      <a:r>
                        <a:rPr lang="ru-RU" sz="1200">
                          <a:latin typeface="Times New Roman"/>
                          <a:ea typeface="Times New Roman"/>
                          <a:cs typeface="Times New Roman"/>
                        </a:rPr>
                        <a:t>2. Увеличение объемов материалов в СМИ и на сайте администраций Ершовского муниципального района, освещающих значимую тематику, не менее чем на 35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smtClean="0">
                          <a:latin typeface="Times New Roman"/>
                          <a:ea typeface="Times New Roman"/>
                          <a:cs typeface="Times New Roman"/>
                        </a:rPr>
                        <a:t>15</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35</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1" cy="85723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«Защита населения и территорий от чрезвычайных ситуаций, обеспечение пожарной безопасности муниципального образования  до 2025 года»</a:t>
            </a:r>
            <a:endParaRPr lang="ru-RU" sz="1800" b="1" dirty="0">
              <a:latin typeface="Times New Roman" pitchFamily="18" charset="0"/>
              <a:cs typeface="Times New Roman" pitchFamily="18" charset="0"/>
            </a:endParaRPr>
          </a:p>
        </p:txBody>
      </p:sp>
      <p:sp>
        <p:nvSpPr>
          <p:cNvPr id="76801" name="Rectangle 1"/>
          <p:cNvSpPr>
            <a:spLocks noChangeArrowheads="1"/>
          </p:cNvSpPr>
          <p:nvPr/>
        </p:nvSpPr>
        <p:spPr bwMode="auto">
          <a:xfrm>
            <a:off x="0" y="1214422"/>
            <a:ext cx="914400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yandex-sans"/>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2" name="Rectangle 2"/>
          <p:cNvSpPr>
            <a:spLocks noChangeArrowheads="1"/>
          </p:cNvSpPr>
          <p:nvPr/>
        </p:nvSpPr>
        <p:spPr bwMode="auto">
          <a:xfrm>
            <a:off x="2071670" y="857232"/>
            <a:ext cx="67866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 программы: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необходимых условий для предотвращения гибели и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травмирования</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людей при чрезвычайных ситуациях, защите</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природной среды в зоне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предупреждение чрезвычайных ситуаций и повышение устойчивости функционирования организаций, а также объектов социального назначения в чрезвычайных ситуациях;</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готовности к действиям органов управления, сил и средств, предназначенных и выделяемых для предупреждения ликвидации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сбор, обработка, обмен и выдача информации в области защиты населения и территорий от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пожарной безопасности.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Рисунок 9" descr="C:\Users\Borodina\Desktop\целевые показатели\1856926.jpeg"/>
          <p:cNvPicPr/>
          <p:nvPr/>
        </p:nvPicPr>
        <p:blipFill>
          <a:blip r:embed="rId2" cstate="print"/>
          <a:srcRect l="50424" t="14837" r="3178" b="41246"/>
          <a:stretch>
            <a:fillRect/>
          </a:stretch>
        </p:blipFill>
        <p:spPr bwMode="auto">
          <a:xfrm>
            <a:off x="45979" y="918504"/>
            <a:ext cx="1979712" cy="1867554"/>
          </a:xfrm>
          <a:prstGeom prst="rect">
            <a:avLst/>
          </a:prstGeom>
          <a:noFill/>
          <a:ln w="9525">
            <a:noFill/>
            <a:miter lim="800000"/>
            <a:headEnd/>
            <a:tailEnd/>
          </a:ln>
          <a:scene3d>
            <a:camera prst="orthographicFront"/>
            <a:lightRig rig="threePt" dir="t"/>
          </a:scene3d>
          <a:sp3d>
            <a:bevelT prst="relaxedInset"/>
          </a:sp3d>
        </p:spPr>
      </p:pic>
      <p:graphicFrame>
        <p:nvGraphicFramePr>
          <p:cNvPr id="8" name="Таблица 7"/>
          <p:cNvGraphicFramePr>
            <a:graphicFrameLocks noGrp="1"/>
          </p:cNvGraphicFramePr>
          <p:nvPr/>
        </p:nvGraphicFramePr>
        <p:xfrm>
          <a:off x="142847" y="2857494"/>
          <a:ext cx="8858310" cy="4000506"/>
        </p:xfrm>
        <a:graphic>
          <a:graphicData uri="http://schemas.openxmlformats.org/drawingml/2006/table">
            <a:tbl>
              <a:tblPr/>
              <a:tblGrid>
                <a:gridCol w="724889"/>
                <a:gridCol w="3704551"/>
                <a:gridCol w="804992"/>
                <a:gridCol w="724889"/>
                <a:gridCol w="724889"/>
                <a:gridCol w="724322"/>
                <a:gridCol w="724889"/>
                <a:gridCol w="724889"/>
              </a:tblGrid>
              <a:tr h="124153">
                <a:tc rowSpan="2">
                  <a:txBody>
                    <a:bodyPr/>
                    <a:lstStyle/>
                    <a:p>
                      <a:pPr algn="ctr">
                        <a:lnSpc>
                          <a:spcPct val="115000"/>
                        </a:lnSpc>
                        <a:spcAft>
                          <a:spcPts val="0"/>
                        </a:spcAft>
                      </a:pPr>
                      <a:r>
                        <a:rPr lang="en-US" sz="1200" dirty="0">
                          <a:latin typeface="Times New Roman"/>
                          <a:ea typeface="Calibri"/>
                          <a:cs typeface="Times New Roman"/>
                        </a:rPr>
                        <a:t>№</a:t>
                      </a:r>
                      <a:endParaRPr lang="ru-RU" sz="1200" dirty="0">
                        <a:latin typeface="Arial"/>
                        <a:ea typeface="Times New Roman"/>
                        <a:cs typeface="Times New Roman"/>
                      </a:endParaRPr>
                    </a:p>
                    <a:p>
                      <a:pPr algn="ctr">
                        <a:lnSpc>
                          <a:spcPct val="115000"/>
                        </a:lnSpc>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Единица измерения</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700">
                          <a:latin typeface="Times New Roman"/>
                          <a:ea typeface="Calibri"/>
                          <a:cs typeface="Times New Roman"/>
                        </a:rPr>
                        <a:t>Значение показателей</a:t>
                      </a:r>
                      <a:endParaRPr lang="ru-RU" sz="7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03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latin typeface="Times New Roman"/>
                          <a:ea typeface="Calibri"/>
                          <a:cs typeface="Times New Roman"/>
                        </a:rPr>
                        <a:t>2021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2022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2023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2024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2025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4">
                <a:tc>
                  <a:txBody>
                    <a:bodyPr/>
                    <a:lstStyle/>
                    <a:p>
                      <a:pPr algn="ctr">
                        <a:lnSpc>
                          <a:spcPct val="115000"/>
                        </a:lnSpc>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a:t>
                      </a:r>
                      <a:endParaRPr lang="ru-RU" sz="1200" dirty="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a:t>
                      </a:r>
                      <a:endParaRPr lang="ru-RU" sz="1200" dirty="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7</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8</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500">
                <a:tc gridSpan="8">
                  <a:txBody>
                    <a:bodyPr/>
                    <a:lstStyle/>
                    <a:p>
                      <a:pPr algn="ctr">
                        <a:lnSpc>
                          <a:spcPct val="115000"/>
                        </a:lnSpc>
                        <a:spcAft>
                          <a:spcPts val="0"/>
                        </a:spcAft>
                      </a:pPr>
                      <a:r>
                        <a:rPr lang="ru-RU" sz="1200" dirty="0">
                          <a:latin typeface="Times New Roman"/>
                          <a:ea typeface="Times New Roman"/>
                          <a:cs typeface="Times New Roman"/>
                        </a:rPr>
                        <a:t>«Защита населения и территорий от чрезвычайных ситуаций, обеспечение пожарной безопасности </a:t>
                      </a:r>
                      <a:endParaRPr lang="ru-RU" sz="1200" dirty="0">
                        <a:latin typeface="Arial"/>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 года»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6158">
                <a:tc>
                  <a:txBody>
                    <a:bodyPr/>
                    <a:lstStyle/>
                    <a:p>
                      <a:pPr algn="ctr">
                        <a:lnSpc>
                          <a:spcPct val="115000"/>
                        </a:lnSpc>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увеличение охвата населения, обученного в области защиты от чрезвычайных ситуаций природного и техногенного характера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4">
                <a:tc>
                  <a:txBody>
                    <a:bodyPr/>
                    <a:lstStyle/>
                    <a:p>
                      <a:pPr algn="ctr">
                        <a:lnSpc>
                          <a:spcPct val="115000"/>
                        </a:lnSpc>
                        <a:spcAft>
                          <a:spcPts val="0"/>
                        </a:spcAft>
                      </a:pPr>
                      <a:r>
                        <a:rPr lang="ru-RU" sz="1200">
                          <a:latin typeface="Times New Roman"/>
                          <a:ea typeface="Calibri"/>
                          <a:cs typeface="Times New Roman"/>
                        </a:rPr>
                        <a:t>2</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усовершенствование деятельности ЕДДС</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158">
                <a:tc>
                  <a:txBody>
                    <a:bodyPr/>
                    <a:lstStyle/>
                    <a:p>
                      <a:pPr algn="ctr">
                        <a:lnSpc>
                          <a:spcPct val="115000"/>
                        </a:lnSpc>
                        <a:spcAft>
                          <a:spcPts val="0"/>
                        </a:spcAft>
                      </a:pPr>
                      <a:r>
                        <a:rPr lang="ru-RU" sz="1200">
                          <a:latin typeface="Times New Roman"/>
                          <a:ea typeface="Calibri"/>
                          <a:cs typeface="Times New Roman"/>
                        </a:rPr>
                        <a:t>3</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увеличение обученного состава, выполняющие обязанности в области ГО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 до 2025 года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95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500">
                <a:tc>
                  <a:txBody>
                    <a:bodyPr/>
                    <a:lstStyle/>
                    <a:p>
                      <a:pPr algn="ctr">
                        <a:lnSpc>
                          <a:spcPct val="115000"/>
                        </a:lnSpc>
                        <a:spcAft>
                          <a:spcPts val="0"/>
                        </a:spcAft>
                      </a:pPr>
                      <a:r>
                        <a:rPr lang="ru-RU" sz="1200">
                          <a:latin typeface="Times New Roman"/>
                          <a:ea typeface="Calibri"/>
                          <a:cs typeface="Times New Roman"/>
                        </a:rPr>
                        <a:t>4</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уменьшение территорий населенных пунктов, подтапливаемых в период половодья</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70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4">
                <a:tc>
                  <a:txBody>
                    <a:bodyPr/>
                    <a:lstStyle/>
                    <a:p>
                      <a:pPr algn="ctr">
                        <a:lnSpc>
                          <a:spcPct val="115000"/>
                        </a:lnSpc>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снижение рисков производственных аварий, катастроф</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158">
                <a:tc>
                  <a:txBody>
                    <a:bodyPr/>
                    <a:lstStyle/>
                    <a:p>
                      <a:pPr algn="ctr">
                        <a:lnSpc>
                          <a:spcPct val="115000"/>
                        </a:lnSpc>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улучшение готовности  реагирования сил и средств к осуществлению мероприятий по ликвидации возможных или возникших чрезвычайных ситуаций</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70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95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prichina-3"/>
          <p:cNvPicPr>
            <a:picLocks noChangeAspect="1" noChangeArrowheads="1"/>
          </p:cNvPicPr>
          <p:nvPr/>
        </p:nvPicPr>
        <p:blipFill>
          <a:blip r:embed="rId2"/>
          <a:srcRect/>
          <a:stretch>
            <a:fillRect/>
          </a:stretch>
        </p:blipFill>
        <p:spPr bwMode="auto">
          <a:xfrm>
            <a:off x="6292850" y="0"/>
            <a:ext cx="2851150" cy="2151063"/>
          </a:xfrm>
          <a:prstGeom prst="rect">
            <a:avLst/>
          </a:prstGeom>
          <a:noFill/>
          <a:ln w="9525">
            <a:noFill/>
            <a:miter lim="800000"/>
            <a:headEnd/>
            <a:tailEnd/>
          </a:ln>
        </p:spPr>
      </p:pic>
      <p:pic>
        <p:nvPicPr>
          <p:cNvPr id="77826" name="Picture 2" descr="img9"/>
          <p:cNvPicPr>
            <a:picLocks noChangeAspect="1" noChangeArrowheads="1"/>
          </p:cNvPicPr>
          <p:nvPr/>
        </p:nvPicPr>
        <p:blipFill>
          <a:blip r:embed="rId3" cstate="print"/>
          <a:srcRect/>
          <a:stretch>
            <a:fillRect/>
          </a:stretch>
        </p:blipFill>
        <p:spPr bwMode="auto">
          <a:xfrm>
            <a:off x="14280" y="-7949"/>
            <a:ext cx="2639361" cy="2151063"/>
          </a:xfrm>
          <a:prstGeom prst="rect">
            <a:avLst/>
          </a:prstGeom>
          <a:noFill/>
          <a:ln w="9525">
            <a:noFill/>
            <a:miter lim="800000"/>
            <a:headEnd/>
            <a:tailEnd/>
          </a:ln>
        </p:spPr>
      </p:pic>
      <p:pic>
        <p:nvPicPr>
          <p:cNvPr id="77827" name="Picture 3" descr="lga4n"/>
          <p:cNvPicPr>
            <a:picLocks noChangeAspect="1" noChangeArrowheads="1"/>
          </p:cNvPicPr>
          <p:nvPr/>
        </p:nvPicPr>
        <p:blipFill>
          <a:blip r:embed="rId4"/>
          <a:srcRect/>
          <a:stretch>
            <a:fillRect/>
          </a:stretch>
        </p:blipFill>
        <p:spPr bwMode="auto">
          <a:xfrm>
            <a:off x="2643174" y="0"/>
            <a:ext cx="3643338" cy="2143115"/>
          </a:xfrm>
          <a:prstGeom prst="rect">
            <a:avLst/>
          </a:prstGeom>
          <a:noFill/>
          <a:ln w="9525">
            <a:noFill/>
            <a:miter lim="800000"/>
            <a:headEnd/>
            <a:tailEnd/>
          </a:ln>
        </p:spPr>
      </p:pic>
      <p:graphicFrame>
        <p:nvGraphicFramePr>
          <p:cNvPr id="6" name="Таблица 5"/>
          <p:cNvGraphicFramePr>
            <a:graphicFrameLocks noGrp="1"/>
          </p:cNvGraphicFramePr>
          <p:nvPr>
            <p:extLst>
              <p:ext uri="{D42A27DB-BD31-4B8C-83A1-F6EECF244321}">
                <p14:modId xmlns="" xmlns:p14="http://schemas.microsoft.com/office/powerpoint/2010/main" val="457261391"/>
              </p:ext>
            </p:extLst>
          </p:nvPr>
        </p:nvGraphicFramePr>
        <p:xfrm>
          <a:off x="285720" y="2357430"/>
          <a:ext cx="8643998" cy="4143404"/>
        </p:xfrm>
        <a:graphic>
          <a:graphicData uri="http://schemas.openxmlformats.org/drawingml/2006/table">
            <a:tbl>
              <a:tblPr>
                <a:effectLst>
                  <a:outerShdw blurRad="50800" dist="38100" dir="16200000" rotWithShape="0">
                    <a:prstClr val="black">
                      <a:alpha val="40000"/>
                    </a:prstClr>
                  </a:outerShdw>
                </a:effectLst>
              </a:tblPr>
              <a:tblGrid>
                <a:gridCol w="4475386">
                  <a:extLst>
                    <a:ext uri="{9D8B030D-6E8A-4147-A177-3AD203B41FA5}">
                      <a16:colId xmlns="" xmlns:a16="http://schemas.microsoft.com/office/drawing/2014/main" val="20000"/>
                    </a:ext>
                  </a:extLst>
                </a:gridCol>
                <a:gridCol w="627957">
                  <a:extLst>
                    <a:ext uri="{9D8B030D-6E8A-4147-A177-3AD203B41FA5}">
                      <a16:colId xmlns="" xmlns:a16="http://schemas.microsoft.com/office/drawing/2014/main" val="20001"/>
                    </a:ext>
                  </a:extLst>
                </a:gridCol>
                <a:gridCol w="733478">
                  <a:extLst>
                    <a:ext uri="{9D8B030D-6E8A-4147-A177-3AD203B41FA5}">
                      <a16:colId xmlns="" xmlns:a16="http://schemas.microsoft.com/office/drawing/2014/main" val="20002"/>
                    </a:ext>
                  </a:extLst>
                </a:gridCol>
                <a:gridCol w="627219">
                  <a:extLst>
                    <a:ext uri="{9D8B030D-6E8A-4147-A177-3AD203B41FA5}">
                      <a16:colId xmlns="" xmlns:a16="http://schemas.microsoft.com/office/drawing/2014/main" val="20003"/>
                    </a:ext>
                  </a:extLst>
                </a:gridCol>
                <a:gridCol w="732739">
                  <a:extLst>
                    <a:ext uri="{9D8B030D-6E8A-4147-A177-3AD203B41FA5}">
                      <a16:colId xmlns="" xmlns:a16="http://schemas.microsoft.com/office/drawing/2014/main" val="20004"/>
                    </a:ext>
                  </a:extLst>
                </a:gridCol>
                <a:gridCol w="732001">
                  <a:extLst>
                    <a:ext uri="{9D8B030D-6E8A-4147-A177-3AD203B41FA5}">
                      <a16:colId xmlns="" xmlns:a16="http://schemas.microsoft.com/office/drawing/2014/main" val="20005"/>
                    </a:ext>
                  </a:extLst>
                </a:gridCol>
                <a:gridCol w="646066">
                  <a:extLst>
                    <a:ext uri="{9D8B030D-6E8A-4147-A177-3AD203B41FA5}">
                      <a16:colId xmlns="" xmlns:a16="http://schemas.microsoft.com/office/drawing/2014/main" val="20006"/>
                    </a:ext>
                  </a:extLst>
                </a:gridCol>
                <a:gridCol w="69152">
                  <a:extLst>
                    <a:ext uri="{9D8B030D-6E8A-4147-A177-3AD203B41FA5}">
                      <a16:colId xmlns="" xmlns:a16="http://schemas.microsoft.com/office/drawing/2014/main" val="20007"/>
                    </a:ext>
                  </a:extLst>
                </a:gridCol>
              </a:tblGrid>
              <a:tr h="537129">
                <a:tc gridSpan="8">
                  <a:txBody>
                    <a:bodyPr/>
                    <a:lstStyle/>
                    <a:p>
                      <a:pPr algn="ctr">
                        <a:lnSpc>
                          <a:spcPct val="115000"/>
                        </a:lnSpc>
                        <a:spcAft>
                          <a:spcPts val="0"/>
                        </a:spcAft>
                      </a:pPr>
                      <a:r>
                        <a:rPr lang="ru-RU" sz="1400" dirty="0">
                          <a:latin typeface="Times New Roman"/>
                          <a:ea typeface="Calibri"/>
                          <a:cs typeface="Times New Roman"/>
                        </a:rPr>
                        <a:t>Подпрограмма  2 </a:t>
                      </a:r>
                      <a:r>
                        <a:rPr lang="ru-RU" sz="1400" dirty="0">
                          <a:latin typeface="Times New Roman"/>
                          <a:ea typeface="Times New Roman"/>
                          <a:cs typeface="Times New Roman"/>
                        </a:rPr>
                        <a:t>«Обеспечение пожарной безопасности на территории муниципального образования г. Ершов»</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873670">
                <a:tc>
                  <a:txBody>
                    <a:bodyPr/>
                    <a:lstStyle/>
                    <a:p>
                      <a:pPr algn="just">
                        <a:lnSpc>
                          <a:spcPct val="115000"/>
                        </a:lnSpc>
                        <a:spcAft>
                          <a:spcPts val="0"/>
                        </a:spcAft>
                      </a:pPr>
                      <a:r>
                        <a:rPr lang="ru-RU" sz="1400">
                          <a:latin typeface="Times New Roman"/>
                          <a:ea typeface="Times New Roman"/>
                          <a:cs typeface="Times New Roman"/>
                        </a:rPr>
                        <a:t>увеличение охвата населения, обученного в области защиты от чрезвычайных ситуаций природного и техногенного характера</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25</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30</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40</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26909">
                <a:tc>
                  <a:txBody>
                    <a:bodyPr/>
                    <a:lstStyle/>
                    <a:p>
                      <a:pPr algn="just">
                        <a:lnSpc>
                          <a:spcPct val="115000"/>
                        </a:lnSpc>
                        <a:spcAft>
                          <a:spcPts val="0"/>
                        </a:spcAft>
                      </a:pPr>
                      <a:r>
                        <a:rPr lang="ru-RU" sz="1400" dirty="0">
                          <a:latin typeface="Times New Roman"/>
                          <a:ea typeface="Times New Roman"/>
                          <a:cs typeface="Times New Roman"/>
                        </a:rPr>
                        <a:t>снижение рисков пожаров на производстве</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974619">
                <a:tc>
                  <a:txBody>
                    <a:bodyPr/>
                    <a:lstStyle/>
                    <a:p>
                      <a:pPr algn="just">
                        <a:lnSpc>
                          <a:spcPct val="115000"/>
                        </a:lnSpc>
                        <a:spcAft>
                          <a:spcPts val="0"/>
                        </a:spcAft>
                      </a:pPr>
                      <a:r>
                        <a:rPr lang="ru-RU" sz="1400" dirty="0">
                          <a:latin typeface="Times New Roman"/>
                          <a:ea typeface="Times New Roman"/>
                          <a:cs typeface="Times New Roman"/>
                        </a:rPr>
                        <a:t>улучшение готовности  реагирования сил и средств к осуществлению мероприятий по ликвидации возможных или возникших чрезвычайных ситуаций</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45</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60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95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613758">
                <a:tc>
                  <a:txBody>
                    <a:bodyPr/>
                    <a:lstStyle/>
                    <a:p>
                      <a:pPr algn="just">
                        <a:lnSpc>
                          <a:spcPct val="115000"/>
                        </a:lnSpc>
                        <a:spcAft>
                          <a:spcPts val="0"/>
                        </a:spcAft>
                      </a:pPr>
                      <a:r>
                        <a:rPr lang="ru-RU" sz="1400" dirty="0">
                          <a:latin typeface="Times New Roman"/>
                          <a:ea typeface="Times New Roman"/>
                          <a:cs typeface="Times New Roman"/>
                        </a:rPr>
                        <a:t>увеличение охвата населения, обученного в области обеспечения пожарной безопасности</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817319">
                <a:tc>
                  <a:txBody>
                    <a:bodyPr/>
                    <a:lstStyle/>
                    <a:p>
                      <a:pPr algn="just">
                        <a:lnSpc>
                          <a:spcPct val="115000"/>
                        </a:lnSpc>
                        <a:spcAft>
                          <a:spcPts val="0"/>
                        </a:spcAft>
                      </a:pPr>
                      <a:r>
                        <a:rPr lang="ru-RU" sz="1400">
                          <a:latin typeface="Times New Roman"/>
                          <a:ea typeface="Times New Roman"/>
                          <a:cs typeface="Times New Roman"/>
                        </a:rPr>
                        <a:t>обеспеченность населения противопожарной агитацией (памятки, плакаты)</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7</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style>
          <a:lnRef idx="1">
            <a:schemeClr val="accent3"/>
          </a:lnRef>
          <a:fillRef idx="2">
            <a:schemeClr val="accent3"/>
          </a:fillRef>
          <a:effectRef idx="1">
            <a:schemeClr val="accent3"/>
          </a:effectRef>
          <a:fontRef idx="minor">
            <a:schemeClr val="dk1"/>
          </a:fontRef>
        </p:style>
        <p:txBody>
          <a:bodyPr/>
          <a:lstStyle/>
          <a:p>
            <a:r>
              <a:rPr lang="ru-RU" sz="2000" b="1" dirty="0" smtClean="0">
                <a:latin typeface="Times New Roman" pitchFamily="18" charset="0"/>
                <a:cs typeface="Times New Roman" pitchFamily="18" charset="0"/>
              </a:rPr>
              <a:t>Муниципальная программа  «Защита прав потребителей в </a:t>
            </a:r>
            <a:r>
              <a:rPr lang="ru-RU" sz="2000" b="1" dirty="0" err="1" smtClean="0">
                <a:latin typeface="Times New Roman" pitchFamily="18" charset="0"/>
                <a:cs typeface="Times New Roman" pitchFamily="18" charset="0"/>
              </a:rPr>
              <a:t>Ершовском</a:t>
            </a:r>
            <a:r>
              <a:rPr lang="ru-RU" sz="2000" b="1" dirty="0" smtClean="0">
                <a:latin typeface="Times New Roman" pitchFamily="18" charset="0"/>
                <a:cs typeface="Times New Roman" pitchFamily="18" charset="0"/>
              </a:rPr>
              <a:t> муниципальном районе на 2021 – 2025 годы» </a:t>
            </a:r>
            <a:endParaRPr lang="ru-RU" sz="20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0" y="1142981"/>
          <a:ext cx="8929718" cy="5715018"/>
        </p:xfrm>
        <a:graphic>
          <a:graphicData uri="http://schemas.openxmlformats.org/drawingml/2006/table">
            <a:tbl>
              <a:tblPr/>
              <a:tblGrid>
                <a:gridCol w="396917"/>
                <a:gridCol w="5951567"/>
                <a:gridCol w="837167"/>
                <a:gridCol w="1744067"/>
              </a:tblGrid>
              <a:tr h="715829">
                <a:tc>
                  <a:txBody>
                    <a:bodyPr/>
                    <a:lstStyle/>
                    <a:p>
                      <a:pPr algn="ctr">
                        <a:lnSpc>
                          <a:spcPct val="90000"/>
                        </a:lnSpc>
                        <a:spcAft>
                          <a:spcPts val="0"/>
                        </a:spcAft>
                      </a:pPr>
                      <a:r>
                        <a:rPr lang="ru-RU" sz="1200" dirty="0">
                          <a:solidFill>
                            <a:srgbClr val="000000"/>
                          </a:solidFill>
                          <a:latin typeface="Times New Roman"/>
                          <a:ea typeface="Times New Roman"/>
                          <a:cs typeface="Times New Roman"/>
                        </a:rPr>
                        <a:t>№</a:t>
                      </a:r>
                      <a:endParaRPr lang="ru-RU" sz="1200" dirty="0">
                        <a:latin typeface="Times New Roman"/>
                        <a:ea typeface="Times New Roman"/>
                        <a:cs typeface="Times New Roman"/>
                      </a:endParaRPr>
                    </a:p>
                    <a:p>
                      <a:pPr algn="ctr">
                        <a:lnSpc>
                          <a:spcPct val="90000"/>
                        </a:lnSpc>
                        <a:spcAft>
                          <a:spcPts val="0"/>
                        </a:spcAft>
                      </a:pPr>
                      <a:r>
                        <a:rPr lang="ru-RU" sz="1200" dirty="0" err="1">
                          <a:solidFill>
                            <a:srgbClr val="000000"/>
                          </a:solidFill>
                          <a:latin typeface="Times New Roman"/>
                          <a:ea typeface="Times New Roman"/>
                          <a:cs typeface="Times New Roman"/>
                        </a:rPr>
                        <a:t>п</a:t>
                      </a:r>
                      <a:r>
                        <a:rPr lang="ru-RU" sz="1200" dirty="0">
                          <a:solidFill>
                            <a:srgbClr val="000000"/>
                          </a:solidFill>
                          <a:latin typeface="Times New Roman"/>
                          <a:ea typeface="Times New Roman"/>
                          <a:cs typeface="Times New Roman"/>
                        </a:rPr>
                        <a:t>/</a:t>
                      </a:r>
                      <a:r>
                        <a:rPr lang="ru-RU" sz="1200" dirty="0" err="1">
                          <a:solidFill>
                            <a:srgbClr val="000000"/>
                          </a:solidFill>
                          <a:latin typeface="Times New Roman"/>
                          <a:ea typeface="Times New Roman"/>
                          <a:cs typeface="Times New Roman"/>
                        </a:rPr>
                        <a:t>п</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0000"/>
                        </a:lnSpc>
                        <a:spcAft>
                          <a:spcPts val="0"/>
                        </a:spcAft>
                      </a:pPr>
                      <a:r>
                        <a:rPr lang="ru-RU" sz="1200" dirty="0">
                          <a:solidFill>
                            <a:srgbClr val="000000"/>
                          </a:solidFill>
                          <a:latin typeface="Times New Roman"/>
                          <a:ea typeface="Times New Roman"/>
                          <a:cs typeface="Times New Roman"/>
                        </a:rPr>
                        <a:t>Наименование мероприятия</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0000"/>
                        </a:lnSpc>
                        <a:spcAft>
                          <a:spcPts val="0"/>
                        </a:spcAft>
                      </a:pPr>
                      <a:r>
                        <a:rPr lang="ru-RU" sz="1200">
                          <a:solidFill>
                            <a:srgbClr val="000000"/>
                          </a:solidFill>
                          <a:latin typeface="Times New Roman"/>
                          <a:ea typeface="Times New Roman"/>
                          <a:cs typeface="Times New Roman"/>
                        </a:rPr>
                        <a:t>Срок испол-нения (годы)</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0000"/>
                        </a:lnSpc>
                        <a:spcAft>
                          <a:spcPts val="0"/>
                        </a:spcAft>
                      </a:pPr>
                      <a:r>
                        <a:rPr lang="ru-RU" sz="1200">
                          <a:solidFill>
                            <a:srgbClr val="000000"/>
                          </a:solidFill>
                          <a:latin typeface="Times New Roman"/>
                          <a:ea typeface="Times New Roman"/>
                          <a:cs typeface="Times New Roman"/>
                        </a:rPr>
                        <a:t>Ожидаемые результаты</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68529">
                <a:tc>
                  <a:txBody>
                    <a:bodyPr/>
                    <a:lstStyle/>
                    <a:p>
                      <a:pPr algn="ctr">
                        <a:lnSpc>
                          <a:spcPct val="90000"/>
                        </a:lnSpc>
                        <a:spcAft>
                          <a:spcPts val="0"/>
                        </a:spcAft>
                      </a:pPr>
                      <a:r>
                        <a:rPr lang="ru-RU" sz="1200" dirty="0">
                          <a:solidFill>
                            <a:srgbClr val="000000"/>
                          </a:solidFill>
                          <a:latin typeface="Times New Roman"/>
                          <a:ea typeface="Times New Roman"/>
                          <a:cs typeface="Times New Roman"/>
                        </a:rPr>
                        <a:t>1.</a:t>
                      </a:r>
                      <a:endParaRPr lang="ru-RU" sz="1200" dirty="0">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1.1</a:t>
                      </a:r>
                      <a:endParaRPr lang="ru-RU" sz="1200" dirty="0">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1.2</a:t>
                      </a:r>
                    </a:p>
                    <a:p>
                      <a:pPr algn="ctr">
                        <a:lnSpc>
                          <a:spcPct val="90000"/>
                        </a:lnSpc>
                        <a:spcAft>
                          <a:spcPts val="0"/>
                        </a:spcAft>
                      </a:pPr>
                      <a:r>
                        <a:rPr lang="ru-RU" sz="1200" dirty="0" smtClean="0">
                          <a:solidFill>
                            <a:srgbClr val="000000"/>
                          </a:solidFill>
                          <a:latin typeface="Times New Roman"/>
                          <a:ea typeface="Times New Roman"/>
                          <a:cs typeface="Times New Roman"/>
                        </a:rPr>
                        <a:t>1.3</a:t>
                      </a:r>
                      <a:endParaRPr lang="ru-RU" sz="1200" dirty="0">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1.4</a:t>
                      </a: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Работа с письмами и обращениями граждан.</a:t>
                      </a:r>
                      <a:endParaRPr lang="ru-RU" sz="1200" dirty="0">
                        <a:latin typeface="Times New Roman"/>
                        <a:ea typeface="Times New Roman"/>
                        <a:cs typeface="Times New Roman"/>
                      </a:endParaRPr>
                    </a:p>
                    <a:p>
                      <a:pPr algn="just">
                        <a:lnSpc>
                          <a:spcPct val="90000"/>
                        </a:lnSpc>
                        <a:spcAft>
                          <a:spcPts val="0"/>
                        </a:spcAft>
                      </a:pPr>
                      <a:r>
                        <a:rPr lang="ru-RU" sz="1200" dirty="0" smtClean="0">
                          <a:solidFill>
                            <a:srgbClr val="000000"/>
                          </a:solidFill>
                          <a:latin typeface="Times New Roman"/>
                          <a:ea typeface="Times New Roman"/>
                          <a:cs typeface="Times New Roman"/>
                        </a:rPr>
                        <a:t>Изучение </a:t>
                      </a:r>
                      <a:r>
                        <a:rPr lang="ru-RU" sz="1200" dirty="0">
                          <a:solidFill>
                            <a:srgbClr val="000000"/>
                          </a:solidFill>
                          <a:latin typeface="Times New Roman"/>
                          <a:ea typeface="Times New Roman"/>
                          <a:cs typeface="Times New Roman"/>
                        </a:rPr>
                        <a:t>характера и сути обращения. Консультация потребителей, разъяснение их прав в соответствии с ГК РФ, Законом РФ «О защите прав потребителей» и другими нормативными документами, необходимыми для рассмотрения обращения.</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Изучение нормативных актов и документов, необходимых для разрешения обращения.</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Анализ информации для возможности разрешения жалобы потребителя во внесудебном порядке. Помощь в составлении претензии.</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Оказание консультативной помощи потребителям с подготовкой, при необходимости, писем, претензий, исков, ходатайств.</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0000"/>
                        </a:lnSpc>
                        <a:spcAft>
                          <a:spcPts val="0"/>
                        </a:spcAft>
                      </a:pPr>
                      <a:r>
                        <a:rPr lang="ru-RU" sz="1200" dirty="0">
                          <a:solidFill>
                            <a:srgbClr val="000000"/>
                          </a:solidFill>
                          <a:latin typeface="Times New Roman"/>
                          <a:ea typeface="Times New Roman"/>
                          <a:cs typeface="Times New Roman"/>
                        </a:rPr>
                        <a:t>2021-2025</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Укрепление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94206">
                <a:tc>
                  <a:txBody>
                    <a:bodyPr/>
                    <a:lstStyle/>
                    <a:p>
                      <a:pPr algn="ctr">
                        <a:spcAft>
                          <a:spcPts val="0"/>
                        </a:spcAft>
                      </a:pPr>
                      <a:r>
                        <a:rPr lang="ru-RU" sz="1200" dirty="0">
                          <a:solidFill>
                            <a:srgbClr val="000000"/>
                          </a:solidFill>
                          <a:latin typeface="Times New Roman"/>
                          <a:ea typeface="Times New Roman"/>
                          <a:cs typeface="Times New Roman"/>
                        </a:rPr>
                        <a:t>2.</a:t>
                      </a:r>
                      <a:endParaRPr lang="ru-RU" sz="1200" dirty="0">
                        <a:latin typeface="Times New Roman"/>
                        <a:ea typeface="Times New Roman"/>
                        <a:cs typeface="Times New Roman"/>
                      </a:endParaRPr>
                    </a:p>
                    <a:p>
                      <a:pPr algn="ctr">
                        <a:spcAft>
                          <a:spcPts val="0"/>
                        </a:spcAft>
                      </a:pPr>
                      <a:r>
                        <a:rPr lang="ru-RU" sz="1200" dirty="0">
                          <a:solidFill>
                            <a:srgbClr val="000000"/>
                          </a:solidFill>
                          <a:latin typeface="Times New Roman"/>
                          <a:ea typeface="Times New Roman"/>
                          <a:cs typeface="Times New Roman"/>
                        </a:rPr>
                        <a:t>2.1</a:t>
                      </a:r>
                      <a:endParaRPr lang="ru-RU" sz="1200" dirty="0">
                        <a:latin typeface="Times New Roman"/>
                        <a:ea typeface="Times New Roman"/>
                        <a:cs typeface="Times New Roman"/>
                      </a:endParaRPr>
                    </a:p>
                    <a:p>
                      <a:pPr>
                        <a:spcAft>
                          <a:spcPts val="0"/>
                        </a:spcAft>
                      </a:pPr>
                      <a:r>
                        <a:rPr lang="ru-RU" sz="1200" dirty="0">
                          <a:solidFill>
                            <a:srgbClr val="000000"/>
                          </a:solidFill>
                          <a:latin typeface="Times New Roman"/>
                          <a:ea typeface="Times New Roman"/>
                          <a:cs typeface="Times New Roman"/>
                        </a:rPr>
                        <a:t>2.2</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ru-RU" sz="1200" dirty="0">
                          <a:solidFill>
                            <a:srgbClr val="000000"/>
                          </a:solidFill>
                          <a:latin typeface="Times New Roman"/>
                          <a:ea typeface="Times New Roman"/>
                          <a:cs typeface="Times New Roman"/>
                        </a:rPr>
                        <a:t>Судебная защита потребителей.</a:t>
                      </a:r>
                      <a:endParaRPr lang="ru-RU" sz="1200" dirty="0">
                        <a:latin typeface="Times New Roman"/>
                        <a:ea typeface="Times New Roman"/>
                        <a:cs typeface="Times New Roman"/>
                      </a:endParaRPr>
                    </a:p>
                    <a:p>
                      <a:pPr algn="just">
                        <a:spcAft>
                          <a:spcPts val="0"/>
                        </a:spcAft>
                      </a:pPr>
                      <a:r>
                        <a:rPr lang="ru-RU" sz="1200" dirty="0">
                          <a:solidFill>
                            <a:srgbClr val="000000"/>
                          </a:solidFill>
                          <a:latin typeface="Times New Roman"/>
                          <a:ea typeface="Times New Roman"/>
                          <a:cs typeface="Times New Roman"/>
                        </a:rPr>
                        <a:t>Оказание консультативно-правовой помощи в составлении (написании) искового заявления с разъяснениями по порядку его подачи в суды общей юрисдикции.</a:t>
                      </a:r>
                      <a:endParaRPr lang="ru-RU" sz="1200" dirty="0">
                        <a:latin typeface="Times New Roman"/>
                        <a:ea typeface="Times New Roman"/>
                        <a:cs typeface="Times New Roman"/>
                      </a:endParaRPr>
                    </a:p>
                    <a:p>
                      <a:pPr algn="just">
                        <a:spcAft>
                          <a:spcPts val="0"/>
                        </a:spcAft>
                      </a:pPr>
                      <a:r>
                        <a:rPr lang="ru-RU" sz="1200" dirty="0">
                          <a:solidFill>
                            <a:srgbClr val="000000"/>
                          </a:solidFill>
                          <a:latin typeface="Times New Roman"/>
                          <a:ea typeface="Times New Roman"/>
                          <a:cs typeface="Times New Roman"/>
                        </a:rPr>
                        <a:t>Изучение нормативно-правовой базы, необходимой для оказания помощи в составлении (написании) искового заявления в суды общей юрисдикции.</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dirty="0">
                          <a:solidFill>
                            <a:srgbClr val="000000"/>
                          </a:solidFill>
                          <a:latin typeface="Times New Roman"/>
                          <a:ea typeface="Times New Roman"/>
                          <a:cs typeface="Times New Roman"/>
                        </a:rPr>
                        <a:t>2021-2025</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ru-RU" sz="1200" dirty="0">
                          <a:solidFill>
                            <a:srgbClr val="000000"/>
                          </a:solidFill>
                          <a:latin typeface="Times New Roman"/>
                          <a:ea typeface="Times New Roman"/>
                          <a:cs typeface="Times New Roman"/>
                        </a:rPr>
                        <a:t>Укрепление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75399">
                <a:tc>
                  <a:txBody>
                    <a:bodyPr/>
                    <a:lstStyle/>
                    <a:p>
                      <a:pPr algn="ctr">
                        <a:lnSpc>
                          <a:spcPct val="95000"/>
                        </a:lnSpc>
                        <a:spcAft>
                          <a:spcPts val="0"/>
                        </a:spcAft>
                      </a:pPr>
                      <a:r>
                        <a:rPr lang="ru-RU" sz="1200">
                          <a:solidFill>
                            <a:srgbClr val="000000"/>
                          </a:solidFill>
                          <a:latin typeface="Times New Roman"/>
                          <a:ea typeface="Times New Roman"/>
                          <a:cs typeface="Times New Roman"/>
                        </a:rPr>
                        <a:t>3.</a:t>
                      </a:r>
                      <a:endParaRPr lang="ru-RU" sz="1200">
                        <a:latin typeface="Times New Roman"/>
                        <a:ea typeface="Times New Roman"/>
                        <a:cs typeface="Times New Roman"/>
                      </a:endParaRPr>
                    </a:p>
                    <a:p>
                      <a:pPr>
                        <a:lnSpc>
                          <a:spcPct val="95000"/>
                        </a:lnSpc>
                        <a:spcAft>
                          <a:spcPts val="0"/>
                        </a:spcAft>
                      </a:pPr>
                      <a:r>
                        <a:rPr lang="ru-RU" sz="1200">
                          <a:solidFill>
                            <a:srgbClr val="000000"/>
                          </a:solidFill>
                          <a:latin typeface="Times New Roman"/>
                          <a:ea typeface="Times New Roman"/>
                          <a:cs typeface="Times New Roman"/>
                        </a:rPr>
                        <a:t>3.1</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95000"/>
                        </a:lnSpc>
                        <a:spcAft>
                          <a:spcPts val="0"/>
                        </a:spcAft>
                      </a:pPr>
                      <a:r>
                        <a:rPr lang="ru-RU" sz="1200">
                          <a:solidFill>
                            <a:srgbClr val="000000"/>
                          </a:solidFill>
                          <a:latin typeface="Times New Roman"/>
                          <a:ea typeface="Times New Roman"/>
                          <a:cs typeface="Times New Roman"/>
                        </a:rPr>
                        <a:t>Взаимодействие работы администрации в области защиты прав потребителей.</a:t>
                      </a:r>
                      <a:endParaRPr lang="ru-RU" sz="1200">
                        <a:latin typeface="Times New Roman"/>
                        <a:ea typeface="Times New Roman"/>
                        <a:cs typeface="Times New Roman"/>
                      </a:endParaRPr>
                    </a:p>
                    <a:p>
                      <a:pPr algn="just">
                        <a:lnSpc>
                          <a:spcPct val="95000"/>
                        </a:lnSpc>
                        <a:spcAft>
                          <a:spcPts val="0"/>
                        </a:spcAft>
                      </a:pPr>
                      <a:r>
                        <a:rPr lang="ru-RU" sz="1200">
                          <a:solidFill>
                            <a:srgbClr val="000000"/>
                          </a:solidFill>
                          <a:latin typeface="Times New Roman"/>
                          <a:ea typeface="Times New Roman"/>
                          <a:cs typeface="Times New Roman"/>
                        </a:rPr>
                        <a:t>Взаимодействие администрации Ершовского муниципального района с Восточным территориальным отделом Управления Федеральной службы по надзору в сфере защиты прав потребителей и благополучия человека по Саратовской области </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5000"/>
                        </a:lnSpc>
                        <a:spcAft>
                          <a:spcPts val="0"/>
                        </a:spcAft>
                      </a:pPr>
                      <a:r>
                        <a:rPr lang="ru-RU" sz="1200" dirty="0">
                          <a:solidFill>
                            <a:srgbClr val="000000"/>
                          </a:solidFill>
                          <a:latin typeface="Times New Roman"/>
                          <a:ea typeface="Times New Roman"/>
                          <a:cs typeface="Times New Roman"/>
                        </a:rPr>
                        <a:t>2021-2025</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95000"/>
                        </a:lnSpc>
                        <a:spcAft>
                          <a:spcPts val="0"/>
                        </a:spcAft>
                      </a:pPr>
                      <a:r>
                        <a:rPr lang="ru-RU" sz="1200" dirty="0">
                          <a:solidFill>
                            <a:srgbClr val="000000"/>
                          </a:solidFill>
                          <a:latin typeface="Times New Roman"/>
                          <a:ea typeface="Times New Roman"/>
                          <a:cs typeface="Times New Roman"/>
                        </a:rPr>
                        <a:t>Совершенствование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161055">
                <a:tc>
                  <a:txBody>
                    <a:bodyPr/>
                    <a:lstStyle/>
                    <a:p>
                      <a:pPr algn="ctr">
                        <a:lnSpc>
                          <a:spcPct val="90000"/>
                        </a:lnSpc>
                        <a:spcAft>
                          <a:spcPts val="0"/>
                        </a:spcAft>
                      </a:pPr>
                      <a:r>
                        <a:rPr lang="ru-RU" sz="1200" dirty="0">
                          <a:solidFill>
                            <a:srgbClr val="000000"/>
                          </a:solidFill>
                          <a:latin typeface="Times New Roman"/>
                          <a:ea typeface="Times New Roman"/>
                          <a:cs typeface="Times New Roman"/>
                        </a:rPr>
                        <a:t>4.</a:t>
                      </a:r>
                      <a:endParaRPr lang="ru-RU" sz="1200" dirty="0">
                        <a:latin typeface="Times New Roman"/>
                        <a:ea typeface="Times New Roman"/>
                        <a:cs typeface="Times New Roman"/>
                      </a:endParaRP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r>
                        <a:rPr lang="ru-RU" sz="1200" dirty="0" smtClean="0">
                          <a:solidFill>
                            <a:srgbClr val="000000"/>
                          </a:solidFill>
                          <a:latin typeface="Times New Roman"/>
                          <a:ea typeface="Times New Roman"/>
                          <a:cs typeface="Times New Roman"/>
                        </a:rPr>
                        <a:t>4.1</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ru-RU" sz="1200" spc="-50">
                          <a:solidFill>
                            <a:srgbClr val="000000"/>
                          </a:solidFill>
                          <a:latin typeface="Times New Roman"/>
                          <a:ea typeface="Times New Roman"/>
                          <a:cs typeface="Times New Roman"/>
                        </a:rPr>
                        <a:t>Подготовка и размещение информационных материалов, направлены на просвещение граждан по вопросам потребительского законодательства.</a:t>
                      </a:r>
                      <a:r>
                        <a:rPr lang="ru-RU" sz="1200">
                          <a:solidFill>
                            <a:srgbClr val="000000"/>
                          </a:solidFill>
                          <a:latin typeface="Times New Roman"/>
                          <a:ea typeface="Times New Roman"/>
                          <a:cs typeface="Times New Roman"/>
                        </a:rPr>
                        <a:t> </a:t>
                      </a:r>
                      <a:endParaRPr lang="ru-RU" sz="1200">
                        <a:latin typeface="Times New Roman"/>
                        <a:ea typeface="Times New Roman"/>
                        <a:cs typeface="Times New Roman"/>
                      </a:endParaRPr>
                    </a:p>
                    <a:p>
                      <a:pPr algn="just">
                        <a:lnSpc>
                          <a:spcPct val="90000"/>
                        </a:lnSpc>
                        <a:spcAft>
                          <a:spcPts val="0"/>
                        </a:spcAft>
                      </a:pPr>
                      <a:r>
                        <a:rPr lang="ru-RU" sz="1200">
                          <a:solidFill>
                            <a:srgbClr val="000000"/>
                          </a:solidFill>
                          <a:latin typeface="Times New Roman"/>
                          <a:ea typeface="Times New Roman"/>
                          <a:cs typeface="Times New Roman"/>
                        </a:rPr>
                        <a:t>Обеспечение размещения в информационно-телекоммуникационной сети «Интернет» на официальном сайте администрации Ершовского муниципального района.</a:t>
                      </a:r>
                      <a:endParaRPr lang="ru-RU" sz="1200">
                        <a:latin typeface="Times New Roman"/>
                        <a:ea typeface="Times New Roman"/>
                        <a:cs typeface="Times New Roman"/>
                      </a:endParaRPr>
                    </a:p>
                    <a:p>
                      <a:pPr algn="just">
                        <a:lnSpc>
                          <a:spcPct val="90000"/>
                        </a:lnSpc>
                        <a:spcAft>
                          <a:spcPts val="0"/>
                        </a:spcAft>
                      </a:pPr>
                      <a:r>
                        <a:rPr lang="ru-RU" sz="1200">
                          <a:solidFill>
                            <a:srgbClr val="000000"/>
                          </a:solidFill>
                          <a:latin typeface="Times New Roman"/>
                          <a:ea typeface="Times New Roman"/>
                          <a:cs typeface="Times New Roman"/>
                        </a:rPr>
                        <a:t/>
                      </a:r>
                      <a:br>
                        <a:rPr lang="ru-RU" sz="1200">
                          <a:solidFill>
                            <a:srgbClr val="000000"/>
                          </a:solidFill>
                          <a:latin typeface="Times New Roman"/>
                          <a:ea typeface="Times New Roman"/>
                          <a:cs typeface="Times New Roman"/>
                        </a:rPr>
                      </a:b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Aft>
                          <a:spcPts val="0"/>
                        </a:spcAft>
                      </a:pPr>
                      <a:endParaRPr lang="ru-RU" sz="1200">
                        <a:solidFill>
                          <a:srgbClr val="000000"/>
                        </a:solidFill>
                        <a:latin typeface="Times New Roman"/>
                        <a:ea typeface="Times New Roman"/>
                        <a:cs typeface="Times New Roman"/>
                      </a:endParaRPr>
                    </a:p>
                    <a:p>
                      <a:pPr algn="ctr">
                        <a:lnSpc>
                          <a:spcPct val="90000"/>
                        </a:lnSpc>
                        <a:spcAft>
                          <a:spcPts val="0"/>
                        </a:spcAft>
                      </a:pPr>
                      <a:r>
                        <a:rPr lang="ru-RU" sz="1200">
                          <a:solidFill>
                            <a:srgbClr val="000000"/>
                          </a:solidFill>
                          <a:latin typeface="Times New Roman"/>
                          <a:ea typeface="Times New Roman"/>
                          <a:cs typeface="Times New Roman"/>
                        </a:rPr>
                        <a:t>2021-2025</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Повышение уровня информированности населения</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42844" y="0"/>
            <a:ext cx="8858312" cy="6429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«Развитие и поддержка малого и среднего предпринимательства в </a:t>
            </a:r>
            <a:r>
              <a:rPr lang="ru-RU" sz="1800" b="1" dirty="0" err="1" smtClean="0">
                <a:latin typeface="Times New Roman" pitchFamily="18" charset="0"/>
                <a:cs typeface="Times New Roman" pitchFamily="18" charset="0"/>
              </a:rPr>
              <a:t>Ершовском</a:t>
            </a:r>
            <a:r>
              <a:rPr lang="ru-RU" sz="1800" b="1" dirty="0" smtClean="0">
                <a:latin typeface="Times New Roman" pitchFamily="18" charset="0"/>
                <a:cs typeface="Times New Roman" pitchFamily="18" charset="0"/>
              </a:rPr>
              <a:t> муниципальном районе на 2021-2025 годы»</a:t>
            </a:r>
            <a:endParaRPr lang="ru-RU" sz="1800" b="1" dirty="0">
              <a:latin typeface="Times New Roman" pitchFamily="18" charset="0"/>
              <a:cs typeface="Times New Roman" pitchFamily="18" charset="0"/>
            </a:endParaRPr>
          </a:p>
        </p:txBody>
      </p:sp>
      <p:sp>
        <p:nvSpPr>
          <p:cNvPr id="4" name="Прямоугольник 3"/>
          <p:cNvSpPr/>
          <p:nvPr/>
        </p:nvSpPr>
        <p:spPr>
          <a:xfrm>
            <a:off x="214282" y="642919"/>
            <a:ext cx="8786874" cy="1169551"/>
          </a:xfrm>
          <a:prstGeom prst="rect">
            <a:avLst/>
          </a:prstGeom>
        </p:spPr>
        <p:txBody>
          <a:bodyPr wrap="square">
            <a:spAutoFit/>
          </a:bodyPr>
          <a:lstStyle/>
          <a:p>
            <a:r>
              <a:rPr lang="ru-RU" sz="1400" b="1" dirty="0" smtClean="0">
                <a:latin typeface="Times New Roman" pitchFamily="18" charset="0"/>
                <a:cs typeface="Times New Roman" pitchFamily="18" charset="0"/>
              </a:rPr>
              <a:t>Цель Программы - </a:t>
            </a:r>
            <a:r>
              <a:rPr lang="ru-RU" sz="1400" dirty="0" smtClean="0">
                <a:latin typeface="Times New Roman" pitchFamily="18" charset="0"/>
                <a:cs typeface="Times New Roman" pitchFamily="18" charset="0"/>
              </a:rPr>
              <a:t>создание условий для развития предпринимательства и обеспечение деятельности инфраструктуры поддержки субъектов малого и среднего предпринимательства на территории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a:t>
            </a:r>
          </a:p>
          <a:p>
            <a:pPr algn="just"/>
            <a:r>
              <a:rPr lang="ru-RU" sz="1400" b="1" dirty="0" smtClean="0">
                <a:latin typeface="Times New Roman" pitchFamily="18" charset="0"/>
                <a:cs typeface="Times New Roman" pitchFamily="18" charset="0"/>
              </a:rPr>
              <a:t>Задачи Программы </a:t>
            </a:r>
            <a:r>
              <a:rPr lang="ru-RU" sz="1400" dirty="0" smtClean="0">
                <a:latin typeface="Times New Roman" pitchFamily="18" charset="0"/>
                <a:cs typeface="Times New Roman" pitchFamily="18" charset="0"/>
              </a:rPr>
              <a:t>- создание условий для доступа субъектов малого и среднего предпринимательства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к информационным и имущественным ресурсам</a:t>
            </a:r>
            <a:endParaRPr lang="ru-RU" sz="14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0" y="1857362"/>
          <a:ext cx="9144000" cy="4899847"/>
        </p:xfrm>
        <a:graphic>
          <a:graphicData uri="http://schemas.openxmlformats.org/drawingml/2006/table">
            <a:tbl>
              <a:tblPr/>
              <a:tblGrid>
                <a:gridCol w="357158"/>
                <a:gridCol w="5357850"/>
                <a:gridCol w="428628"/>
                <a:gridCol w="428628"/>
                <a:gridCol w="500066"/>
                <a:gridCol w="428628"/>
                <a:gridCol w="500066"/>
                <a:gridCol w="428628"/>
                <a:gridCol w="714348"/>
              </a:tblGrid>
              <a:tr h="88398">
                <a:tc rowSpan="2">
                  <a:txBody>
                    <a:bodyPr/>
                    <a:lstStyle/>
                    <a:p>
                      <a:pPr algn="ctr">
                        <a:lnSpc>
                          <a:spcPct val="95000"/>
                        </a:lnSpc>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5000"/>
                        </a:lnSpc>
                        <a:spcAft>
                          <a:spcPts val="0"/>
                        </a:spcAft>
                      </a:pPr>
                      <a:r>
                        <a:rPr lang="ru-RU" sz="1200" dirty="0">
                          <a:latin typeface="Times New Roman" pitchFamily="18" charset="0"/>
                          <a:ea typeface="Times New Roman"/>
                          <a:cs typeface="Times New Roman" pitchFamily="18" charset="0"/>
                        </a:rPr>
                        <a:t>Наименование показателя</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5000"/>
                        </a:lnSpc>
                        <a:spcAft>
                          <a:spcPts val="0"/>
                        </a:spcAft>
                      </a:pPr>
                      <a:r>
                        <a:rPr lang="ru-RU" sz="1200" dirty="0" smtClean="0">
                          <a:latin typeface="Times New Roman" pitchFamily="18" charset="0"/>
                          <a:ea typeface="Times New Roman"/>
                          <a:cs typeface="Times New Roman" pitchFamily="18" charset="0"/>
                        </a:rPr>
                        <a:t>Ед. </a:t>
                      </a:r>
                      <a:r>
                        <a:rPr lang="ru-RU" sz="1200" dirty="0" err="1" smtClean="0">
                          <a:latin typeface="Times New Roman" pitchFamily="18" charset="0"/>
                          <a:ea typeface="Times New Roman"/>
                          <a:cs typeface="Times New Roman" pitchFamily="18" charset="0"/>
                        </a:rPr>
                        <a:t>изм</a:t>
                      </a:r>
                      <a:endParaRPr lang="ru-RU" sz="1200" dirty="0">
                        <a:latin typeface="Times New Roman" pitchFamily="18" charset="0"/>
                        <a:ea typeface="Times New Roman"/>
                        <a:cs typeface="Times New Roman" pitchFamily="18" charset="0"/>
                      </a:endParaRP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95000"/>
                        </a:lnSpc>
                        <a:spcAft>
                          <a:spcPts val="0"/>
                        </a:spcAft>
                      </a:pPr>
                      <a:r>
                        <a:rPr lang="ru-RU" sz="600" dirty="0">
                          <a:latin typeface="Times New Roman"/>
                          <a:ea typeface="Times New Roman"/>
                          <a:cs typeface="Times New Roman"/>
                        </a:rPr>
                        <a:t>Значение показателей </a:t>
                      </a:r>
                      <a:endParaRPr lang="ru-RU" sz="500" dirty="0">
                        <a:latin typeface="Calibri"/>
                        <a:ea typeface="Times New Roman"/>
                        <a:cs typeface="Times New Roman"/>
                      </a:endParaRP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67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2021</a:t>
                      </a:r>
                    </a:p>
                    <a:p>
                      <a:pPr algn="ctr">
                        <a:lnSpc>
                          <a:spcPct val="95000"/>
                        </a:lnSpc>
                        <a:spcAft>
                          <a:spcPts val="0"/>
                        </a:spcAft>
                      </a:pPr>
                      <a:r>
                        <a:rPr lang="ru-RU" sz="1200" dirty="0">
                          <a:latin typeface="Times New Roman" pitchFamily="18" charset="0"/>
                          <a:ea typeface="Times New Roman"/>
                          <a:cs typeface="Times New Roman" pitchFamily="18" charset="0"/>
                        </a:rPr>
                        <a:t>год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2022 год  </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2023 год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2024 год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2025 год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smtClean="0">
                          <a:latin typeface="Times New Roman" pitchFamily="18" charset="0"/>
                          <a:ea typeface="Times New Roman"/>
                          <a:cs typeface="Times New Roman" pitchFamily="18" charset="0"/>
                        </a:rPr>
                        <a:t>итоги</a:t>
                      </a:r>
                      <a:endParaRPr lang="ru-RU" sz="1200" dirty="0">
                        <a:latin typeface="Times New Roman" pitchFamily="18" charset="0"/>
                        <a:ea typeface="Times New Roman"/>
                        <a:cs typeface="Times New Roman" pitchFamily="18" charset="0"/>
                      </a:endParaRP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087">
                <a:tc gridSpan="9">
                  <a:txBody>
                    <a:bodyPr/>
                    <a:lstStyle/>
                    <a:p>
                      <a:pPr>
                        <a:lnSpc>
                          <a:spcPct val="97000"/>
                        </a:lnSpc>
                        <a:spcAft>
                          <a:spcPts val="0"/>
                        </a:spcAft>
                      </a:pPr>
                      <a:r>
                        <a:rPr lang="ru-RU" sz="1200" u="none" strike="noStrike" dirty="0">
                          <a:solidFill>
                            <a:schemeClr val="tx1"/>
                          </a:solidFill>
                          <a:latin typeface="Times New Roman" pitchFamily="18" charset="0"/>
                          <a:ea typeface="Times New Roman"/>
                          <a:cs typeface="Times New Roman" pitchFamily="18" charset="0"/>
                          <a:hlinkClick r:id="" action="ppaction://hlinkfile"/>
                        </a:rPr>
                        <a:t>Подпрограмма № 1</a:t>
                      </a:r>
                      <a:r>
                        <a:rPr lang="ru-RU" sz="1200" dirty="0">
                          <a:solidFill>
                            <a:schemeClr val="tx1"/>
                          </a:solidFill>
                          <a:latin typeface="Times New Roman" pitchFamily="18" charset="0"/>
                          <a:ea typeface="Times New Roman"/>
                          <a:cs typeface="Times New Roman" pitchFamily="18" charset="0"/>
                        </a:rPr>
                        <a:t> </a:t>
                      </a:r>
                      <a:r>
                        <a:rPr lang="ru-RU" sz="1200" dirty="0">
                          <a:latin typeface="Times New Roman" pitchFamily="18" charset="0"/>
                          <a:ea typeface="Times New Roman"/>
                          <a:cs typeface="Times New Roman" pitchFamily="18" charset="0"/>
                        </a:rPr>
                        <a:t>«Формирование системы информационно-консультационной поддержки субъектов малого и среднего предпринимательства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41630">
                <a:tc>
                  <a:txBody>
                    <a:bodyPr/>
                    <a:lstStyle/>
                    <a:p>
                      <a:pPr algn="ctr">
                        <a:lnSpc>
                          <a:spcPct val="97000"/>
                        </a:lnSpc>
                        <a:spcAft>
                          <a:spcPts val="0"/>
                        </a:spcAft>
                      </a:pPr>
                      <a:r>
                        <a:rPr lang="ru-RU" sz="1200">
                          <a:latin typeface="Times New Roman" pitchFamily="18" charset="0"/>
                          <a:ea typeface="Times New Roman"/>
                          <a:cs typeface="Times New Roman" pitchFamily="18" charset="0"/>
                        </a:rPr>
                        <a:t>2.1.</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7000"/>
                        </a:lnSpc>
                        <a:spcAft>
                          <a:spcPts val="0"/>
                        </a:spcAft>
                      </a:pPr>
                      <a:r>
                        <a:rPr lang="ru-RU" sz="1200" dirty="0">
                          <a:latin typeface="Times New Roman" pitchFamily="18" charset="0"/>
                          <a:ea typeface="Times New Roman"/>
                          <a:cs typeface="Times New Roman" pitchFamily="18" charset="0"/>
                        </a:rPr>
                        <a:t>Количество размещенных в средствах массовой информации  (в том числе в сети Интернет) актуальных материалов для информирования субъектов малого и среднего предпринимательства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25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30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175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30">
                <a:tc>
                  <a:txBody>
                    <a:bodyPr/>
                    <a:lstStyle/>
                    <a:p>
                      <a:pPr algn="ctr">
                        <a:lnSpc>
                          <a:spcPct val="97000"/>
                        </a:lnSpc>
                        <a:spcAft>
                          <a:spcPts val="0"/>
                        </a:spcAft>
                      </a:pPr>
                      <a:r>
                        <a:rPr lang="ru-RU" sz="1200">
                          <a:latin typeface="Times New Roman" pitchFamily="18" charset="0"/>
                          <a:ea typeface="Times New Roman"/>
                          <a:cs typeface="Times New Roman" pitchFamily="18" charset="0"/>
                        </a:rPr>
                        <a:t>2.2.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pitchFamily="18" charset="0"/>
                          <a:ea typeface="Times New Roman"/>
                          <a:cs typeface="Times New Roman" pitchFamily="18" charset="0"/>
                        </a:rPr>
                        <a:t>Количество размещенных на официальном сайте администрации Ершовского муниципального района  актуальных информационных материалов для субъектов малого и среднего предпринимательства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25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30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175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107">
                <a:tc>
                  <a:txBody>
                    <a:bodyPr/>
                    <a:lstStyle/>
                    <a:p>
                      <a:pPr algn="ctr">
                        <a:spcAft>
                          <a:spcPts val="0"/>
                        </a:spcAft>
                      </a:pPr>
                      <a:r>
                        <a:rPr lang="ru-RU" sz="1200" dirty="0">
                          <a:latin typeface="Times New Roman" pitchFamily="18" charset="0"/>
                          <a:ea typeface="Times New Roman"/>
                          <a:cs typeface="Times New Roman" pitchFamily="18" charset="0"/>
                        </a:rPr>
                        <a:t>2.3.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pitchFamily="18" charset="0"/>
                          <a:ea typeface="Times New Roman"/>
                          <a:cs typeface="Times New Roman" pitchFamily="18" charset="0"/>
                        </a:rPr>
                        <a:t>Количество проведенных заседаний Совета по развитию малого и среднего предпринимательства и инвестиционной деятельности при главе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  и иных мероприятий, направленных на поддержку и развитие предпринимательства на территории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10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302">
                <a:tc>
                  <a:txBody>
                    <a:bodyPr/>
                    <a:lstStyle/>
                    <a:p>
                      <a:pPr algn="ctr">
                        <a:spcAft>
                          <a:spcPts val="0"/>
                        </a:spcAft>
                      </a:pPr>
                      <a:r>
                        <a:rPr lang="ru-RU" sz="1200">
                          <a:latin typeface="Times New Roman" pitchFamily="18" charset="0"/>
                          <a:ea typeface="Times New Roman"/>
                          <a:cs typeface="Times New Roman" pitchFamily="18" charset="0"/>
                        </a:rPr>
                        <a:t>2.4.</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pitchFamily="18" charset="0"/>
                          <a:ea typeface="Times New Roman"/>
                          <a:cs typeface="Times New Roman" pitchFamily="18" charset="0"/>
                        </a:rPr>
                        <a:t>Количество проведенных мониторингов состояния, проблем и тенденций развития малого и среднего предпринимательства </a:t>
                      </a:r>
                      <a:r>
                        <a:rPr lang="ru-RU" sz="1200" dirty="0" smtClean="0">
                          <a:latin typeface="Times New Roman" pitchFamily="18" charset="0"/>
                          <a:ea typeface="Times New Roman"/>
                          <a:cs typeface="Times New Roman" pitchFamily="18" charset="0"/>
                        </a:rPr>
                        <a:t>на </a:t>
                      </a:r>
                      <a:r>
                        <a:rPr lang="ru-RU" sz="1200" dirty="0">
                          <a:latin typeface="Times New Roman" pitchFamily="18" charset="0"/>
                          <a:ea typeface="Times New Roman"/>
                          <a:cs typeface="Times New Roman" pitchFamily="18" charset="0"/>
                        </a:rPr>
                        <a:t>территории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10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324">
                <a:tc>
                  <a:txBody>
                    <a:bodyPr/>
                    <a:lstStyle/>
                    <a:p>
                      <a:pPr algn="ctr">
                        <a:spcAft>
                          <a:spcPts val="0"/>
                        </a:spcAft>
                      </a:pPr>
                      <a:r>
                        <a:rPr lang="ru-RU" sz="1200">
                          <a:latin typeface="Times New Roman" pitchFamily="18" charset="0"/>
                          <a:ea typeface="Times New Roman"/>
                          <a:cs typeface="Times New Roman" pitchFamily="18" charset="0"/>
                        </a:rPr>
                        <a:t>2.5.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pitchFamily="18" charset="0"/>
                          <a:ea typeface="Times New Roman"/>
                          <a:cs typeface="Times New Roman" pitchFamily="18" charset="0"/>
                        </a:rPr>
                        <a:t>Количество консультаций, оказанных субъектам малого и среднего предпринимательства (в том числе по телефону «горячей линии») по вопросам развития и поддержки малого и среднего предпринимательства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60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60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50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50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50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270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101">
                <a:tc gridSpan="9">
                  <a:txBody>
                    <a:bodyPr/>
                    <a:lstStyle/>
                    <a:p>
                      <a:pPr>
                        <a:spcAft>
                          <a:spcPts val="0"/>
                        </a:spcAft>
                      </a:pPr>
                      <a:r>
                        <a:rPr lang="ru-RU" sz="1200" u="none" strike="noStrike" dirty="0">
                          <a:solidFill>
                            <a:srgbClr val="0000FF"/>
                          </a:solidFill>
                          <a:latin typeface="Times New Roman" pitchFamily="18" charset="0"/>
                          <a:ea typeface="Times New Roman"/>
                          <a:cs typeface="Times New Roman" pitchFamily="18" charset="0"/>
                          <a:hlinkClick r:id="" action="ppaction://hlinkfile"/>
                        </a:rPr>
                        <a:t>Подпрограмма № 2</a:t>
                      </a:r>
                      <a:r>
                        <a:rPr lang="ru-RU" sz="1200" dirty="0">
                          <a:latin typeface="Times New Roman" pitchFamily="18" charset="0"/>
                          <a:ea typeface="Times New Roman"/>
                          <a:cs typeface="Times New Roman" pitchFamily="18" charset="0"/>
                        </a:rPr>
                        <a:t> «Имущественная поддержка субъектов малого и среднего предпринимательства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16903" marR="16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7178">
                <a:tc>
                  <a:txBody>
                    <a:bodyPr/>
                    <a:lstStyle/>
                    <a:p>
                      <a:pPr algn="ctr">
                        <a:spcAft>
                          <a:spcPts val="0"/>
                        </a:spcAft>
                      </a:pPr>
                      <a:r>
                        <a:rPr lang="ru-RU" sz="1200">
                          <a:latin typeface="Times New Roman" pitchFamily="18" charset="0"/>
                          <a:ea typeface="Times New Roman"/>
                          <a:cs typeface="Times New Roman" pitchFamily="18" charset="0"/>
                        </a:rPr>
                        <a:t>3.1.</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Calibri"/>
                          <a:cs typeface="Times New Roman" pitchFamily="18" charset="0"/>
                        </a:rPr>
                        <a:t>Количество объектов, включенных </a:t>
                      </a:r>
                      <a:r>
                        <a:rPr lang="ru-RU" sz="1200" dirty="0" smtClean="0">
                          <a:solidFill>
                            <a:srgbClr val="000000"/>
                          </a:solidFill>
                          <a:latin typeface="Times New Roman" pitchFamily="18" charset="0"/>
                          <a:ea typeface="Calibri"/>
                          <a:cs typeface="Times New Roman" pitchFamily="18" charset="0"/>
                        </a:rPr>
                        <a:t>в </a:t>
                      </a:r>
                      <a:r>
                        <a:rPr lang="ru-RU" sz="1200" dirty="0">
                          <a:solidFill>
                            <a:srgbClr val="000000"/>
                          </a:solidFill>
                          <a:latin typeface="Times New Roman" pitchFamily="18" charset="0"/>
                          <a:ea typeface="Calibri"/>
                          <a:cs typeface="Times New Roman" pitchFamily="18" charset="0"/>
                        </a:rPr>
                        <a:t>Перечень (нарастающим итогом)</a:t>
                      </a:r>
                    </a:p>
                  </a:txBody>
                  <a:tcPr marL="16903" marR="16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27</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28</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29</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31</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31</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127">
                <a:tc>
                  <a:txBody>
                    <a:bodyPr/>
                    <a:lstStyle/>
                    <a:p>
                      <a:pPr algn="ctr">
                        <a:spcAft>
                          <a:spcPts val="0"/>
                        </a:spcAft>
                      </a:pPr>
                      <a:r>
                        <a:rPr lang="ru-RU" sz="1200">
                          <a:latin typeface="Times New Roman" pitchFamily="18" charset="0"/>
                          <a:ea typeface="Times New Roman"/>
                          <a:cs typeface="Times New Roman" pitchFamily="18" charset="0"/>
                        </a:rPr>
                        <a:t>3.2.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pitchFamily="18" charset="0"/>
                          <a:ea typeface="Calibri"/>
                          <a:cs typeface="Times New Roman" pitchFamily="18" charset="0"/>
                        </a:rPr>
                        <a:t>Количество субъектов малого и среднего предпринимательства, которым оказана имущественная поддержка (не менее)</a:t>
                      </a:r>
                    </a:p>
                  </a:txBody>
                  <a:tcPr marL="16903" marR="16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14</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0"/>
            <a:ext cx="6429388" cy="1714488"/>
          </a:xfrm>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itchFamily="18" charset="0"/>
                <a:cs typeface="Times New Roman" pitchFamily="18" charset="0"/>
              </a:rPr>
              <a:t>Муниципальная  программа «Профилактика терроризма и экстремизма, а также минимизации и  ликвидации последствий проявлений терроризма, экстремизма на территории </a:t>
            </a:r>
            <a:r>
              <a:rPr lang="ru-RU" sz="2000" b="1" dirty="0" err="1" smtClean="0">
                <a:latin typeface="Times New Roman" pitchFamily="18" charset="0"/>
                <a:cs typeface="Times New Roman" pitchFamily="18" charset="0"/>
              </a:rPr>
              <a:t>Ершовского</a:t>
            </a:r>
            <a:r>
              <a:rPr lang="ru-RU" sz="2000" b="1" dirty="0" smtClean="0">
                <a:latin typeface="Times New Roman" pitchFamily="18" charset="0"/>
                <a:cs typeface="Times New Roman" pitchFamily="18" charset="0"/>
              </a:rPr>
              <a:t> муниципального района до 2025 года»</a:t>
            </a:r>
            <a:r>
              <a:rPr lang="ru-RU" sz="1800" dirty="0" smtClean="0"/>
              <a:t/>
            </a:r>
            <a:br>
              <a:rPr lang="ru-RU" sz="1800" dirty="0" smtClean="0"/>
            </a:br>
            <a:endParaRPr lang="ru-RU" sz="18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14280" y="2571745"/>
          <a:ext cx="8715437" cy="4071965"/>
        </p:xfrm>
        <a:graphic>
          <a:graphicData uri="http://schemas.openxmlformats.org/drawingml/2006/table">
            <a:tbl>
              <a:tblPr/>
              <a:tblGrid>
                <a:gridCol w="727475"/>
                <a:gridCol w="4583201"/>
                <a:gridCol w="649937"/>
                <a:gridCol w="649937"/>
                <a:gridCol w="649937"/>
                <a:gridCol w="727475"/>
                <a:gridCol w="727475"/>
              </a:tblGrid>
              <a:tr h="248303">
                <a:tc rowSpan="2">
                  <a:txBody>
                    <a:bodyPr/>
                    <a:lstStyle/>
                    <a:p>
                      <a:pPr algn="just">
                        <a:spcAft>
                          <a:spcPts val="0"/>
                        </a:spcAft>
                      </a:pPr>
                      <a:r>
                        <a:rPr lang="ru-RU" sz="1200" b="1" dirty="0">
                          <a:latin typeface="Times New Roman"/>
                          <a:ea typeface="Times New Roman"/>
                          <a:cs typeface="Times New Roman"/>
                        </a:rPr>
                        <a:t>№</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200" b="1" dirty="0">
                          <a:latin typeface="Times New Roman"/>
                          <a:ea typeface="Times New Roman"/>
                          <a:cs typeface="Times New Roman"/>
                        </a:rPr>
                        <a:t>Наименование показателя</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200" b="1">
                          <a:latin typeface="Times New Roman"/>
                          <a:ea typeface="Times New Roman"/>
                          <a:cs typeface="Times New Roman"/>
                        </a:rPr>
                        <a:t>Единица измерения</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ru-RU" sz="1200" b="1" dirty="0">
                          <a:latin typeface="Times New Roman"/>
                          <a:ea typeface="Times New Roman"/>
                          <a:cs typeface="Times New Roman"/>
                        </a:rPr>
                        <a:t>Значение показателей</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02798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spcAft>
                          <a:spcPts val="0"/>
                        </a:spcAft>
                      </a:pPr>
                      <a:r>
                        <a:rPr lang="ru-RU" sz="1200" b="1">
                          <a:latin typeface="Times New Roman"/>
                          <a:ea typeface="Times New Roman"/>
                          <a:cs typeface="Times New Roman"/>
                        </a:rPr>
                        <a:t>2022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2024</a:t>
                      </a:r>
                      <a:endParaRPr lang="ru-RU" sz="1200">
                        <a:latin typeface="Calibri"/>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2025</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32">
                <a:tc gridSpan="7">
                  <a:txBody>
                    <a:bodyPr/>
                    <a:lstStyle/>
                    <a:p>
                      <a:pPr algn="just">
                        <a:spcAft>
                          <a:spcPts val="0"/>
                        </a:spcAft>
                      </a:pPr>
                      <a:r>
                        <a:rPr lang="ru-RU" sz="1200" b="1" dirty="0">
                          <a:latin typeface="Times New Roman"/>
                          <a:ea typeface="Times New Roman"/>
                          <a:cs typeface="Times New Roman"/>
                        </a:rPr>
                        <a:t>«Профилактика терроризма и экстремизма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 Саратовской области»</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5918">
                <a:tc>
                  <a:txBody>
                    <a:bodyPr/>
                    <a:lstStyle/>
                    <a:p>
                      <a:pPr algn="just">
                        <a:spcAft>
                          <a:spcPts val="0"/>
                        </a:spcAft>
                      </a:pPr>
                      <a:r>
                        <a:rPr lang="ru-RU" sz="1200" dirty="0" smtClean="0">
                          <a:latin typeface="Times New Roman"/>
                          <a:ea typeface="Times New Roman"/>
                          <a:cs typeface="Times New Roman"/>
                        </a:rPr>
                        <a:t>1</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Доля жителей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Саратовской области, охваченных мероприятиями информационного характера о принимаемых мерах антитеррористического характера и правилах поведения в случае угрозы возникновения террористического акта</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75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80</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919">
                <a:tc>
                  <a:txBody>
                    <a:bodyPr/>
                    <a:lstStyle/>
                    <a:p>
                      <a:pPr algn="just">
                        <a:spcAft>
                          <a:spcPts val="0"/>
                        </a:spcAft>
                      </a:pPr>
                      <a:r>
                        <a:rPr lang="ru-RU" sz="1200">
                          <a:latin typeface="Times New Roman"/>
                          <a:ea typeface="Times New Roman"/>
                          <a:cs typeface="Times New Roman"/>
                        </a:rPr>
                        <a:t>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Размещение информации в СМИ о реализации мероприятий способствующих воспитанию толерантности и профилактике терроризма и экстремизма</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шт</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3</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3</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908">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Calibri"/>
                          <a:cs typeface="Times New Roman"/>
                        </a:rPr>
                        <a:t>Изготовление агитационного и информационного материала в целях профилактики терроризма и экстремизма на территории </a:t>
                      </a:r>
                      <a:r>
                        <a:rPr lang="ru-RU" sz="1200" dirty="0" err="1">
                          <a:latin typeface="Times New Roman"/>
                          <a:ea typeface="Calibri"/>
                          <a:cs typeface="Times New Roman"/>
                        </a:rPr>
                        <a:t>Ершовского</a:t>
                      </a:r>
                      <a:r>
                        <a:rPr lang="ru-RU" sz="1200" dirty="0">
                          <a:latin typeface="Times New Roman"/>
                          <a:ea typeface="Calibri"/>
                          <a:cs typeface="Times New Roman"/>
                        </a:rPr>
                        <a:t> муниципального района Саратовской области  </a:t>
                      </a: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шт</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1</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user\Desktop\yekstremizm.png"/>
          <p:cNvPicPr/>
          <p:nvPr/>
        </p:nvPicPr>
        <p:blipFill>
          <a:blip r:embed="rId2" cstate="print"/>
          <a:srcRect/>
          <a:stretch>
            <a:fillRect/>
          </a:stretch>
        </p:blipFill>
        <p:spPr bwMode="auto">
          <a:xfrm>
            <a:off x="214283" y="142852"/>
            <a:ext cx="2214578" cy="22712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36496" cy="78579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itchFamily="18" charset="0"/>
                <a:cs typeface="Times New Roman" pitchFamily="18" charset="0"/>
              </a:rPr>
              <a:t>Муниципальная программа «Инвестиционное </a:t>
            </a:r>
            <a:r>
              <a:rPr lang="ru-RU" sz="2000" b="1" dirty="0" err="1" smtClean="0">
                <a:latin typeface="Times New Roman" pitchFamily="18" charset="0"/>
                <a:cs typeface="Times New Roman" pitchFamily="18" charset="0"/>
              </a:rPr>
              <a:t>развитиеЕршовского</a:t>
            </a:r>
            <a:r>
              <a:rPr lang="ru-RU" sz="2000" b="1" dirty="0" smtClean="0">
                <a:latin typeface="Times New Roman" pitchFamily="18" charset="0"/>
                <a:cs typeface="Times New Roman" pitchFamily="18" charset="0"/>
              </a:rPr>
              <a:t> муниципального района на 2021-2025 годы».</a:t>
            </a:r>
            <a:r>
              <a:rPr lang="ru-RU" sz="1800" dirty="0" smtClean="0"/>
              <a:t/>
            </a:r>
            <a:br>
              <a:rPr lang="ru-RU" sz="1800" dirty="0" smtClean="0"/>
            </a:br>
            <a:endParaRPr lang="ru-RU" sz="1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nvGraphicFramePr>
        <p:xfrm>
          <a:off x="0" y="857232"/>
          <a:ext cx="9144000" cy="6108634"/>
        </p:xfrm>
        <a:graphic>
          <a:graphicData uri="http://schemas.openxmlformats.org/drawingml/2006/table">
            <a:tbl>
              <a:tblPr/>
              <a:tblGrid>
                <a:gridCol w="1306264"/>
                <a:gridCol w="2467436"/>
                <a:gridCol w="435430"/>
                <a:gridCol w="362858"/>
                <a:gridCol w="435430"/>
                <a:gridCol w="362858"/>
                <a:gridCol w="362858"/>
                <a:gridCol w="3410866"/>
              </a:tblGrid>
              <a:tr h="178983">
                <a:tc rowSpan="2">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Цели и задачи программы</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Перечень целевых показателей, индикаторов</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Изменение значений по годам реализации</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Целевое значение на момент окончания действия программы</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05">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2021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2022</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2023</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000">
                          <a:latin typeface="Times New Roman" pitchFamily="18" charset="0"/>
                          <a:ea typeface="Times New Roman"/>
                          <a:cs typeface="Times New Roman" pitchFamily="18" charset="0"/>
                        </a:rPr>
                        <a:t>2024</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000" dirty="0">
                          <a:latin typeface="Times New Roman" pitchFamily="18" charset="0"/>
                          <a:ea typeface="Times New Roman"/>
                          <a:cs typeface="Times New Roman" pitchFamily="18" charset="0"/>
                        </a:rPr>
                        <a:t>2025</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075102">
                <a:tc>
                  <a:txBody>
                    <a:bodyPr/>
                    <a:lstStyle/>
                    <a:p>
                      <a:pPr algn="just">
                        <a:lnSpc>
                          <a:spcPct val="115000"/>
                        </a:lnSpc>
                        <a:spcAft>
                          <a:spcPts val="0"/>
                        </a:spcAft>
                      </a:pPr>
                      <a:r>
                        <a:rPr lang="ru-RU" sz="1000">
                          <a:latin typeface="Times New Roman" pitchFamily="18" charset="0"/>
                          <a:ea typeface="Times New Roman"/>
                          <a:cs typeface="Times New Roman" pitchFamily="18" charset="0"/>
                        </a:rPr>
                        <a:t>Совершенствование инвестиционной среды</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Организация встреч руководителей предприятий и организаций района с сотрудниками научных учреждений и производственных объединений, внедряющих инновационные и инвестиционные проекты, ед.</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Создание и совершенствование нормативной правовой базы и базы технического и информационного обеспечения функционирования программы</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64">
                <a:tc>
                  <a:txBody>
                    <a:bodyPr/>
                    <a:lstStyle/>
                    <a:p>
                      <a:pPr algn="just">
                        <a:lnSpc>
                          <a:spcPct val="115000"/>
                        </a:lnSpc>
                        <a:spcAft>
                          <a:spcPts val="0"/>
                        </a:spcAft>
                      </a:pP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Организация участия в ярмарках, выставках инвестиционных проектов и продукции предприятий Ершовского района, ед.</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3</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3</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000" dirty="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932">
                <a:tc rowSpan="4">
                  <a:txBody>
                    <a:bodyPr/>
                    <a:lstStyle/>
                    <a:p>
                      <a:pPr algn="just">
                        <a:lnSpc>
                          <a:spcPct val="115000"/>
                        </a:lnSpc>
                        <a:spcAft>
                          <a:spcPts val="0"/>
                        </a:spcAft>
                      </a:pPr>
                      <a:r>
                        <a:rPr lang="ru-RU" sz="1000">
                          <a:latin typeface="Times New Roman" pitchFamily="18" charset="0"/>
                          <a:ea typeface="Times New Roman"/>
                          <a:cs typeface="Times New Roman" pitchFamily="18" charset="0"/>
                        </a:rPr>
                        <a:t>Создание условий, которые сделают Ершовский район привлекательным для желающих вкладывать средства в развитие экономики района</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Размещение информации об инвестиционной привлекательности района на официальном сайте администрации Ершовского района </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Накопление информационной базы данных об инвестиционных проектах, </a:t>
                      </a:r>
                      <a:r>
                        <a:rPr lang="ru-RU" sz="1000" dirty="0">
                          <a:solidFill>
                            <a:srgbClr val="000000"/>
                          </a:solidFill>
                          <a:latin typeface="Times New Roman" pitchFamily="18" charset="0"/>
                          <a:ea typeface="Times New Roman"/>
                          <a:cs typeface="Times New Roman" pitchFamily="18" charset="0"/>
                        </a:rPr>
                        <a:t>незадействованных площадях на промышленных предприятиях</a:t>
                      </a:r>
                      <a:r>
                        <a:rPr lang="ru-RU" sz="1000" dirty="0">
                          <a:latin typeface="Times New Roman" pitchFamily="18" charset="0"/>
                          <a:ea typeface="Times New Roman"/>
                          <a:cs typeface="Times New Roman" pitchFamily="18" charset="0"/>
                        </a:rPr>
                        <a:t> и свободных производственных площадках,  о</a:t>
                      </a:r>
                      <a:r>
                        <a:rPr lang="ru-RU" sz="1000" dirty="0">
                          <a:solidFill>
                            <a:srgbClr val="000000"/>
                          </a:solidFill>
                          <a:latin typeface="Times New Roman" pitchFamily="18" charset="0"/>
                          <a:ea typeface="Times New Roman"/>
                          <a:cs typeface="Times New Roman" pitchFamily="18" charset="0"/>
                        </a:rPr>
                        <a:t> свободных земельных участках,</a:t>
                      </a:r>
                      <a:r>
                        <a:rPr lang="ru-RU" sz="1000" dirty="0">
                          <a:latin typeface="Times New Roman" pitchFamily="18" charset="0"/>
                          <a:ea typeface="Times New Roman"/>
                          <a:cs typeface="Times New Roman" pitchFamily="18" charset="0"/>
                        </a:rPr>
                        <a:t> о </a:t>
                      </a:r>
                      <a:r>
                        <a:rPr lang="ru-RU" sz="1000" dirty="0">
                          <a:solidFill>
                            <a:srgbClr val="000000"/>
                          </a:solidFill>
                          <a:latin typeface="Times New Roman" pitchFamily="18" charset="0"/>
                          <a:ea typeface="Times New Roman"/>
                          <a:cs typeface="Times New Roman" pitchFamily="18" charset="0"/>
                        </a:rPr>
                        <a:t>незавершенных строительством объектов</a:t>
                      </a:r>
                      <a:r>
                        <a:rPr lang="ru-RU" sz="1000" dirty="0">
                          <a:latin typeface="Times New Roman" pitchFamily="18" charset="0"/>
                          <a:ea typeface="Times New Roman"/>
                          <a:cs typeface="Times New Roman" pitchFamily="18" charset="0"/>
                        </a:rPr>
                        <a:t> их информационное и конкурсное сопровождение.</a:t>
                      </a:r>
                    </a:p>
                    <a:p>
                      <a:pPr algn="just">
                        <a:lnSpc>
                          <a:spcPct val="115000"/>
                        </a:lnSpc>
                        <a:spcAft>
                          <a:spcPts val="0"/>
                        </a:spcAft>
                      </a:pPr>
                      <a:r>
                        <a:rPr lang="ru-RU" sz="1000" dirty="0">
                          <a:latin typeface="Times New Roman" pitchFamily="18" charset="0"/>
                          <a:ea typeface="Times New Roman"/>
                          <a:cs typeface="Times New Roman" pitchFamily="18" charset="0"/>
                        </a:rPr>
                        <a:t>Обеспечение свободного доступа потенциальных инвесторов к информационной базе</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64">
                <a:tc vMerge="1">
                  <a:txBody>
                    <a:bodyPr/>
                    <a:lstStyle/>
                    <a:p>
                      <a:endParaRPr lang="ru-RU"/>
                    </a:p>
                  </a:txBody>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Создание базы данных о незадействованных площадях на промышленных предприятиях, ед.</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86385">
                <a:tc vMerge="1">
                  <a:txBody>
                    <a:bodyPr/>
                    <a:lstStyle/>
                    <a:p>
                      <a:endParaRPr lang="ru-RU"/>
                    </a:p>
                  </a:txBody>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Создание перечня свободных земельных участков, ед.</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730743">
                <a:tc vMerge="1">
                  <a:txBody>
                    <a:bodyPr/>
                    <a:lstStyle/>
                    <a:p>
                      <a:endParaRPr lang="ru-RU"/>
                    </a:p>
                  </a:txBody>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Создание перечня незавершенных строительством объектов, которые могут быть использованы в инвестиционном процессе, ед.</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615957">
                <a:tc rowSpan="2">
                  <a:txBody>
                    <a:bodyPr/>
                    <a:lstStyle/>
                    <a:p>
                      <a:pPr algn="just">
                        <a:lnSpc>
                          <a:spcPct val="115000"/>
                        </a:lnSpc>
                        <a:spcAft>
                          <a:spcPts val="0"/>
                        </a:spcAft>
                      </a:pPr>
                      <a:r>
                        <a:rPr lang="ru-RU" sz="1000">
                          <a:latin typeface="Times New Roman" pitchFamily="18" charset="0"/>
                          <a:ea typeface="Times New Roman"/>
                          <a:cs typeface="Times New Roman" pitchFamily="18" charset="0"/>
                        </a:rPr>
                        <a:t>Привлечение и эффективное использование инвестиционного капитала в экономику района</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Объем инвестиций в основной капитал, млн.руб.</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1000"/>
                        </a:spcAft>
                      </a:pPr>
                      <a:r>
                        <a:rPr lang="ru-RU" sz="1000">
                          <a:latin typeface="Times New Roman" pitchFamily="18" charset="0"/>
                          <a:ea typeface="Times New Roman"/>
                          <a:cs typeface="Times New Roman" pitchFamily="18" charset="0"/>
                        </a:rPr>
                        <a:t>781,0</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algn="just">
                        <a:lnSpc>
                          <a:spcPts val="1200"/>
                        </a:lnSpc>
                        <a:spcAft>
                          <a:spcPts val="1000"/>
                        </a:spcAft>
                      </a:pPr>
                      <a:r>
                        <a:rPr lang="ru-RU" sz="1000">
                          <a:latin typeface="Times New Roman" pitchFamily="18" charset="0"/>
                          <a:ea typeface="Times New Roman"/>
                          <a:cs typeface="Times New Roman" pitchFamily="18" charset="0"/>
                        </a:rPr>
                        <a:t>889,0</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algn="just">
                        <a:lnSpc>
                          <a:spcPts val="1200"/>
                        </a:lnSpc>
                        <a:spcAft>
                          <a:spcPts val="1000"/>
                        </a:spcAft>
                      </a:pPr>
                      <a:r>
                        <a:rPr lang="ru-RU" sz="1000">
                          <a:latin typeface="Times New Roman" pitchFamily="18" charset="0"/>
                          <a:ea typeface="Times New Roman"/>
                          <a:cs typeface="Times New Roman" pitchFamily="18" charset="0"/>
                        </a:rPr>
                        <a:t>913,0</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1000"/>
                        </a:spcAft>
                      </a:pPr>
                      <a:endParaRPr lang="ru-RU" sz="1000">
                        <a:latin typeface="Times New Roman" pitchFamily="18" charset="0"/>
                        <a:ea typeface="Times New Roman"/>
                        <a:cs typeface="Times New Roman" pitchFamily="18" charset="0"/>
                      </a:endParaRPr>
                    </a:p>
                    <a:p>
                      <a:pPr algn="just">
                        <a:lnSpc>
                          <a:spcPts val="1200"/>
                        </a:lnSpc>
                        <a:spcAft>
                          <a:spcPts val="1000"/>
                        </a:spcAft>
                      </a:pPr>
                      <a:r>
                        <a:rPr lang="ru-RU" sz="1000">
                          <a:latin typeface="Times New Roman" pitchFamily="18" charset="0"/>
                          <a:ea typeface="Times New Roman"/>
                          <a:cs typeface="Times New Roman" pitchFamily="18" charset="0"/>
                        </a:rPr>
                        <a:t>1177,0</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1000"/>
                        </a:spcAft>
                      </a:pPr>
                      <a:r>
                        <a:rPr lang="ru-RU" sz="1000">
                          <a:latin typeface="Times New Roman" pitchFamily="18" charset="0"/>
                          <a:ea typeface="Times New Roman"/>
                          <a:cs typeface="Times New Roman" pitchFamily="18" charset="0"/>
                        </a:rPr>
                        <a:t>1377,0</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Увеличение инвестиций в основной капитал к концу 2025 года до 1081,3 млн. рублей, рост к фактическому показателю 2021 года составит 596,0 млн. руб. или 173,6 %</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957">
                <a:tc vMerge="1">
                  <a:txBody>
                    <a:bodyPr/>
                    <a:lstStyle/>
                    <a:p>
                      <a:endParaRPr lang="ru-RU"/>
                    </a:p>
                  </a:txBody>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Заключение концессионных соглашений, ед.</a:t>
                      </a:r>
                      <a:endParaRPr lang="ru-RU" sz="1000">
                        <a:latin typeface="Times New Roman" pitchFamily="18" charset="0"/>
                        <a:ea typeface="Times New Roman"/>
                        <a:cs typeface="Times New Roman" pitchFamily="18" charset="0"/>
                      </a:endParaRP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Привлечение инвесторов на удобных условиях повысит приток инвестиций на территорию района и позволит вовлечь в инвестиционную деятельность свободные земли и незавершенные строительством сооружения и здания.</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54104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16632"/>
            <a:ext cx="8858312" cy="1097790"/>
          </a:xfrm>
          <a:ln>
            <a:solidFill>
              <a:schemeClr val="tx2"/>
            </a:solidFill>
          </a:ln>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Объем и распределение межбюджетных трансфертов, передаваемых бюджету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Саратовской области из бюджетов поселений в соответствии с заключенными соглашениями на 2023 год и на плановый период 2024 и 2025 годов</a:t>
            </a:r>
            <a:endParaRPr lang="ru-RU" sz="18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285720" y="1364006"/>
          <a:ext cx="8643998" cy="5247556"/>
        </p:xfrm>
        <a:graphic>
          <a:graphicData uri="http://schemas.openxmlformats.org/drawingml/2006/table">
            <a:tbl>
              <a:tblPr/>
              <a:tblGrid>
                <a:gridCol w="2168474"/>
                <a:gridCol w="1123897"/>
                <a:gridCol w="1124506"/>
                <a:gridCol w="1124506"/>
                <a:gridCol w="1034205"/>
                <a:gridCol w="1034205"/>
                <a:gridCol w="1034205"/>
              </a:tblGrid>
              <a:tr h="1748848">
                <a:tc rowSpan="3">
                  <a:txBody>
                    <a:bodyPr/>
                    <a:lstStyle/>
                    <a:p>
                      <a:pPr indent="-647700" algn="ctr">
                        <a:lnSpc>
                          <a:spcPts val="1370"/>
                        </a:lnSpc>
                        <a:spcBef>
                          <a:spcPts val="4500"/>
                        </a:spcBef>
                        <a:spcAft>
                          <a:spcPts val="0"/>
                        </a:spcAft>
                      </a:pPr>
                      <a:r>
                        <a:rPr lang="ru-RU" sz="1200" i="0" dirty="0" smtClean="0">
                          <a:latin typeface="Times New Roman"/>
                          <a:ea typeface="Times New Roman"/>
                          <a:cs typeface="Times New Roman"/>
                        </a:rPr>
                        <a:t>Наименование</a:t>
                      </a:r>
                      <a:r>
                        <a:rPr lang="ru-RU" sz="1200" i="0" baseline="0" dirty="0" smtClean="0">
                          <a:latin typeface="Times New Roman"/>
                          <a:ea typeface="Times New Roman"/>
                          <a:cs typeface="Times New Roman"/>
                        </a:rPr>
                        <a:t> муниципального образования, предоставившего межбюджетные трансферты</a:t>
                      </a:r>
                      <a:endParaRPr lang="ru-RU" sz="1200" i="0" dirty="0">
                        <a:latin typeface="Times New Roman"/>
                        <a:ea typeface="Times New Roman"/>
                        <a:cs typeface="Times New Roman"/>
                      </a:endParaRPr>
                    </a:p>
                  </a:txBody>
                  <a:tcPr marL="4303" marR="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indent="-647700" algn="l">
                        <a:lnSpc>
                          <a:spcPts val="1300"/>
                        </a:lnSpc>
                        <a:spcBef>
                          <a:spcPts val="4500"/>
                        </a:spcBef>
                        <a:spcAft>
                          <a:spcPts val="0"/>
                        </a:spcAft>
                      </a:pPr>
                      <a:r>
                        <a:rPr lang="ru-RU" sz="1200" i="0" dirty="0">
                          <a:latin typeface="Times New Roman"/>
                          <a:ea typeface="Times New Roman"/>
                          <a:cs typeface="Times New Roman"/>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в части формирования и исполнения бюджетов поселений</a:t>
                      </a:r>
                      <a:endParaRPr lang="ru-RU" sz="1200" i="1" dirty="0">
                        <a:latin typeface="Times New Roman"/>
                        <a:ea typeface="Times New Roman"/>
                        <a:cs typeface="Times New Roman"/>
                      </a:endParaRPr>
                    </a:p>
                  </a:txBody>
                  <a:tcPr marL="4303" marR="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gridSpan="3">
                  <a:txBody>
                    <a:bodyPr/>
                    <a:lstStyle/>
                    <a:p>
                      <a:pPr indent="-647700" algn="l">
                        <a:lnSpc>
                          <a:spcPts val="1300"/>
                        </a:lnSpc>
                        <a:spcBef>
                          <a:spcPts val="4500"/>
                        </a:spcBef>
                        <a:spcAft>
                          <a:spcPts val="0"/>
                        </a:spcAft>
                      </a:pPr>
                      <a:r>
                        <a:rPr kumimoji="0" lang="ru-RU" sz="1200" kern="1200" dirty="0" smtClean="0">
                          <a:solidFill>
                            <a:schemeClr val="tx1"/>
                          </a:solidFill>
                          <a:latin typeface="Times New Roman" pitchFamily="18" charset="0"/>
                          <a:ea typeface="+mn-ea"/>
                          <a:cs typeface="Times New Roman" pitchFamily="18" charset="0"/>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a:t>
                      </a:r>
                      <a:endParaRPr lang="ru-RU" sz="1200" i="1" dirty="0">
                        <a:latin typeface="Times New Roman" pitchFamily="18" charset="0"/>
                        <a:ea typeface="Times New Roman"/>
                        <a:cs typeface="Times New Roman" pitchFamily="18" charset="0"/>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r>
              <a:tr h="306560">
                <a:tc vMerge="1">
                  <a:txBody>
                    <a:bodyPr/>
                    <a:lstStyle/>
                    <a:p>
                      <a:endParaRPr lang="ru-RU"/>
                    </a:p>
                  </a:txBody>
                  <a:tcPr/>
                </a:tc>
                <a:tc rowSpan="2">
                  <a:txBody>
                    <a:bodyPr/>
                    <a:lstStyle/>
                    <a:p>
                      <a:pPr indent="-647700" algn="l">
                        <a:lnSpc>
                          <a:spcPts val="1300"/>
                        </a:lnSpc>
                        <a:spcBef>
                          <a:spcPts val="4500"/>
                        </a:spcBef>
                        <a:spcAft>
                          <a:spcPts val="0"/>
                        </a:spcAft>
                      </a:pPr>
                      <a:r>
                        <a:rPr lang="ru-RU" sz="1200" i="0" dirty="0" smtClean="0">
                          <a:latin typeface="Times New Roman"/>
                          <a:ea typeface="Times New Roman"/>
                          <a:cs typeface="Times New Roman"/>
                        </a:rPr>
                        <a:t>2023год</a:t>
                      </a:r>
                      <a:endParaRPr lang="ru-RU" sz="1200" i="1" dirty="0">
                        <a:latin typeface="Times New Roman"/>
                        <a:ea typeface="Times New Roman"/>
                        <a:cs typeface="Times New Roman"/>
                      </a:endParaRPr>
                    </a:p>
                  </a:txBody>
                  <a:tcPr marL="4303" marR="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ru-RU" dirty="0"/>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endParaRPr lang="ru-RU"/>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3">
                  <a:txBody>
                    <a:bodyPr/>
                    <a:lstStyle/>
                    <a:p>
                      <a:endParaRPr lang="ru-RU" dirty="0"/>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ru-RU"/>
                    </a:p>
                  </a:txBody>
                  <a:tcPr/>
                </a:tc>
                <a:tc hMerge="1">
                  <a:txBody>
                    <a:bodyPr/>
                    <a:lstStyle/>
                    <a:p>
                      <a:endParaRPr lang="ru-RU"/>
                    </a:p>
                  </a:txBody>
                  <a:tcPr/>
                </a:tc>
              </a:tr>
              <a:tr h="802567">
                <a:tc vMerge="1">
                  <a:txBody>
                    <a:bodyPr/>
                    <a:lstStyle/>
                    <a:p>
                      <a:endParaRPr lang="ru-RU" dirty="0"/>
                    </a:p>
                  </a:txBody>
                  <a:tcPr/>
                </a:tc>
                <a:tc vMerge="1">
                  <a:txBody>
                    <a:bodyPr/>
                    <a:lstStyle/>
                    <a:p>
                      <a:endParaRPr lang="ru-RU"/>
                    </a:p>
                  </a:txBody>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2024год</a:t>
                      </a: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2025год</a:t>
                      </a: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2023 </a:t>
                      </a:r>
                      <a:r>
                        <a:rPr lang="ru-RU" sz="1200" dirty="0">
                          <a:latin typeface="Times New Roman"/>
                          <a:ea typeface="Times New Roman"/>
                          <a:cs typeface="Times New Roman"/>
                        </a:rPr>
                        <a:t>год</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2024 год</a:t>
                      </a: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2025 </a:t>
                      </a:r>
                      <a:r>
                        <a:rPr lang="ru-RU" sz="1200" dirty="0">
                          <a:latin typeface="Times New Roman"/>
                          <a:ea typeface="Times New Roman"/>
                          <a:cs typeface="Times New Roman"/>
                        </a:rPr>
                        <a:t>год</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Антоновское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26,9</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28,2</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29,6</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Декабристское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60,9</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63,3</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65,7</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Марьевское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45,6</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46,4</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46,9</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Миусское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37,3</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38,9</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40,5</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Новокраснянское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32,3</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33,9</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35,6</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Новорепинское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86,2</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89,6</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92,9</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Новосельское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95,4</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99,8</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104,0</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Перекопновское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55,8</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57,6</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59,3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г. Ершов</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just">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ru-RU"/>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ru-RU"/>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ru-RU" dirty="0"/>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172072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116632"/>
            <a:ext cx="8501121" cy="778416"/>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Программа муниципальных внутренних заимствований  бюджета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Саратовской области на 2023 год и на плановый период 2024 и 2025 годов</a:t>
            </a:r>
            <a:endParaRPr lang="ru-RU" sz="18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1" y="1397000"/>
          <a:ext cx="8572558" cy="5092294"/>
        </p:xfrm>
        <a:graphic>
          <a:graphicData uri="http://schemas.openxmlformats.org/drawingml/2006/table">
            <a:tbl>
              <a:tblPr/>
              <a:tblGrid>
                <a:gridCol w="516261"/>
                <a:gridCol w="1032523"/>
                <a:gridCol w="928396"/>
                <a:gridCol w="929125"/>
                <a:gridCol w="929125"/>
                <a:gridCol w="830095"/>
                <a:gridCol w="763828"/>
                <a:gridCol w="785818"/>
                <a:gridCol w="714380"/>
                <a:gridCol w="626746"/>
                <a:gridCol w="516261"/>
              </a:tblGrid>
              <a:tr h="246050">
                <a:tc rowSpan="2">
                  <a:txBody>
                    <a:bodyPr/>
                    <a:lstStyle/>
                    <a:p>
                      <a:pPr algn="ctr">
                        <a:lnSpc>
                          <a:spcPct val="115000"/>
                        </a:lnSpc>
                        <a:spcAft>
                          <a:spcPts val="1000"/>
                        </a:spcAft>
                      </a:pPr>
                      <a:r>
                        <a:rPr lang="ru-RU" sz="1200" dirty="0">
                          <a:latin typeface="Times New Roman" pitchFamily="18" charset="0"/>
                          <a:ea typeface="Times New Roman"/>
                          <a:cs typeface="Times New Roman"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1200" dirty="0">
                          <a:latin typeface="Times New Roman" pitchFamily="18" charset="0"/>
                          <a:ea typeface="Times New Roman"/>
                          <a:cs typeface="Times New Roman" pitchFamily="18" charset="0"/>
                        </a:rPr>
                        <a:t>Виды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ru-RU" sz="1200" dirty="0" smtClean="0">
                          <a:latin typeface="Times New Roman"/>
                          <a:ea typeface="Times New Roman"/>
                          <a:cs typeface="Times New Roman"/>
                        </a:rPr>
                        <a:t>2023 </a:t>
                      </a:r>
                      <a:r>
                        <a:rPr lang="ru-RU" sz="1200" dirty="0">
                          <a:latin typeface="Times New Roman"/>
                          <a:ea typeface="Times New Roman"/>
                          <a:cs typeface="Times New Roman"/>
                        </a:rPr>
                        <a:t>год</a:t>
                      </a:r>
                      <a:endParaRPr lang="ru-RU" sz="1200" dirty="0">
                        <a:latin typeface="Calibri"/>
                        <a:ea typeface="Times New Roman"/>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ru-RU" sz="1200" dirty="0" smtClean="0">
                          <a:latin typeface="Times New Roman"/>
                          <a:ea typeface="Times New Roman"/>
                          <a:cs typeface="Times New Roman"/>
                        </a:rPr>
                        <a:t>2023 </a:t>
                      </a:r>
                      <a:r>
                        <a:rPr lang="ru-RU" sz="1200" dirty="0">
                          <a:latin typeface="Times New Roman"/>
                          <a:ea typeface="Times New Roman"/>
                          <a:cs typeface="Times New Roman"/>
                        </a:rPr>
                        <a:t>год</a:t>
                      </a:r>
                      <a:endParaRPr lang="ru-RU" sz="1200" dirty="0">
                        <a:latin typeface="Calibri"/>
                        <a:ea typeface="Times New Roman"/>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ru-RU" sz="1200" dirty="0" smtClean="0">
                          <a:latin typeface="Times New Roman"/>
                          <a:ea typeface="Times New Roman"/>
                          <a:cs typeface="Times New Roman"/>
                        </a:rPr>
                        <a:t>2023 </a:t>
                      </a:r>
                      <a:r>
                        <a:rPr lang="ru-RU" sz="1200" dirty="0">
                          <a:latin typeface="Times New Roman"/>
                          <a:ea typeface="Times New Roman"/>
                          <a:cs typeface="Times New Roman"/>
                        </a:rPr>
                        <a:t>год</a:t>
                      </a:r>
                      <a:endParaRPr lang="ru-RU" sz="1200" dirty="0">
                        <a:latin typeface="Calibri"/>
                        <a:ea typeface="Times New Roman"/>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032000">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200" dirty="0">
                          <a:latin typeface="Times New Roman" pitchFamily="18" charset="0"/>
                          <a:ea typeface="Times New Roman"/>
                          <a:cs typeface="Times New Roman" pitchFamily="18" charset="0"/>
                        </a:rPr>
                        <a:t>Объем привлечения средств в бюджет</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погашения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Times New Roman"/>
                          <a:cs typeface="Times New Roman" pitchFamily="18" charset="0"/>
                        </a:rPr>
                        <a:t>Предельные сроки погашения долговых обязательств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привлечения средств в бюджет</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погашения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Предельные сроки погашения долговых обязательств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привлечения средств в бюджет</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погашения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a:latin typeface="Times New Roman" pitchFamily="18" charset="0"/>
                          <a:ea typeface="Times New Roman"/>
                          <a:cs typeface="Times New Roman" pitchFamily="18" charset="0"/>
                        </a:rPr>
                        <a:t>Предельные сроки погашения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718">
                <a:tc>
                  <a:txBody>
                    <a:bodyPr/>
                    <a:lstStyle/>
                    <a:p>
                      <a:pPr algn="ctr">
                        <a:lnSpc>
                          <a:spcPct val="115000"/>
                        </a:lnSpc>
                        <a:spcAft>
                          <a:spcPts val="1000"/>
                        </a:spcAft>
                      </a:pPr>
                      <a:r>
                        <a:rPr lang="ru-RU" sz="1200">
                          <a:latin typeface="Times New Roman" pitchFamily="18" charset="0"/>
                          <a:ea typeface="Times New Roman"/>
                          <a:cs typeface="Times New Roman" pitchFamily="18" charset="0"/>
                        </a:rPr>
                        <a:t>1</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Кредиты, полученные от </a:t>
                      </a:r>
                      <a:r>
                        <a:rPr lang="ru-RU" sz="1200" spc="-20" dirty="0">
                          <a:solidFill>
                            <a:srgbClr val="000000"/>
                          </a:solidFill>
                          <a:latin typeface="Times New Roman" pitchFamily="18" charset="0"/>
                          <a:ea typeface="Times New Roman"/>
                          <a:cs typeface="Times New Roman" pitchFamily="18" charset="0"/>
                        </a:rPr>
                        <a:t>других бюджетов бюджетной системы Российской Федерации в валюте Российской Федерации</a:t>
                      </a: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Times New Roman"/>
                          <a:cs typeface="Times New Roman" pitchFamily="18" charset="0"/>
                        </a:rPr>
                        <a:t>0,0</a:t>
                      </a: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0,0</a:t>
                      </a: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526">
                <a:tc>
                  <a:txBody>
                    <a:bodyPr/>
                    <a:lstStyle/>
                    <a:p>
                      <a:pPr algn="ctr">
                        <a:lnSpc>
                          <a:spcPct val="115000"/>
                        </a:lnSpc>
                        <a:spcAft>
                          <a:spcPts val="1000"/>
                        </a:spcAft>
                      </a:pPr>
                      <a:endParaRPr lang="ru-RU" sz="700">
                        <a:latin typeface="Calibri"/>
                        <a:ea typeface="Times New Roman"/>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Всего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smtClean="0">
                          <a:latin typeface="Times New Roman" pitchFamily="18" charset="0"/>
                          <a:ea typeface="Times New Roman"/>
                          <a:cs typeface="Times New Roman" pitchFamily="18" charset="0"/>
                        </a:rPr>
                        <a:t>0,0</a:t>
                      </a: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323528" y="116632"/>
            <a:ext cx="8420072" cy="360040"/>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Гражданин, его участие в бюджетном процессе</a:t>
            </a:r>
          </a:p>
        </p:txBody>
      </p:sp>
      <p:sp>
        <p:nvSpPr>
          <p:cNvPr id="5" name="Подзаголовок 2"/>
          <p:cNvSpPr txBox="1">
            <a:spLocks/>
          </p:cNvSpPr>
          <p:nvPr/>
        </p:nvSpPr>
        <p:spPr bwMode="auto">
          <a:xfrm>
            <a:off x="1187624" y="591979"/>
            <a:ext cx="6934200" cy="432048"/>
          </a:xfrm>
          <a:prstGeom prst="rect">
            <a:avLst/>
          </a:prstGeom>
          <a:ln/>
          <a:scene3d>
            <a:camera prst="orthographicFront" fov="0">
              <a:rot lat="0" lon="0" rev="0"/>
            </a:camera>
            <a:lightRig rig="harsh" dir="t">
              <a:rot lat="6000000" lon="6000000" rev="0"/>
            </a:lightRig>
          </a:scene3d>
          <a:sp3d contourW="10000" prstMaterial="metal">
            <a:bevelT w="20000" h="9000" prst="softRound"/>
            <a:contourClr>
              <a:schemeClr val="accent1">
                <a:shade val="30000"/>
                <a:satMod val="200000"/>
              </a:schemeClr>
            </a:contourClr>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eaLnBrk="1" hangingPunct="1">
              <a:defRPr/>
            </a:pPr>
            <a:r>
              <a:rPr lang="ru-RU" sz="2000" i="1" dirty="0" smtClean="0">
                <a:latin typeface="Times New Roman" panose="02020603050405020304" pitchFamily="18" charset="0"/>
                <a:cs typeface="Times New Roman" panose="02020603050405020304" pitchFamily="18" charset="0"/>
              </a:rPr>
              <a:t>Помогает формировать доходную  часть бюджета</a:t>
            </a:r>
          </a:p>
        </p:txBody>
      </p:sp>
      <p:sp>
        <p:nvSpPr>
          <p:cNvPr id="6" name="TextBox 5"/>
          <p:cNvSpPr txBox="1"/>
          <p:nvPr/>
        </p:nvSpPr>
        <p:spPr>
          <a:xfrm>
            <a:off x="2051720" y="1146602"/>
            <a:ext cx="5272088" cy="707886"/>
          </a:xfrm>
          <a:prstGeom prst="rect">
            <a:avLst/>
          </a:prstGeom>
          <a:scene3d>
            <a:camera prst="orthographicFront"/>
            <a:lightRig rig="threePt" dir="t"/>
          </a:scene3d>
          <a:sp3d>
            <a:bevelT w="139700" prst="cross"/>
          </a:sp3d>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ГРАЖДАНИН</a:t>
            </a:r>
          </a:p>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 как налогоплательщик</a:t>
            </a:r>
          </a:p>
        </p:txBody>
      </p:sp>
      <p:sp>
        <p:nvSpPr>
          <p:cNvPr id="7" name="Стрелка вниз 6"/>
          <p:cNvSpPr/>
          <p:nvPr/>
        </p:nvSpPr>
        <p:spPr>
          <a:xfrm>
            <a:off x="4451450" y="1874269"/>
            <a:ext cx="484188" cy="42862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5120" y="2285993"/>
            <a:ext cx="2245287" cy="1571635"/>
          </a:xfrm>
          <a:prstGeom prst="rect">
            <a:avLst/>
          </a:prstGeom>
          <a:scene3d>
            <a:camera prst="orthographicFront"/>
            <a:lightRig rig="threePt" dir="t"/>
          </a:scene3d>
          <a:sp3d>
            <a:bevelT prst="relaxedInset"/>
          </a:sp3d>
        </p:spPr>
      </p:pic>
      <p:sp>
        <p:nvSpPr>
          <p:cNvPr id="9" name="TextBox 8"/>
          <p:cNvSpPr txBox="1"/>
          <p:nvPr/>
        </p:nvSpPr>
        <p:spPr>
          <a:xfrm>
            <a:off x="2064084" y="3929066"/>
            <a:ext cx="5272089" cy="707886"/>
          </a:xfrm>
          <a:prstGeom prst="rect">
            <a:avLst/>
          </a:prstGeom>
          <a:scene3d>
            <a:camera prst="orthographicFront"/>
            <a:lightRig rig="threePt" dir="t"/>
          </a:scene3d>
          <a:sp3d>
            <a:bevelT prst="slope"/>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ГРАЖДАНИН </a:t>
            </a:r>
          </a:p>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как получатель социальных гарантий</a:t>
            </a:r>
          </a:p>
        </p:txBody>
      </p:sp>
      <p:sp>
        <p:nvSpPr>
          <p:cNvPr id="10" name="TextBox 8"/>
          <p:cNvSpPr txBox="1">
            <a:spLocks noChangeArrowheads="1"/>
          </p:cNvSpPr>
          <p:nvPr/>
        </p:nvSpPr>
        <p:spPr bwMode="auto">
          <a:xfrm>
            <a:off x="106362" y="5000637"/>
            <a:ext cx="8930134" cy="830997"/>
          </a:xfrm>
          <a:prstGeom prst="rect">
            <a:avLst/>
          </a:prstGeom>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ru-RU" sz="1600" dirty="0" smtClean="0">
                <a:latin typeface="Times New Roman" panose="02020603050405020304" pitchFamily="18" charset="0"/>
                <a:cs typeface="Times New Roman" panose="02020603050405020304" pitchFamily="18" charset="0"/>
              </a:rPr>
              <a:t>Получает социальные гарантии – расходная часть бюджета (образование, ЖКХ, культура, социальная политика, физическая культура и спорт и другие направления социальных гарантий населению)</a:t>
            </a:r>
          </a:p>
        </p:txBody>
      </p:sp>
      <p:sp>
        <p:nvSpPr>
          <p:cNvPr id="11" name="Стрелка вниз 10"/>
          <p:cNvSpPr/>
          <p:nvPr/>
        </p:nvSpPr>
        <p:spPr>
          <a:xfrm>
            <a:off x="4451450" y="4572009"/>
            <a:ext cx="484188" cy="428628"/>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13364" y="5805070"/>
            <a:ext cx="1512168" cy="1010128"/>
          </a:xfrm>
          <a:prstGeom prst="rect">
            <a:avLst/>
          </a:prstGeom>
          <a:scene3d>
            <a:camera prst="orthographicFront"/>
            <a:lightRig rig="threePt" dir="t"/>
          </a:scene3d>
          <a:sp3d>
            <a:bevelT prst="relaxedInset"/>
          </a:sp3d>
        </p:spPr>
      </p:pic>
      <p:pic>
        <p:nvPicPr>
          <p:cNvPr id="15" name="Рисунок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29256" y="5805070"/>
            <a:ext cx="1579395" cy="1052930"/>
          </a:xfrm>
          <a:prstGeom prst="rect">
            <a:avLst/>
          </a:prstGeom>
          <a:scene3d>
            <a:camera prst="orthographicFront"/>
            <a:lightRig rig="threePt" dir="t"/>
          </a:scene3d>
          <a:sp3d>
            <a:bevelT prst="relaxedInset"/>
          </a:sp3d>
        </p:spPr>
      </p:pic>
      <p:pic>
        <p:nvPicPr>
          <p:cNvPr id="16" name="Рисунок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14678" y="5805070"/>
            <a:ext cx="1586335" cy="1052930"/>
          </a:xfrm>
          <a:prstGeom prst="rect">
            <a:avLst/>
          </a:prstGeom>
          <a:scene3d>
            <a:camera prst="orthographicFront"/>
            <a:lightRig rig="threePt" dir="t"/>
          </a:scene3d>
          <a:sp3d>
            <a:bevelT prst="relaxedInset"/>
          </a:sp3d>
        </p:spPr>
      </p:pic>
      <p:pic>
        <p:nvPicPr>
          <p:cNvPr id="17" name="Рисунок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5786" y="5829300"/>
            <a:ext cx="1487220" cy="1028700"/>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xmlns="" val="3056400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340768"/>
            <a:ext cx="7632848" cy="4525963"/>
          </a:xfrm>
        </p:spPr>
        <p:txBody>
          <a:bodyPr/>
          <a:lstStyle/>
          <a:p>
            <a:pPr marL="36512" indent="0">
              <a:buNone/>
            </a:pPr>
            <a:r>
              <a:rPr lang="ru-RU" sz="2000" dirty="0">
                <a:latin typeface="Times New Roman" panose="02020603050405020304" pitchFamily="18" charset="0"/>
                <a:cs typeface="Times New Roman" panose="02020603050405020304" pitchFamily="18" charset="0"/>
              </a:rPr>
              <a:t>Разработчиком информационно-аналитического материала «Открытый бюджет для граждан -  бюджет Ершовского муниципального района Саратовской области на </a:t>
            </a:r>
            <a:r>
              <a:rPr lang="ru-RU" sz="2000" dirty="0" smtClean="0">
                <a:latin typeface="Times New Roman" panose="02020603050405020304" pitchFamily="18" charset="0"/>
                <a:cs typeface="Times New Roman" panose="02020603050405020304" pitchFamily="18" charset="0"/>
              </a:rPr>
              <a:t>2022 </a:t>
            </a:r>
            <a:r>
              <a:rPr lang="ru-RU" sz="2000" dirty="0">
                <a:latin typeface="Times New Roman" panose="02020603050405020304" pitchFamily="18" charset="0"/>
                <a:cs typeface="Times New Roman" panose="02020603050405020304" pitchFamily="18" charset="0"/>
              </a:rPr>
              <a:t>год и на плановый период </a:t>
            </a:r>
            <a:r>
              <a:rPr lang="ru-RU" sz="2000" dirty="0" smtClean="0">
                <a:latin typeface="Times New Roman" panose="02020603050405020304" pitchFamily="18" charset="0"/>
                <a:cs typeface="Times New Roman" panose="02020603050405020304" pitchFamily="18" charset="0"/>
              </a:rPr>
              <a:t>20</a:t>
            </a:r>
            <a:r>
              <a:rPr lang="en-US" sz="2000" dirty="0" smtClean="0">
                <a:latin typeface="Times New Roman" panose="02020603050405020304" pitchFamily="18" charset="0"/>
                <a:cs typeface="Times New Roman" panose="02020603050405020304" pitchFamily="18" charset="0"/>
              </a:rPr>
              <a:t>2</a:t>
            </a:r>
            <a:r>
              <a:rPr lang="ru-RU" sz="2000" dirty="0" smtClean="0">
                <a:latin typeface="Times New Roman" panose="02020603050405020304" pitchFamily="18" charset="0"/>
                <a:cs typeface="Times New Roman" panose="02020603050405020304" pitchFamily="18" charset="0"/>
              </a:rPr>
              <a:t>3 </a:t>
            </a:r>
            <a:r>
              <a:rPr lang="ru-RU" sz="2000" dirty="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2024 </a:t>
            </a:r>
            <a:r>
              <a:rPr lang="ru-RU" sz="2000" dirty="0">
                <a:latin typeface="Times New Roman" panose="02020603050405020304" pitchFamily="18" charset="0"/>
                <a:cs typeface="Times New Roman" panose="02020603050405020304" pitchFamily="18" charset="0"/>
              </a:rPr>
              <a:t>годов» является финансовое управление администрации Ершовского муниципального района</a:t>
            </a:r>
          </a:p>
          <a:p>
            <a:pPr marL="36512" indent="0">
              <a:buNone/>
            </a:pPr>
            <a:r>
              <a:rPr lang="ru-RU" sz="2000" dirty="0">
                <a:latin typeface="Times New Roman" panose="02020603050405020304" pitchFamily="18" charset="0"/>
                <a:cs typeface="Times New Roman" panose="02020603050405020304" pitchFamily="18" charset="0"/>
              </a:rPr>
              <a:t>	Контактная информация для граждан:</a:t>
            </a:r>
          </a:p>
          <a:p>
            <a:pPr marL="36512" indent="0">
              <a:buNone/>
            </a:pPr>
            <a:r>
              <a:rPr lang="ru-RU" sz="2000" dirty="0">
                <a:latin typeface="Times New Roman" panose="02020603050405020304" pitchFamily="18" charset="0"/>
                <a:cs typeface="Times New Roman" panose="02020603050405020304" pitchFamily="18" charset="0"/>
              </a:rPr>
              <a:t>413100, Саратовская область, г. Ершов, ул. Интернациональная, д. 7</a:t>
            </a:r>
          </a:p>
          <a:p>
            <a:pPr marL="36512" indent="0">
              <a:buNone/>
            </a:pPr>
            <a:r>
              <a:rPr lang="ru-RU" sz="2000" dirty="0">
                <a:latin typeface="Times New Roman" panose="02020603050405020304" pitchFamily="18" charset="0"/>
                <a:cs typeface="Times New Roman" panose="02020603050405020304" pitchFamily="18" charset="0"/>
              </a:rPr>
              <a:t>Факс (845-64) 5-26-37, </a:t>
            </a:r>
            <a:r>
              <a:rPr lang="en-US" sz="2000" dirty="0">
                <a:latin typeface="Times New Roman" panose="02020603050405020304" pitchFamily="18" charset="0"/>
                <a:cs typeface="Times New Roman" panose="02020603050405020304" pitchFamily="18" charset="0"/>
              </a:rPr>
              <a:t>E</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mail</a:t>
            </a:r>
            <a:r>
              <a:rPr lang="ru-RU"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fu_ershov@mail.ru</a:t>
            </a:r>
            <a:endParaRPr lang="ru-RU" sz="2000" dirty="0">
              <a:latin typeface="Times New Roman" panose="02020603050405020304" pitchFamily="18" charset="0"/>
              <a:cs typeface="Times New Roman" panose="02020603050405020304" pitchFamily="18" charset="0"/>
            </a:endParaRPr>
          </a:p>
          <a:p>
            <a:pPr marL="36512" indent="0">
              <a:buNone/>
            </a:pPr>
            <a:r>
              <a:rPr lang="ru-RU" sz="2000" dirty="0">
                <a:latin typeface="Times New Roman" panose="02020603050405020304" pitchFamily="18" charset="0"/>
                <a:cs typeface="Times New Roman" panose="02020603050405020304" pitchFamily="18" charset="0"/>
              </a:rPr>
              <a:t>График работы с 8-00 до 17-00. </a:t>
            </a:r>
          </a:p>
          <a:p>
            <a:pPr marL="36512" indent="0">
              <a:buNone/>
            </a:pPr>
            <a:r>
              <a:rPr lang="ru-RU" sz="2000" dirty="0">
                <a:latin typeface="Times New Roman" panose="02020603050405020304" pitchFamily="18" charset="0"/>
                <a:cs typeface="Times New Roman" panose="02020603050405020304" pitchFamily="18" charset="0"/>
              </a:rPr>
              <a:t>Тел. 5-26-26 (106) Председатель комитета по финансовым вопросам, начальник финансового управления  администрации ЕМР – Рыбалкина Татьяна Михайловна   </a:t>
            </a:r>
          </a:p>
          <a:p>
            <a:pPr marL="36512"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289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smtClean="0">
                <a:latin typeface="Times New Roman" panose="02020603050405020304" pitchFamily="18" charset="0"/>
                <a:cs typeface="Times New Roman" panose="02020603050405020304" pitchFamily="18" charset="0"/>
              </a:rPr>
              <a:t>Нормативно-правовая </a:t>
            </a:r>
            <a:r>
              <a:rPr lang="ru-RU" sz="1800" b="1" dirty="0">
                <a:latin typeface="Times New Roman" panose="02020603050405020304" pitchFamily="18" charset="0"/>
                <a:cs typeface="Times New Roman" panose="02020603050405020304" pitchFamily="18" charset="0"/>
              </a:rPr>
              <a:t>база</a:t>
            </a:r>
          </a:p>
        </p:txBody>
      </p:sp>
      <p:sp>
        <p:nvSpPr>
          <p:cNvPr id="19" name="TextBox 18"/>
          <p:cNvSpPr txBox="1"/>
          <p:nvPr/>
        </p:nvSpPr>
        <p:spPr>
          <a:xfrm>
            <a:off x="179264" y="692696"/>
            <a:ext cx="8781652" cy="181588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 Составление, рассмотрение, утверждение и исполнение местного бюджета осуществляется в соответствии с Бюджетным кодексом </a:t>
            </a:r>
            <a:r>
              <a:rPr lang="ru-RU" sz="1600" dirty="0" smtClean="0">
                <a:latin typeface="Times New Roman" panose="02020603050405020304" pitchFamily="18" charset="0"/>
                <a:cs typeface="Times New Roman" panose="02020603050405020304" pitchFamily="18" charset="0"/>
              </a:rPr>
              <a:t>РФ, Уставом </a:t>
            </a:r>
            <a:r>
              <a:rPr lang="ru-RU" sz="1600" dirty="0">
                <a:latin typeface="Times New Roman" panose="02020603050405020304" pitchFamily="18" charset="0"/>
                <a:cs typeface="Times New Roman" panose="02020603050405020304" pitchFamily="18" charset="0"/>
              </a:rPr>
              <a:t>Ершовского муниципального района, Решением Собрания депутатов Ершовского муниципального района от </a:t>
            </a:r>
            <a:r>
              <a:rPr lang="ru-RU" sz="1600" dirty="0" smtClean="0">
                <a:latin typeface="Times New Roman" panose="02020603050405020304" pitchFamily="18" charset="0"/>
                <a:cs typeface="Times New Roman" panose="02020603050405020304" pitchFamily="18" charset="0"/>
              </a:rPr>
              <a:t>22 ноября 2017 </a:t>
            </a:r>
            <a:r>
              <a:rPr lang="ru-RU" sz="1600" dirty="0">
                <a:latin typeface="Times New Roman" panose="02020603050405020304" pitchFamily="18" charset="0"/>
                <a:cs typeface="Times New Roman" panose="02020603050405020304" pitchFamily="18" charset="0"/>
              </a:rPr>
              <a:t>года № </a:t>
            </a:r>
            <a:r>
              <a:rPr lang="ru-RU" sz="1600" dirty="0" smtClean="0">
                <a:latin typeface="Times New Roman" panose="02020603050405020304" pitchFamily="18" charset="0"/>
                <a:cs typeface="Times New Roman" panose="02020603050405020304" pitchFamily="18" charset="0"/>
              </a:rPr>
              <a:t>61-356 </a:t>
            </a:r>
            <a:r>
              <a:rPr lang="ru-RU" sz="1600" dirty="0">
                <a:latin typeface="Times New Roman" panose="02020603050405020304" pitchFamily="18" charset="0"/>
                <a:cs typeface="Times New Roman" panose="02020603050405020304" pitchFamily="18" charset="0"/>
              </a:rPr>
              <a:t>«Об утверждении Положения о бюджетном процессе в Ершовском муниципальном  районе»,  </a:t>
            </a:r>
            <a:r>
              <a:rPr lang="ru-RU" sz="1600" dirty="0" smtClean="0">
                <a:latin typeface="Times New Roman" panose="02020603050405020304" pitchFamily="18" charset="0"/>
                <a:cs typeface="Times New Roman" panose="02020603050405020304" pitchFamily="18" charset="0"/>
              </a:rPr>
              <a:t>проект Закона </a:t>
            </a:r>
            <a:r>
              <a:rPr lang="ru-RU" sz="1600" dirty="0">
                <a:latin typeface="Times New Roman" panose="02020603050405020304" pitchFamily="18" charset="0"/>
                <a:cs typeface="Times New Roman" panose="02020603050405020304" pitchFamily="18" charset="0"/>
              </a:rPr>
              <a:t>Саратовской области  «Об областном бюджете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2025годов</a:t>
            </a:r>
            <a:r>
              <a:rPr lang="ru-RU" sz="1600" dirty="0">
                <a:latin typeface="Times New Roman" panose="02020603050405020304" pitchFamily="18" charset="0"/>
                <a:cs typeface="Times New Roman" panose="02020603050405020304" pitchFamily="18" charset="0"/>
              </a:rPr>
              <a:t>» и </a:t>
            </a:r>
            <a:r>
              <a:rPr lang="ru-RU" sz="1600" dirty="0" smtClean="0">
                <a:latin typeface="Times New Roman" panose="02020603050405020304" pitchFamily="18" charset="0"/>
                <a:cs typeface="Times New Roman" panose="02020603050405020304" pitchFamily="18" charset="0"/>
              </a:rPr>
              <a:t>проект Решения </a:t>
            </a:r>
            <a:r>
              <a:rPr lang="ru-RU" sz="1600" dirty="0">
                <a:latin typeface="Times New Roman" panose="02020603050405020304" pitchFamily="18" charset="0"/>
                <a:cs typeface="Times New Roman" panose="02020603050405020304" pitchFamily="18" charset="0"/>
              </a:rPr>
              <a:t>Собрания депутатов Ершовского муниципального района «О бюджете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годов».</a:t>
            </a:r>
          </a:p>
        </p:txBody>
      </p:sp>
      <p:sp>
        <p:nvSpPr>
          <p:cNvPr id="20" name="Заголовок 1"/>
          <p:cNvSpPr txBox="1">
            <a:spLocks/>
          </p:cNvSpPr>
          <p:nvPr/>
        </p:nvSpPr>
        <p:spPr bwMode="auto">
          <a:xfrm>
            <a:off x="175940" y="2695769"/>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Основные сведения о межбюджетных отношениях</a:t>
            </a:r>
          </a:p>
        </p:txBody>
      </p:sp>
      <p:sp>
        <p:nvSpPr>
          <p:cNvPr id="21" name="TextBox 20"/>
          <p:cNvSpPr txBox="1"/>
          <p:nvPr/>
        </p:nvSpPr>
        <p:spPr>
          <a:xfrm>
            <a:off x="187400" y="3241068"/>
            <a:ext cx="8781652" cy="335476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a:t> </a:t>
            </a:r>
            <a:r>
              <a:rPr lang="ru-RU" sz="1600" b="1" dirty="0">
                <a:latin typeface="Times New Roman" panose="02020603050405020304" pitchFamily="18" charset="0"/>
                <a:cs typeface="Times New Roman" panose="02020603050405020304" pitchFamily="18" charset="0"/>
              </a:rPr>
              <a:t>Межбюджетные отношения</a:t>
            </a:r>
            <a:r>
              <a:rPr lang="ru-RU" sz="1600" dirty="0">
                <a:latin typeface="Times New Roman" panose="02020603050405020304" pitchFamily="18" charset="0"/>
                <a:cs typeface="Times New Roman" panose="02020603050405020304" pitchFamily="18" charset="0"/>
              </a:rPr>
              <a:t> в Саратовской области регулируются Законом Саратовской области  от 20 декабря 2005 года № 137-ЗСО «О межбюджетных отношениях  в Саратовской области», в соответствии с которым межбюджетные трансферты из областного бюджета местным бюджетам предоставляются в форме:</a:t>
            </a:r>
          </a:p>
          <a:p>
            <a:r>
              <a:rPr lang="ru-RU" sz="1600" dirty="0">
                <a:latin typeface="Times New Roman" panose="02020603050405020304" pitchFamily="18" charset="0"/>
                <a:cs typeface="Times New Roman" panose="02020603050405020304" pitchFamily="18" charset="0"/>
              </a:rPr>
              <a:t>- дотаций на выравнивание бюджетной обеспеченности;</a:t>
            </a:r>
          </a:p>
          <a:p>
            <a:r>
              <a:rPr lang="ru-RU" sz="1600" dirty="0">
                <a:latin typeface="Times New Roman" panose="02020603050405020304" pitchFamily="18" charset="0"/>
                <a:cs typeface="Times New Roman" panose="02020603050405020304" pitchFamily="18" charset="0"/>
              </a:rPr>
              <a:t>- субсидий;</a:t>
            </a:r>
          </a:p>
          <a:p>
            <a:r>
              <a:rPr lang="ru-RU" sz="1600" dirty="0">
                <a:latin typeface="Times New Roman" panose="02020603050405020304" pitchFamily="18" charset="0"/>
                <a:cs typeface="Times New Roman" panose="02020603050405020304" pitchFamily="18" charset="0"/>
              </a:rPr>
              <a:t>- субвенций для реализации полномочий органов государственной власти субъектов Российской Федерации;</a:t>
            </a:r>
          </a:p>
          <a:p>
            <a:r>
              <a:rPr lang="ru-RU" sz="1600" dirty="0">
                <a:latin typeface="Times New Roman" panose="02020603050405020304" pitchFamily="18" charset="0"/>
                <a:cs typeface="Times New Roman" panose="02020603050405020304" pitchFamily="18" charset="0"/>
              </a:rPr>
              <a:t>- иных межбюджетных трансфертов.</a:t>
            </a:r>
          </a:p>
          <a:p>
            <a:pPr algn="just"/>
            <a:r>
              <a:rPr lang="ru-RU" sz="1600" dirty="0">
                <a:latin typeface="Times New Roman" panose="02020603050405020304" pitchFamily="18" charset="0"/>
                <a:cs typeface="Times New Roman" panose="02020603050405020304" pitchFamily="18" charset="0"/>
              </a:rPr>
              <a:t>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«Об областном бюджете» на очередной финансовый год и плановый период.</a:t>
            </a:r>
          </a:p>
          <a:p>
            <a:pPr algn="just" fontAlgn="auto">
              <a:spcBef>
                <a:spcPts val="0"/>
              </a:spcBef>
              <a:spcAft>
                <a:spcPts val="0"/>
              </a:spcAft>
              <a:defRPr/>
            </a:pPr>
            <a:endParaRPr lang="ru-RU" dirty="0">
              <a:latin typeface="Constantia" panose="02030602050306030303" pitchFamily="18" charset="0"/>
              <a:cs typeface="Times New Roman" panose="02020603050405020304" pitchFamily="18" charset="0"/>
            </a:endParaRPr>
          </a:p>
        </p:txBody>
      </p:sp>
    </p:spTree>
    <p:extLst>
      <p:ext uri="{BB962C8B-B14F-4D97-AF65-F5344CB8AC3E}">
        <p14:creationId xmlns:p14="http://schemas.microsoft.com/office/powerpoint/2010/main" xmlns="" val="3266891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Административно-территориальное  деление </a:t>
            </a:r>
          </a:p>
        </p:txBody>
      </p:sp>
      <p:sp>
        <p:nvSpPr>
          <p:cNvPr id="19" name="TextBox 18"/>
          <p:cNvSpPr txBox="1"/>
          <p:nvPr/>
        </p:nvSpPr>
        <p:spPr>
          <a:xfrm>
            <a:off x="179264" y="692696"/>
            <a:ext cx="8781652" cy="3046988"/>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Ершовский муниципальный район состоит из одиннадцати муниципальных образований: 1 городское поселение и </a:t>
            </a:r>
            <a:r>
              <a:rPr lang="ru-RU" sz="1600" dirty="0" smtClean="0">
                <a:latin typeface="Times New Roman" panose="02020603050405020304" pitchFamily="18" charset="0"/>
                <a:cs typeface="Times New Roman" panose="02020603050405020304" pitchFamily="18" charset="0"/>
              </a:rPr>
              <a:t>8 </a:t>
            </a:r>
            <a:r>
              <a:rPr lang="ru-RU" sz="1600" dirty="0">
                <a:latin typeface="Times New Roman" panose="02020603050405020304" pitchFamily="18" charset="0"/>
                <a:cs typeface="Times New Roman" panose="02020603050405020304" pitchFamily="18" charset="0"/>
              </a:rPr>
              <a:t>сельских поселений. Территория муниципального района заключается в границах, закрепленных действующим административно-территориальным устройством Саратовской области, площадью – 4300 км</a:t>
            </a:r>
            <a:r>
              <a:rPr lang="ru-RU" sz="1600" baseline="30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Административный центр района – город Ершов.</a:t>
            </a:r>
          </a:p>
          <a:p>
            <a:pPr algn="just"/>
            <a:r>
              <a:rPr lang="ru-RU" sz="1600" dirty="0">
                <a:latin typeface="Times New Roman" panose="02020603050405020304" pitchFamily="18" charset="0"/>
                <a:cs typeface="Times New Roman" panose="02020603050405020304" pitchFamily="18" charset="0"/>
              </a:rPr>
              <a:t> В границы Ершовского муниципального района входят: </a:t>
            </a:r>
          </a:p>
          <a:p>
            <a:pPr algn="just"/>
            <a:r>
              <a:rPr lang="ru-RU" sz="1600" dirty="0">
                <a:latin typeface="Times New Roman" panose="02020603050405020304" pitchFamily="18" charset="0"/>
                <a:cs typeface="Times New Roman" panose="02020603050405020304" pitchFamily="18" charset="0"/>
              </a:rPr>
              <a:t>	– муниципальное образование  </a:t>
            </a:r>
            <a:r>
              <a:rPr lang="ru-RU" sz="1600" b="1" dirty="0">
                <a:latin typeface="Times New Roman" panose="02020603050405020304" pitchFamily="18" charset="0"/>
                <a:cs typeface="Times New Roman" panose="02020603050405020304" pitchFamily="18" charset="0"/>
              </a:rPr>
              <a:t>город Ершов</a:t>
            </a:r>
            <a:r>
              <a:rPr lang="ru-RU" sz="1600" dirty="0">
                <a:latin typeface="Times New Roman" panose="02020603050405020304" pitchFamily="18" charset="0"/>
                <a:cs typeface="Times New Roman" panose="02020603050405020304" pitchFamily="18" charset="0"/>
              </a:rPr>
              <a:t>: (город Ершов; поселок Учебный; поселок Прудовой; поселок Полуденный);</a:t>
            </a:r>
          </a:p>
          <a:p>
            <a:pPr algn="just"/>
            <a:r>
              <a:rPr lang="ru-RU" sz="1600" dirty="0">
                <a:latin typeface="Times New Roman" panose="02020603050405020304" pitchFamily="18" charset="0"/>
                <a:cs typeface="Times New Roman" panose="02020603050405020304" pitchFamily="18" charset="0"/>
              </a:rPr>
              <a:t>	– сельские поселения: </a:t>
            </a:r>
            <a:r>
              <a:rPr lang="ru-RU" sz="1600" b="1" dirty="0">
                <a:latin typeface="Times New Roman" panose="02020603050405020304" pitchFamily="18" charset="0"/>
                <a:cs typeface="Times New Roman" panose="02020603050405020304" pitchFamily="18" charset="0"/>
              </a:rPr>
              <a:t>Антоновское муниципальное образование, Декабристское муниципальное </a:t>
            </a:r>
            <a:r>
              <a:rPr lang="ru-RU" sz="1600" b="1" dirty="0" smtClean="0">
                <a:latin typeface="Times New Roman" panose="02020603050405020304" pitchFamily="18" charset="0"/>
                <a:cs typeface="Times New Roman" panose="02020603050405020304" pitchFamily="18" charset="0"/>
              </a:rPr>
              <a:t>образование, </a:t>
            </a:r>
            <a:r>
              <a:rPr lang="ru-RU" sz="1600" b="1" dirty="0" err="1">
                <a:latin typeface="Times New Roman" panose="02020603050405020304" pitchFamily="18" charset="0"/>
                <a:cs typeface="Times New Roman" panose="02020603050405020304" pitchFamily="18" charset="0"/>
              </a:rPr>
              <a:t>Марьевское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Миусское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Новокраснянское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Новорепинское</a:t>
            </a:r>
            <a:r>
              <a:rPr lang="ru-RU" sz="1600" b="1" dirty="0">
                <a:latin typeface="Times New Roman" panose="02020603050405020304" pitchFamily="18" charset="0"/>
                <a:cs typeface="Times New Roman" panose="02020603050405020304" pitchFamily="18" charset="0"/>
              </a:rPr>
              <a:t> муниципальное образование, Новосельское муниципальное образование, </a:t>
            </a:r>
            <a:r>
              <a:rPr lang="ru-RU" sz="1600" b="1" dirty="0" err="1">
                <a:latin typeface="Times New Roman" panose="02020603050405020304" pitchFamily="18" charset="0"/>
                <a:cs typeface="Times New Roman" panose="02020603050405020304" pitchFamily="18" charset="0"/>
              </a:rPr>
              <a:t>Перекопновское</a:t>
            </a:r>
            <a:r>
              <a:rPr lang="ru-RU" sz="1600" b="1" dirty="0">
                <a:latin typeface="Times New Roman" panose="02020603050405020304" pitchFamily="18" charset="0"/>
                <a:cs typeface="Times New Roman" panose="02020603050405020304" pitchFamily="18" charset="0"/>
              </a:rPr>
              <a:t> муниципальное </a:t>
            </a:r>
            <a:r>
              <a:rPr lang="ru-RU" sz="1600" b="1" dirty="0" smtClean="0">
                <a:latin typeface="Times New Roman" panose="02020603050405020304" pitchFamily="18" charset="0"/>
                <a:cs typeface="Times New Roman" panose="02020603050405020304" pitchFamily="18" charset="0"/>
              </a:rPr>
              <a:t>образование.</a:t>
            </a:r>
            <a:r>
              <a:rPr lang="ru-RU"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120281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Организация и проведение публичных слушаний</a:t>
            </a:r>
          </a:p>
        </p:txBody>
      </p:sp>
      <p:sp>
        <p:nvSpPr>
          <p:cNvPr id="6" name="TextBox 5"/>
          <p:cNvSpPr txBox="1"/>
          <p:nvPr/>
        </p:nvSpPr>
        <p:spPr>
          <a:xfrm>
            <a:off x="179264" y="692696"/>
            <a:ext cx="8781652"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В соответствии со статьей 28 Федерального закона от 6 октября 2003 года № 131-ФЗ "Об общих принципах организации местного самоуправления в Российской Федерации", статьей 12 Устава Ершовского муниципального района, Решением Собрания депутатов Ершовского муниципального района Саратовской области от </a:t>
            </a:r>
            <a:r>
              <a:rPr lang="en-US" sz="1600" dirty="0" smtClean="0">
                <a:latin typeface="Times New Roman" panose="02020603050405020304" pitchFamily="18" charset="0"/>
                <a:cs typeface="Times New Roman" panose="02020603050405020304" pitchFamily="18" charset="0"/>
              </a:rPr>
              <a:t>27</a:t>
            </a:r>
            <a:r>
              <a:rPr lang="ru-RU" sz="1600" dirty="0" smtClean="0">
                <a:latin typeface="Times New Roman" panose="02020603050405020304" pitchFamily="18" charset="0"/>
                <a:cs typeface="Times New Roman" panose="02020603050405020304" pitchFamily="18" charset="0"/>
              </a:rPr>
              <a:t> марта 20</a:t>
            </a:r>
            <a:r>
              <a:rPr lang="en-US" sz="1600" dirty="0" smtClean="0">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7 </a:t>
            </a:r>
            <a:r>
              <a:rPr lang="ru-RU" sz="1600" dirty="0">
                <a:latin typeface="Times New Roman" panose="02020603050405020304" pitchFamily="18" charset="0"/>
                <a:cs typeface="Times New Roman" panose="02020603050405020304" pitchFamily="18" charset="0"/>
              </a:rPr>
              <a:t>г. № </a:t>
            </a:r>
            <a:r>
              <a:rPr lang="ru-RU" sz="1600" dirty="0" smtClean="0">
                <a:latin typeface="Times New Roman" panose="02020603050405020304" pitchFamily="18" charset="0"/>
                <a:cs typeface="Times New Roman" panose="02020603050405020304" pitchFamily="18" charset="0"/>
              </a:rPr>
              <a:t>54</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296    </a:t>
            </a:r>
            <a:r>
              <a:rPr lang="ru-RU" sz="1600" dirty="0">
                <a:latin typeface="Times New Roman" panose="02020603050405020304" pitchFamily="18" charset="0"/>
                <a:cs typeface="Times New Roman" panose="02020603050405020304" pitchFamily="18" charset="0"/>
              </a:rPr>
              <a:t>«Об утверждении Положения о порядке организации и проведения публичных слушаний в Ершовском муниципальном </a:t>
            </a:r>
            <a:r>
              <a:rPr lang="ru-RU" sz="1600" dirty="0" smtClean="0">
                <a:latin typeface="Times New Roman" panose="02020603050405020304" pitchFamily="18" charset="0"/>
                <a:cs typeface="Times New Roman" panose="02020603050405020304" pitchFamily="18" charset="0"/>
              </a:rPr>
              <a:t>районе» с изменениями от 29 июня 2018 г. № 70-397, </a:t>
            </a:r>
            <a:r>
              <a:rPr lang="ru-RU" sz="1600" dirty="0">
                <a:latin typeface="Times New Roman" panose="02020603050405020304" pitchFamily="18" charset="0"/>
                <a:cs typeface="Times New Roman" panose="02020603050405020304" pitchFamily="18" charset="0"/>
              </a:rPr>
              <a:t>по проекту бюджета Ершовского муниципального района </a:t>
            </a:r>
            <a:r>
              <a:rPr lang="ru-RU" sz="1600" dirty="0" smtClean="0">
                <a:latin typeface="Times New Roman" panose="02020603050405020304" pitchFamily="18" charset="0"/>
                <a:cs typeface="Times New Roman" panose="02020603050405020304" pitchFamily="18" charset="0"/>
              </a:rPr>
              <a:t>прошли __ декабря 2022 года </a:t>
            </a:r>
            <a:r>
              <a:rPr lang="ru-RU" sz="1600" b="1" dirty="0">
                <a:latin typeface="Times New Roman" panose="02020603050405020304" pitchFamily="18" charset="0"/>
                <a:cs typeface="Times New Roman" panose="02020603050405020304" pitchFamily="18" charset="0"/>
              </a:rPr>
              <a:t>публичные слушания, </a:t>
            </a:r>
            <a:r>
              <a:rPr lang="ru-RU" sz="1600" dirty="0">
                <a:latin typeface="Times New Roman" panose="02020603050405020304" pitchFamily="18" charset="0"/>
                <a:cs typeface="Times New Roman" panose="02020603050405020304" pitchFamily="18" charset="0"/>
              </a:rPr>
              <a:t>что является одной из форм непосредственного осуществления жителями Ершовского района  местного самоуправления.</a:t>
            </a:r>
          </a:p>
        </p:txBody>
      </p:sp>
      <p:sp>
        <p:nvSpPr>
          <p:cNvPr id="5" name="Заголовок 1"/>
          <p:cNvSpPr txBox="1">
            <a:spLocks/>
          </p:cNvSpPr>
          <p:nvPr/>
        </p:nvSpPr>
        <p:spPr bwMode="auto">
          <a:xfrm>
            <a:off x="175940" y="2871556"/>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Основные показатели бюджета</a:t>
            </a:r>
          </a:p>
        </p:txBody>
      </p:sp>
      <p:sp>
        <p:nvSpPr>
          <p:cNvPr id="7" name="TextBox 6"/>
          <p:cNvSpPr txBox="1"/>
          <p:nvPr/>
        </p:nvSpPr>
        <p:spPr>
          <a:xfrm>
            <a:off x="179264" y="3367948"/>
            <a:ext cx="8781652"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Бюджет </a:t>
            </a:r>
            <a:r>
              <a:rPr lang="ru-RU" sz="1600" dirty="0" smtClean="0">
                <a:latin typeface="Times New Roman" panose="02020603050405020304" pitchFamily="18" charset="0"/>
                <a:cs typeface="Times New Roman" panose="02020603050405020304" pitchFamily="18" charset="0"/>
              </a:rPr>
              <a:t>Ершовского </a:t>
            </a:r>
            <a:r>
              <a:rPr lang="ru-RU" sz="1600" dirty="0">
                <a:latin typeface="Times New Roman" panose="02020603050405020304" pitchFamily="18" charset="0"/>
                <a:cs typeface="Times New Roman" panose="02020603050405020304" pitchFamily="18" charset="0"/>
              </a:rPr>
              <a:t>муниципального района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годов подготовлен в соответствии с требованиями Бюджетного кодекса Российской Федерации, с учетом особенностей формирования консолидированного бюджета области на </a:t>
            </a:r>
            <a:r>
              <a:rPr lang="ru-RU" sz="1600" dirty="0" smtClean="0">
                <a:latin typeface="Times New Roman" panose="02020603050405020304" pitchFamily="18" charset="0"/>
                <a:cs typeface="Times New Roman" panose="02020603050405020304" pitchFamily="18" charset="0"/>
              </a:rPr>
              <a:t>2023 год </a:t>
            </a:r>
            <a:r>
              <a:rPr lang="ru-RU" sz="1600" dirty="0">
                <a:latin typeface="Times New Roman" panose="02020603050405020304" pitchFamily="18" charset="0"/>
                <a:cs typeface="Times New Roman" panose="02020603050405020304" pitchFamily="18" charset="0"/>
              </a:rPr>
              <a:t>и на плановый период </a:t>
            </a:r>
            <a:r>
              <a:rPr lang="ru-RU" sz="1600" dirty="0" smtClean="0">
                <a:latin typeface="Times New Roman" panose="02020603050405020304" pitchFamily="18" charset="0"/>
                <a:cs typeface="Times New Roman" panose="02020603050405020304" pitchFamily="18" charset="0"/>
              </a:rPr>
              <a:t>2024 и 2025 </a:t>
            </a:r>
            <a:r>
              <a:rPr lang="ru-RU" sz="1600" dirty="0">
                <a:latin typeface="Times New Roman" panose="02020603050405020304" pitchFamily="18" charset="0"/>
                <a:cs typeface="Times New Roman" panose="02020603050405020304" pitchFamily="18" charset="0"/>
              </a:rPr>
              <a:t>годов, рекомендованных к исполнению Министерством финансов Саратовской области</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2024и 2025 годов   </a:t>
            </a:r>
            <a:r>
              <a:rPr lang="ru-RU" sz="1600" dirty="0">
                <a:latin typeface="Times New Roman" panose="02020603050405020304" pitchFamily="18" charset="0"/>
                <a:cs typeface="Times New Roman" panose="02020603050405020304" pitchFamily="18" charset="0"/>
              </a:rPr>
              <a:t>утверждены  основные показатели бюджета Ершовского муниципального района</a:t>
            </a:r>
            <a:r>
              <a:rPr lang="ru-RU" dirty="0">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879904886"/>
              </p:ext>
            </p:extLst>
          </p:nvPr>
        </p:nvGraphicFramePr>
        <p:xfrm>
          <a:off x="158800" y="5715015"/>
          <a:ext cx="8802116" cy="1095057"/>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595524">
                  <a:extLst>
                    <a:ext uri="{9D8B030D-6E8A-4147-A177-3AD203B41FA5}">
                      <a16:colId xmlns:a16="http://schemas.microsoft.com/office/drawing/2014/main" xmlns="" val="3283345710"/>
                    </a:ext>
                  </a:extLst>
                </a:gridCol>
                <a:gridCol w="1746587">
                  <a:extLst>
                    <a:ext uri="{9D8B030D-6E8A-4147-A177-3AD203B41FA5}">
                      <a16:colId xmlns:a16="http://schemas.microsoft.com/office/drawing/2014/main" xmlns="" val="3146752332"/>
                    </a:ext>
                  </a:extLst>
                </a:gridCol>
                <a:gridCol w="1745639">
                  <a:extLst>
                    <a:ext uri="{9D8B030D-6E8A-4147-A177-3AD203B41FA5}">
                      <a16:colId xmlns:a16="http://schemas.microsoft.com/office/drawing/2014/main" xmlns="" val="611458696"/>
                    </a:ext>
                  </a:extLst>
                </a:gridCol>
                <a:gridCol w="1714366">
                  <a:extLst>
                    <a:ext uri="{9D8B030D-6E8A-4147-A177-3AD203B41FA5}">
                      <a16:colId xmlns:a16="http://schemas.microsoft.com/office/drawing/2014/main" xmlns="" val="1317658949"/>
                    </a:ext>
                  </a:extLst>
                </a:gridCol>
              </a:tblGrid>
              <a:tr h="193359">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 показатели</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2023</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2024</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2025</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1295071"/>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доходов</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791490,9</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741206,8</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750568,2</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0466385"/>
                  </a:ext>
                </a:extLst>
              </a:tr>
              <a:tr h="278352">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общий объем расходов</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5" dirty="0" smtClean="0">
                          <a:solidFill>
                            <a:schemeClr val="tx1"/>
                          </a:solidFill>
                          <a:effectLst/>
                          <a:latin typeface="Times New Roman" panose="02020603050405020304" pitchFamily="18" charset="0"/>
                          <a:cs typeface="Times New Roman" panose="02020603050405020304" pitchFamily="18" charset="0"/>
                        </a:rPr>
                        <a:t>791490,9</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734004,2</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735737,5</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661089"/>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профицит</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7202,6</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14830,7</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04120648"/>
                  </a:ext>
                </a:extLst>
              </a:tr>
            </a:tbl>
          </a:graphicData>
        </a:graphic>
      </p:graphicFrame>
    </p:spTree>
    <p:extLst>
      <p:ext uri="{BB962C8B-B14F-4D97-AF65-F5344CB8AC3E}">
        <p14:creationId xmlns:p14="http://schemas.microsoft.com/office/powerpoint/2010/main" xmlns="" val="2651870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 y="500042"/>
            <a:ext cx="9001156" cy="63579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текущем году мы приступаем к работе, отталкиваясь лишь от сценарных условий развития российской экономики, разработанной Минэкономразвития России. В соответствии с ними в 2023-2025 годах сохраняется вызванная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санкционным</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давлением повышенная неопределенность в отношении прогнозных показателей </a:t>
            </a:r>
            <a:r>
              <a:rPr lang="ru-RU" sz="1400" dirty="0" smtClean="0">
                <a:latin typeface="Times New Roman" pitchFamily="18" charset="0"/>
                <a:ea typeface="Times New Roman" pitchFamily="18" charset="0"/>
                <a:cs typeface="Times New Roman" pitchFamily="18" charset="0"/>
              </a:rPr>
              <a:t>э</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кономического развития.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Главная задача – нахождение оптимального соотношения между потребностями в бюджетных расходах и возможностями доходных источников. Абсолютным является приоритет исполнения первоочередных расходов 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софинансируемых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 федерального и областного бюджета обязательств.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Налоговая политика нацелена на укрепление доходной базы консолидированного бюджета, повышение эффективности использования налогового потенциала для обеспечения устойчивого социально-экономического развития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Ершовского</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муниципального района Саратовской области и предусматривает реализацию мер, направленных на: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стимулирование инвестиционной активности в районе;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совершенствование специальных налоговых режимов в целях развития малого и среднего предпринимательства;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легализацию предпринимательской деятельности, сокращение неформальной занятости;</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расширение налогооблагаемой базы по имущественным налогам, в том числе за счет выявления правообладателей ранее учтенных объектов недвижимости, выявления земельных участков, используемых не по целевому назначению;</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внедрение системы управления налоговыми расходами, мониторинг обоснованности и эффективности применения налоговых льгот, отмену неэффективных и невостребованных льгот;</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улучшение администрирования доходных источников бюджетов и повышение уровня их собираемости, сокращение недоимки.</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Будет продолжено взаимовыгодное сотрудничество с организациями, формирующими налоговый потенциал района.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Ключевые изменения в налоговой сфере нацелены, прежде всего, на увеличение объема поступлений в бюджет и повышение эффективности налоговой системы в целом.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налогу на доходы физических лиц изменения направлены на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уселение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его социальной функции через расширение оснований получения налоговых вычетов и совершенствования порядка их предоставления.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Заголовок 1"/>
          <p:cNvSpPr txBox="1">
            <a:spLocks/>
          </p:cNvSpPr>
          <p:nvPr/>
        </p:nvSpPr>
        <p:spPr>
          <a:xfrm>
            <a:off x="107504" y="116632"/>
            <a:ext cx="8934896" cy="360040"/>
          </a:xfrm>
          <a:prstGeom prst="rect">
            <a:avLst/>
          </a:prstGeom>
          <a:ln w="9525" cap="flat" cmpd="sng" algn="ctr">
            <a:solidFill>
              <a:schemeClr val="accent3">
                <a:shade val="60000"/>
                <a:satMod val="300000"/>
              </a:schemeClr>
            </a:solidFill>
            <a:prstDash val="solid"/>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Основные приоритеты бюджетной и налоговой политики</a:t>
            </a:r>
          </a:p>
        </p:txBody>
      </p:sp>
      <p:sp>
        <p:nvSpPr>
          <p:cNvPr id="1026" name="Rectangle 2"/>
          <p:cNvSpPr>
            <a:spLocks noChangeArrowheads="1"/>
          </p:cNvSpPr>
          <p:nvPr/>
        </p:nvSpPr>
        <p:spPr bwMode="auto">
          <a:xfrm>
            <a:off x="0" y="476348"/>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Налоговая политика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хническая">
  <a:themeElements>
    <a:clrScheme name="Другая 12">
      <a:dk1>
        <a:sysClr val="windowText" lastClr="000000"/>
      </a:dk1>
      <a:lt1>
        <a:sysClr val="window" lastClr="FFFFFF"/>
      </a:lt1>
      <a:dk2>
        <a:srgbClr val="B4F3FE"/>
      </a:dk2>
      <a:lt2>
        <a:srgbClr val="00B0F0"/>
      </a:lt2>
      <a:accent1>
        <a:srgbClr val="BBB4FB"/>
      </a:accent1>
      <a:accent2>
        <a:srgbClr val="FF0000"/>
      </a:accent2>
      <a:accent3>
        <a:srgbClr val="6BB1C9"/>
      </a:accent3>
      <a:accent4>
        <a:srgbClr val="A246FF"/>
      </a:accent4>
      <a:accent5>
        <a:srgbClr val="7E6BC9"/>
      </a:accent5>
      <a:accent6>
        <a:srgbClr val="A379BB"/>
      </a:accent6>
      <a:hlink>
        <a:srgbClr val="410082"/>
      </a:hlink>
      <a:folHlink>
        <a:srgbClr val="932968"/>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30892</TotalTime>
  <Words>9108</Words>
  <Application>Microsoft Office PowerPoint</Application>
  <PresentationFormat>Экран (4:3)</PresentationFormat>
  <Paragraphs>2156</Paragraphs>
  <Slides>50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Техническая</vt:lpstr>
      <vt:lpstr>    </vt:lpstr>
      <vt:lpstr>Слайд 2</vt:lpstr>
      <vt:lpstr>Что такое бюджет ?</vt:lpstr>
      <vt:lpstr>Слайд 4</vt:lpstr>
      <vt:lpstr>Слайд 5</vt:lpstr>
      <vt:lpstr>Слайд 6</vt:lpstr>
      <vt:lpstr>Слайд 7</vt:lpstr>
      <vt:lpstr>Слайд 8</vt:lpstr>
      <vt:lpstr>Слайд 9</vt:lpstr>
      <vt:lpstr>Слайд 10</vt:lpstr>
      <vt:lpstr>Основные показатели социально-экономического развития Ершовского муниципального района Саратовской области</vt:lpstr>
      <vt:lpstr>Доходы бюджета</vt:lpstr>
      <vt:lpstr>Слайд 13</vt:lpstr>
      <vt:lpstr>Слайд 14</vt:lpstr>
      <vt:lpstr>Налоговые доходы бюджета Ершовского муниципального района</vt:lpstr>
      <vt:lpstr>Структура неналоговых доходов и их соотношение с аналогичными показателями 2021-2025 годов представлена в графике:</vt:lpstr>
      <vt:lpstr>Слайд 17</vt:lpstr>
      <vt:lpstr>Динамика распределения расходов бюджета Ершовского муниципального района</vt:lpstr>
      <vt:lpstr>Расходы бюджета Ершовского муниципального района на 2023 год</vt:lpstr>
      <vt:lpstr>Предварительные итоги социально – экономического  развития за 9 месяцев 2022 года и ожидаемые итоги социально – экономического развития Ершовского муниципального района за  2022 год.</vt:lpstr>
      <vt:lpstr>Слайд 21</vt:lpstr>
      <vt:lpstr>Слайд 22</vt:lpstr>
      <vt:lpstr>Слайд 23</vt:lpstr>
      <vt:lpstr>МУНИЦИПАЛЬНЫЕ ПРОГРАММЫ</vt:lpstr>
      <vt:lpstr>Слайд 25</vt:lpstr>
      <vt:lpstr>Слайд 26</vt:lpstr>
      <vt:lpstr>Слайд 27</vt:lpstr>
      <vt:lpstr>Муниципальная программа: «Развитие физической культуры, спорта и молодежной политики Ершовского муниципального района до 2025года»</vt:lpstr>
      <vt:lpstr>Слайд 29</vt:lpstr>
      <vt:lpstr>Слайд 30</vt:lpstr>
      <vt:lpstr>Муниципальная программа «Культура Ершовского муниципального района Саратовской области до 2025 года»</vt:lpstr>
      <vt:lpstr>Слайд 32</vt:lpstr>
      <vt:lpstr>Муниципальная программа «Развитие транспортной системы Ершовского муниципального района»</vt:lpstr>
      <vt:lpstr>Муниципальная программа «Развитие муниципального управления Ершовского муниципального района до 2025года»</vt:lpstr>
      <vt:lpstr>Слайд 35</vt:lpstr>
      <vt:lpstr>Муниципальная программа  «Улучшение условий и охраны труда на рабочих местах в Ершовском муниципальном районе» </vt:lpstr>
      <vt:lpstr>Слайд 37</vt:lpstr>
      <vt:lpstr>Муниципальная программа «Развитие сельского хозяйства и регулирование рынков сельскохозяйственной продукции, сырья и продовольствия Ершовского  муниципального района»</vt:lpstr>
      <vt:lpstr>Муниципальная программа: «Социальная поддержка и социальное обслуживание граждан Ершовского муниципального района до 2025 года»</vt:lpstr>
      <vt:lpstr>Слайд 40</vt:lpstr>
      <vt:lpstr>Муниципальная программа «Информационное общество Ершовского муниципального района» </vt:lpstr>
      <vt:lpstr>Муниципальная программа «Защита населения и территорий от чрезвычайных ситуаций, обеспечение пожарной безопасности муниципального образования  до 2025 года»</vt:lpstr>
      <vt:lpstr>Слайд 43</vt:lpstr>
      <vt:lpstr>Муниципальная программа  «Защита прав потребителей в Ершовском муниципальном районе на 2021 – 2025 годы» </vt:lpstr>
      <vt:lpstr>Муниципальная программа «Развитие и поддержка малого и среднего предпринимательства в Ершовском муниципальном районе на 2021-2025 годы»</vt:lpstr>
      <vt:lpstr>Муниципальная  программа «Профилактика терроризма и экстремизма, а также минимизации и  ликвидации последствий проявлений терроризма, экстремизма на территории Ершовского муниципального района до 2025 года» </vt:lpstr>
      <vt:lpstr>Муниципальная программа «Инвестиционное развитиеЕршовского муниципального района на 2021-2025 годы». </vt:lpstr>
      <vt:lpstr>Объем и распределение межбюджетных трансфертов, передаваемых бюджету Ершовского муниципального района Саратовской области из бюджетов поселений в соответствии с заключенными соглашениями на 2023 год и на плановый период 2024 и 2025 годов</vt:lpstr>
      <vt:lpstr>Программа муниципальных внутренних заимствований  бюджета Ершовского муниципального района Саратовской области на 2023 год и на плановый период 2024 и 2025 годов</vt:lpstr>
      <vt:lpstr>Слайд 50</vt:lpstr>
    </vt:vector>
  </TitlesOfParts>
  <Company>2222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cp:lastModifiedBy>user</cp:lastModifiedBy>
  <cp:revision>2522</cp:revision>
  <dcterms:created xsi:type="dcterms:W3CDTF">2013-04-17T07:52:47Z</dcterms:created>
  <dcterms:modified xsi:type="dcterms:W3CDTF">2022-11-22T11:29:33Z</dcterms:modified>
</cp:coreProperties>
</file>