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761" r:id="rId1"/>
  </p:sldMasterIdLst>
  <p:notesMasterIdLst>
    <p:notesMasterId r:id="rId53"/>
  </p:notesMasterIdLst>
  <p:sldIdLst>
    <p:sldId id="258" r:id="rId2"/>
    <p:sldId id="390" r:id="rId3"/>
    <p:sldId id="271" r:id="rId4"/>
    <p:sldId id="290" r:id="rId5"/>
    <p:sldId id="332" r:id="rId6"/>
    <p:sldId id="311" r:id="rId7"/>
    <p:sldId id="312" r:id="rId8"/>
    <p:sldId id="313" r:id="rId9"/>
    <p:sldId id="315" r:id="rId10"/>
    <p:sldId id="316" r:id="rId11"/>
    <p:sldId id="359" r:id="rId12"/>
    <p:sldId id="317" r:id="rId13"/>
    <p:sldId id="318" r:id="rId14"/>
    <p:sldId id="320" r:id="rId15"/>
    <p:sldId id="321" r:id="rId16"/>
    <p:sldId id="259" r:id="rId17"/>
    <p:sldId id="381" r:id="rId18"/>
    <p:sldId id="322" r:id="rId19"/>
    <p:sldId id="344" r:id="rId20"/>
    <p:sldId id="323" r:id="rId21"/>
    <p:sldId id="374" r:id="rId22"/>
    <p:sldId id="324" r:id="rId23"/>
    <p:sldId id="341" r:id="rId24"/>
    <p:sldId id="343" r:id="rId25"/>
    <p:sldId id="333" r:id="rId26"/>
    <p:sldId id="368" r:id="rId27"/>
    <p:sldId id="352" r:id="rId28"/>
    <p:sldId id="392" r:id="rId29"/>
    <p:sldId id="393" r:id="rId30"/>
    <p:sldId id="376" r:id="rId31"/>
    <p:sldId id="391" r:id="rId32"/>
    <p:sldId id="385" r:id="rId33"/>
    <p:sldId id="386" r:id="rId34"/>
    <p:sldId id="346" r:id="rId35"/>
    <p:sldId id="382" r:id="rId36"/>
    <p:sldId id="348" r:id="rId37"/>
    <p:sldId id="383" r:id="rId38"/>
    <p:sldId id="384" r:id="rId39"/>
    <p:sldId id="397" r:id="rId40"/>
    <p:sldId id="394" r:id="rId41"/>
    <p:sldId id="366" r:id="rId42"/>
    <p:sldId id="367" r:id="rId43"/>
    <p:sldId id="395" r:id="rId44"/>
    <p:sldId id="398" r:id="rId45"/>
    <p:sldId id="402" r:id="rId46"/>
    <p:sldId id="401" r:id="rId47"/>
    <p:sldId id="400" r:id="rId48"/>
    <p:sldId id="403" r:id="rId49"/>
    <p:sldId id="405" r:id="rId50"/>
    <p:sldId id="404" r:id="rId51"/>
    <p:sldId id="339"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CDDA"/>
    <a:srgbClr val="0000FF"/>
    <a:srgbClr val="FF00FF"/>
    <a:srgbClr val="7B13F9"/>
    <a:srgbClr val="6600FF"/>
    <a:srgbClr val="FF99CC"/>
    <a:srgbClr val="F70936"/>
    <a:srgbClr val="6666FF"/>
    <a:srgbClr val="99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044" autoAdjust="0"/>
    <p:restoredTop sz="96774" autoAdjust="0"/>
  </p:normalViewPr>
  <p:slideViewPr>
    <p:cSldViewPr>
      <p:cViewPr>
        <p:scale>
          <a:sx n="66" d="100"/>
          <a:sy n="66" d="100"/>
        </p:scale>
        <p:origin x="-1188" y="-120"/>
      </p:cViewPr>
      <p:guideLst>
        <p:guide orient="horz" pos="2160"/>
        <p:guide pos="2880"/>
      </p:guideLst>
    </p:cSldViewPr>
  </p:slideViewPr>
  <p:outlineViewPr>
    <p:cViewPr>
      <p:scale>
        <a:sx n="33" d="100"/>
        <a:sy n="33" d="100"/>
      </p:scale>
      <p:origin x="42" y="759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rodina\Documents\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rodina\Documents\&#1050;&#1085;&#1080;&#1075;&#107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orodina\Documents\&#1050;&#1085;&#1080;&#1075;&#1072;20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orodina\Documents\&#1050;&#1085;&#1080;&#1075;&#1072;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orodina\Documents\&#1050;&#1085;&#1080;&#1075;&#1072;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orodina\Desktop\&#1076;&#1083;&#1103;%20&#1075;&#1088;&#1072;&#1078;&#1076;&#1072;&#1085;\&#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Лист1!$A$2</c:f>
              <c:strCache>
                <c:ptCount val="1"/>
                <c:pt idx="0">
                  <c:v>Всего доходов </c:v>
                </c:pt>
              </c:strCache>
            </c:strRef>
          </c:tx>
          <c:val>
            <c:numRef>
              <c:f>Лист1!$B$2:$F$2</c:f>
              <c:numCache>
                <c:formatCode>General</c:formatCode>
                <c:ptCount val="5"/>
                <c:pt idx="0">
                  <c:v>787868.2</c:v>
                </c:pt>
                <c:pt idx="1">
                  <c:v>804660.2</c:v>
                </c:pt>
                <c:pt idx="2">
                  <c:v>879515.9</c:v>
                </c:pt>
                <c:pt idx="3">
                  <c:v>783681.8</c:v>
                </c:pt>
                <c:pt idx="4">
                  <c:v>829918</c:v>
                </c:pt>
              </c:numCache>
            </c:numRef>
          </c:val>
        </c:ser>
        <c:ser>
          <c:idx val="1"/>
          <c:order val="1"/>
          <c:tx>
            <c:strRef>
              <c:f>Лист1!$A$3</c:f>
              <c:strCache>
                <c:ptCount val="1"/>
                <c:pt idx="0">
                  <c:v>Налоговые и неналоговые доходы </c:v>
                </c:pt>
              </c:strCache>
            </c:strRef>
          </c:tx>
          <c:val>
            <c:numRef>
              <c:f>Лист1!$B$3:$F$3</c:f>
              <c:numCache>
                <c:formatCode>General</c:formatCode>
                <c:ptCount val="5"/>
                <c:pt idx="0">
                  <c:v>152403.5</c:v>
                </c:pt>
                <c:pt idx="1">
                  <c:v>144627.9</c:v>
                </c:pt>
                <c:pt idx="2">
                  <c:v>175220.3</c:v>
                </c:pt>
                <c:pt idx="3">
                  <c:v>186807</c:v>
                </c:pt>
                <c:pt idx="4">
                  <c:v>195631.6</c:v>
                </c:pt>
              </c:numCache>
            </c:numRef>
          </c:val>
        </c:ser>
        <c:ser>
          <c:idx val="2"/>
          <c:order val="2"/>
          <c:tx>
            <c:strRef>
              <c:f>Лист1!$A$4</c:f>
              <c:strCache>
                <c:ptCount val="1"/>
                <c:pt idx="0">
                  <c:v>Удельный вес налоговых и неналоговых доходов, %</c:v>
                </c:pt>
              </c:strCache>
            </c:strRef>
          </c:tx>
          <c:val>
            <c:numRef>
              <c:f>Лист1!$B$4:$F$4</c:f>
              <c:numCache>
                <c:formatCode>General</c:formatCode>
                <c:ptCount val="5"/>
                <c:pt idx="0">
                  <c:v>19.3</c:v>
                </c:pt>
                <c:pt idx="1">
                  <c:v>17.899999999999999</c:v>
                </c:pt>
                <c:pt idx="2">
                  <c:v>19.899999999999999</c:v>
                </c:pt>
                <c:pt idx="3">
                  <c:v>23.8</c:v>
                </c:pt>
                <c:pt idx="4">
                  <c:v>23.6</c:v>
                </c:pt>
              </c:numCache>
            </c:numRef>
          </c:val>
        </c:ser>
        <c:shape val="cylinder"/>
        <c:axId val="88232704"/>
        <c:axId val="88234240"/>
        <c:axId val="0"/>
      </c:bar3DChart>
      <c:catAx>
        <c:axId val="88232704"/>
        <c:scaling>
          <c:orientation val="minMax"/>
        </c:scaling>
        <c:axPos val="b"/>
        <c:tickLblPos val="nextTo"/>
        <c:crossAx val="88234240"/>
        <c:crosses val="autoZero"/>
        <c:auto val="1"/>
        <c:lblAlgn val="ctr"/>
        <c:lblOffset val="100"/>
      </c:catAx>
      <c:valAx>
        <c:axId val="88234240"/>
        <c:scaling>
          <c:orientation val="minMax"/>
        </c:scaling>
        <c:axPos val="l"/>
        <c:majorGridlines/>
        <c:numFmt formatCode="General" sourceLinked="1"/>
        <c:tickLblPos val="nextTo"/>
        <c:crossAx val="88232704"/>
        <c:crosses val="autoZero"/>
        <c:crossBetween val="between"/>
      </c:valAx>
    </c:plotArea>
    <c:legend>
      <c:legendPos val="r"/>
      <c:layout/>
    </c:legend>
    <c:plotVisOnly val="1"/>
  </c:chart>
  <c:txPr>
    <a:bodyPr/>
    <a:lstStyle/>
    <a:p>
      <a:pPr>
        <a:defRPr sz="1400" baseline="0">
          <a:latin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v>2019 год</c:v>
          </c:tx>
          <c:val>
            <c:numRef>
              <c:f>Лист1!$C$3:$C$9</c:f>
              <c:numCache>
                <c:formatCode>General</c:formatCode>
                <c:ptCount val="7"/>
                <c:pt idx="0">
                  <c:v>93838.9</c:v>
                </c:pt>
                <c:pt idx="1">
                  <c:v>21071.9</c:v>
                </c:pt>
                <c:pt idx="2">
                  <c:v>9039.1</c:v>
                </c:pt>
                <c:pt idx="3">
                  <c:v>8457.4</c:v>
                </c:pt>
                <c:pt idx="4">
                  <c:v>0</c:v>
                </c:pt>
                <c:pt idx="5">
                  <c:v>207</c:v>
                </c:pt>
                <c:pt idx="6">
                  <c:v>4622.3</c:v>
                </c:pt>
              </c:numCache>
            </c:numRef>
          </c:val>
        </c:ser>
        <c:ser>
          <c:idx val="1"/>
          <c:order val="1"/>
          <c:tx>
            <c:v>2020 год</c:v>
          </c:tx>
          <c:val>
            <c:numRef>
              <c:f>Лист1!$D$3:$D$9</c:f>
              <c:numCache>
                <c:formatCode>General</c:formatCode>
                <c:ptCount val="7"/>
                <c:pt idx="0">
                  <c:v>95000</c:v>
                </c:pt>
                <c:pt idx="1">
                  <c:v>19750</c:v>
                </c:pt>
                <c:pt idx="2">
                  <c:v>7485</c:v>
                </c:pt>
                <c:pt idx="3">
                  <c:v>8500</c:v>
                </c:pt>
                <c:pt idx="4">
                  <c:v>0</c:v>
                </c:pt>
                <c:pt idx="5">
                  <c:v>240</c:v>
                </c:pt>
                <c:pt idx="6">
                  <c:v>4900</c:v>
                </c:pt>
              </c:numCache>
            </c:numRef>
          </c:val>
        </c:ser>
        <c:ser>
          <c:idx val="2"/>
          <c:order val="2"/>
          <c:tx>
            <c:v>2021 год</c:v>
          </c:tx>
          <c:val>
            <c:numRef>
              <c:f>Лист1!$E$3:$E$9</c:f>
              <c:numCache>
                <c:formatCode>General</c:formatCode>
                <c:ptCount val="7"/>
                <c:pt idx="0">
                  <c:v>98400</c:v>
                </c:pt>
                <c:pt idx="1">
                  <c:v>22486.7</c:v>
                </c:pt>
                <c:pt idx="2">
                  <c:v>2150</c:v>
                </c:pt>
                <c:pt idx="3">
                  <c:v>8212.7999999999811</c:v>
                </c:pt>
                <c:pt idx="4">
                  <c:v>32470.1</c:v>
                </c:pt>
                <c:pt idx="5">
                  <c:v>300</c:v>
                </c:pt>
                <c:pt idx="6">
                  <c:v>4600</c:v>
                </c:pt>
              </c:numCache>
            </c:numRef>
          </c:val>
        </c:ser>
        <c:ser>
          <c:idx val="3"/>
          <c:order val="3"/>
          <c:tx>
            <c:v>2022 год</c:v>
          </c:tx>
          <c:val>
            <c:numRef>
              <c:f>Лист1!$F$3:$F$9</c:f>
              <c:numCache>
                <c:formatCode>General</c:formatCode>
                <c:ptCount val="7"/>
                <c:pt idx="0">
                  <c:v>106070.3</c:v>
                </c:pt>
                <c:pt idx="1">
                  <c:v>24178.2</c:v>
                </c:pt>
                <c:pt idx="2">
                  <c:v>0</c:v>
                </c:pt>
                <c:pt idx="3">
                  <c:v>8659.7000000000007</c:v>
                </c:pt>
                <c:pt idx="4">
                  <c:v>36390</c:v>
                </c:pt>
                <c:pt idx="5">
                  <c:v>300</c:v>
                </c:pt>
                <c:pt idx="6">
                  <c:v>4600</c:v>
                </c:pt>
              </c:numCache>
            </c:numRef>
          </c:val>
        </c:ser>
        <c:ser>
          <c:idx val="4"/>
          <c:order val="4"/>
          <c:tx>
            <c:v>2023 год</c:v>
          </c:tx>
          <c:val>
            <c:numRef>
              <c:f>Лист1!$G$3:$G$9</c:f>
              <c:numCache>
                <c:formatCode>General</c:formatCode>
                <c:ptCount val="7"/>
                <c:pt idx="0">
                  <c:v>114131.6</c:v>
                </c:pt>
                <c:pt idx="1">
                  <c:v>24178.2</c:v>
                </c:pt>
                <c:pt idx="2">
                  <c:v>0</c:v>
                </c:pt>
                <c:pt idx="3">
                  <c:v>9163.7999999999811</c:v>
                </c:pt>
                <c:pt idx="4">
                  <c:v>36390</c:v>
                </c:pt>
                <c:pt idx="5">
                  <c:v>300</c:v>
                </c:pt>
                <c:pt idx="6">
                  <c:v>4850</c:v>
                </c:pt>
              </c:numCache>
            </c:numRef>
          </c:val>
        </c:ser>
        <c:shape val="box"/>
        <c:axId val="96421760"/>
        <c:axId val="96423296"/>
        <c:axId val="0"/>
      </c:bar3DChart>
      <c:catAx>
        <c:axId val="96421760"/>
        <c:scaling>
          <c:orientation val="minMax"/>
        </c:scaling>
        <c:axPos val="b"/>
        <c:majorGridlines/>
        <c:tickLblPos val="nextTo"/>
        <c:crossAx val="96423296"/>
        <c:crosses val="autoZero"/>
        <c:auto val="1"/>
        <c:lblAlgn val="ctr"/>
        <c:lblOffset val="100"/>
      </c:catAx>
      <c:valAx>
        <c:axId val="96423296"/>
        <c:scaling>
          <c:orientation val="minMax"/>
        </c:scaling>
        <c:axPos val="l"/>
        <c:majorGridlines/>
        <c:numFmt formatCode="General" sourceLinked="1"/>
        <c:tickLblPos val="nextTo"/>
        <c:crossAx val="9642176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Лист1!$A$5</c:f>
              <c:strCache>
                <c:ptCount val="1"/>
                <c:pt idx="0">
                  <c:v>2019</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Лист1!$B$5:$G$5</c:f>
              <c:numCache>
                <c:formatCode>General</c:formatCode>
                <c:ptCount val="6"/>
                <c:pt idx="0">
                  <c:v>6020.2</c:v>
                </c:pt>
                <c:pt idx="1">
                  <c:v>207.1</c:v>
                </c:pt>
                <c:pt idx="2">
                  <c:v>150.1</c:v>
                </c:pt>
                <c:pt idx="3">
                  <c:v>283.3</c:v>
                </c:pt>
                <c:pt idx="4">
                  <c:v>5517.5</c:v>
                </c:pt>
                <c:pt idx="5">
                  <c:v>2616.4</c:v>
                </c:pt>
              </c:numCache>
            </c:numRef>
          </c:val>
        </c:ser>
        <c:ser>
          <c:idx val="1"/>
          <c:order val="1"/>
          <c:tx>
            <c:strRef>
              <c:f>Лист1!$A$6</c:f>
              <c:strCache>
                <c:ptCount val="1"/>
                <c:pt idx="0">
                  <c:v>2020</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Лист1!$B$6:$G$6</c:f>
              <c:numCache>
                <c:formatCode>General</c:formatCode>
                <c:ptCount val="6"/>
                <c:pt idx="0">
                  <c:v>5095</c:v>
                </c:pt>
                <c:pt idx="1">
                  <c:v>234</c:v>
                </c:pt>
                <c:pt idx="2">
                  <c:v>103.7</c:v>
                </c:pt>
                <c:pt idx="3">
                  <c:v>639.4</c:v>
                </c:pt>
                <c:pt idx="4">
                  <c:v>760.6</c:v>
                </c:pt>
                <c:pt idx="5">
                  <c:v>1720.2</c:v>
                </c:pt>
              </c:numCache>
            </c:numRef>
          </c:val>
        </c:ser>
        <c:ser>
          <c:idx val="2"/>
          <c:order val="2"/>
          <c:tx>
            <c:strRef>
              <c:f>Лист1!$A$7</c:f>
              <c:strCache>
                <c:ptCount val="1"/>
                <c:pt idx="0">
                  <c:v>2021</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Лист1!$B$7:$G$7</c:f>
              <c:numCache>
                <c:formatCode>General</c:formatCode>
                <c:ptCount val="6"/>
                <c:pt idx="0">
                  <c:v>5375.2</c:v>
                </c:pt>
                <c:pt idx="1">
                  <c:v>219.8</c:v>
                </c:pt>
                <c:pt idx="2">
                  <c:v>100.7</c:v>
                </c:pt>
                <c:pt idx="3">
                  <c:v>0</c:v>
                </c:pt>
                <c:pt idx="4">
                  <c:v>500</c:v>
                </c:pt>
                <c:pt idx="5">
                  <c:v>100</c:v>
                </c:pt>
              </c:numCache>
            </c:numRef>
          </c:val>
        </c:ser>
        <c:ser>
          <c:idx val="3"/>
          <c:order val="3"/>
          <c:tx>
            <c:strRef>
              <c:f>Лист1!$A$8</c:f>
              <c:strCache>
                <c:ptCount val="1"/>
                <c:pt idx="0">
                  <c:v>2022</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Лист1!$B$8:$G$8</c:f>
              <c:numCache>
                <c:formatCode>General</c:formatCode>
                <c:ptCount val="6"/>
                <c:pt idx="0">
                  <c:v>5375.2</c:v>
                </c:pt>
                <c:pt idx="1">
                  <c:v>228.6</c:v>
                </c:pt>
                <c:pt idx="2">
                  <c:v>100</c:v>
                </c:pt>
                <c:pt idx="3">
                  <c:v>0</c:v>
                </c:pt>
                <c:pt idx="4">
                  <c:v>500</c:v>
                </c:pt>
                <c:pt idx="5">
                  <c:v>100</c:v>
                </c:pt>
              </c:numCache>
            </c:numRef>
          </c:val>
        </c:ser>
        <c:ser>
          <c:idx val="4"/>
          <c:order val="4"/>
          <c:tx>
            <c:strRef>
              <c:f>Лист1!$A$9</c:f>
              <c:strCache>
                <c:ptCount val="1"/>
                <c:pt idx="0">
                  <c:v>2023</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Лист1!$B$9:$G$9</c:f>
              <c:numCache>
                <c:formatCode>General</c:formatCode>
                <c:ptCount val="6"/>
                <c:pt idx="0">
                  <c:v>5375.2</c:v>
                </c:pt>
                <c:pt idx="1">
                  <c:v>237.8</c:v>
                </c:pt>
                <c:pt idx="2">
                  <c:v>100</c:v>
                </c:pt>
                <c:pt idx="3">
                  <c:v>0</c:v>
                </c:pt>
                <c:pt idx="4">
                  <c:v>500</c:v>
                </c:pt>
                <c:pt idx="5">
                  <c:v>100</c:v>
                </c:pt>
              </c:numCache>
            </c:numRef>
          </c:val>
        </c:ser>
        <c:shape val="box"/>
        <c:axId val="95907840"/>
        <c:axId val="95909376"/>
        <c:axId val="0"/>
      </c:bar3DChart>
      <c:catAx>
        <c:axId val="95907840"/>
        <c:scaling>
          <c:orientation val="minMax"/>
        </c:scaling>
        <c:delete val="1"/>
        <c:axPos val="b"/>
        <c:tickLblPos val="nextTo"/>
        <c:crossAx val="95909376"/>
        <c:crosses val="autoZero"/>
        <c:auto val="1"/>
        <c:lblAlgn val="ctr"/>
        <c:lblOffset val="100"/>
      </c:catAx>
      <c:valAx>
        <c:axId val="95909376"/>
        <c:scaling>
          <c:orientation val="minMax"/>
        </c:scaling>
        <c:axPos val="l"/>
        <c:majorGridlines/>
        <c:numFmt formatCode="General" sourceLinked="1"/>
        <c:tickLblPos val="nextTo"/>
        <c:crossAx val="95907840"/>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[Книга2021.xlsx]Лист1!$B$4</c:f>
              <c:strCache>
                <c:ptCount val="1"/>
                <c:pt idx="0">
                  <c:v>2021</c:v>
                </c:pt>
              </c:strCache>
            </c:strRef>
          </c:tx>
          <c:explosion val="25"/>
          <c:dLbls>
            <c:showVal val="1"/>
            <c:showLeaderLines val="1"/>
          </c:dLbls>
          <c:cat>
            <c:strRef>
              <c:f>[Книга2021.xlsx]Лист1!$A$5:$A$8</c:f>
              <c:strCache>
                <c:ptCount val="4"/>
                <c:pt idx="0">
                  <c:v>Дотации</c:v>
                </c:pt>
                <c:pt idx="1">
                  <c:v>Субсидии </c:v>
                </c:pt>
                <c:pt idx="2">
                  <c:v>Субвенции </c:v>
                </c:pt>
                <c:pt idx="3">
                  <c:v>Иные межбюджетные трансферты </c:v>
                </c:pt>
              </c:strCache>
            </c:strRef>
          </c:cat>
          <c:val>
            <c:numRef>
              <c:f>[Книга2021.xlsx]Лист1!$B$5:$B$8</c:f>
              <c:numCache>
                <c:formatCode>General</c:formatCode>
                <c:ptCount val="4"/>
                <c:pt idx="0">
                  <c:v>163551.5</c:v>
                </c:pt>
                <c:pt idx="1">
                  <c:v>62270.2</c:v>
                </c:pt>
                <c:pt idx="2">
                  <c:v>472690.9</c:v>
                </c:pt>
                <c:pt idx="3">
                  <c:v>5783</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[Книга2022.xlsx]Лист1!$C$5</c:f>
              <c:strCache>
                <c:ptCount val="1"/>
                <c:pt idx="0">
                  <c:v>2022</c:v>
                </c:pt>
              </c:strCache>
            </c:strRef>
          </c:tx>
          <c:explosion val="25"/>
          <c:dLbls>
            <c:showVal val="1"/>
            <c:showLeaderLines val="1"/>
          </c:dLbls>
          <c:cat>
            <c:strRef>
              <c:f>[Книга2022.xlsx]Лист1!$B$6:$B$9</c:f>
              <c:strCache>
                <c:ptCount val="4"/>
                <c:pt idx="0">
                  <c:v>Дотации</c:v>
                </c:pt>
                <c:pt idx="1">
                  <c:v>Субсидии </c:v>
                </c:pt>
                <c:pt idx="2">
                  <c:v>Субвенции </c:v>
                </c:pt>
                <c:pt idx="3">
                  <c:v>Иные межбюджетные трансферты </c:v>
                </c:pt>
              </c:strCache>
            </c:strRef>
          </c:cat>
          <c:val>
            <c:numRef>
              <c:f>[Книга2022.xlsx]Лист1!$C$6:$C$9</c:f>
              <c:numCache>
                <c:formatCode>General</c:formatCode>
                <c:ptCount val="4"/>
                <c:pt idx="0">
                  <c:v>58569.599999999999</c:v>
                </c:pt>
                <c:pt idx="1">
                  <c:v>63473.3</c:v>
                </c:pt>
                <c:pt idx="2">
                  <c:v>474520</c:v>
                </c:pt>
                <c:pt idx="3">
                  <c:v>311.89999999999981</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[Книга2023.xlsx]Лист1!$C$6</c:f>
              <c:strCache>
                <c:ptCount val="1"/>
                <c:pt idx="0">
                  <c:v>2023</c:v>
                </c:pt>
              </c:strCache>
            </c:strRef>
          </c:tx>
          <c:explosion val="25"/>
          <c:dLbls>
            <c:showVal val="1"/>
            <c:showLeaderLines val="1"/>
          </c:dLbls>
          <c:cat>
            <c:strRef>
              <c:f>[Книга2023.xlsx]Лист1!$B$7:$B$10</c:f>
              <c:strCache>
                <c:ptCount val="4"/>
                <c:pt idx="0">
                  <c:v>Дотации</c:v>
                </c:pt>
                <c:pt idx="1">
                  <c:v>Субсидии </c:v>
                </c:pt>
                <c:pt idx="2">
                  <c:v>Субвенции </c:v>
                </c:pt>
                <c:pt idx="3">
                  <c:v>Иные межбюджетные трансферты </c:v>
                </c:pt>
              </c:strCache>
            </c:strRef>
          </c:cat>
          <c:val>
            <c:numRef>
              <c:f>[Книга2023.xlsx]Лист1!$C$7:$C$10</c:f>
              <c:numCache>
                <c:formatCode>General</c:formatCode>
                <c:ptCount val="4"/>
                <c:pt idx="0">
                  <c:v>48898.5</c:v>
                </c:pt>
                <c:pt idx="1">
                  <c:v>102737.9</c:v>
                </c:pt>
                <c:pt idx="2">
                  <c:v>474831.3</c:v>
                </c:pt>
                <c:pt idx="3">
                  <c:v>7818.7</c:v>
                </c:pt>
              </c:numCache>
            </c:numRef>
          </c:val>
        </c:ser>
      </c:pie3DChart>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6.6229975563399414E-3"/>
          <c:y val="8.5706682233077938E-2"/>
          <c:w val="0.59415908679518503"/>
          <c:h val="0.90453601523904681"/>
        </c:manualLayout>
      </c:layout>
      <c:pie3DChart>
        <c:varyColors val="1"/>
        <c:ser>
          <c:idx val="0"/>
          <c:order val="0"/>
          <c:explosion val="25"/>
          <c:dLbls>
            <c:showVal val="1"/>
            <c:showLeaderLines val="1"/>
          </c:dLbls>
          <c:cat>
            <c:strRef>
              <c:f>Лист1!$B$7:$B$17</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c:v>
                </c:pt>
                <c:pt idx="3">
                  <c:v>Образование</c:v>
                </c:pt>
                <c:pt idx="4">
                  <c:v>Культура, кинематография </c:v>
                </c:pt>
                <c:pt idx="5">
                  <c:v>Социальная политика </c:v>
                </c:pt>
                <c:pt idx="6">
                  <c:v>Физическая культура и спорт</c:v>
                </c:pt>
                <c:pt idx="7">
                  <c:v>Средства массовой информации</c:v>
                </c:pt>
                <c:pt idx="8">
                  <c:v>Жилищно-коммунальное хозяйство</c:v>
                </c:pt>
                <c:pt idx="9">
                  <c:v>Обслуживание государственного и муниципального долга</c:v>
                </c:pt>
                <c:pt idx="10">
                  <c:v>Межбюджетные трансферты общего характера бюджетам субъектов Российской Федерации и муниципальных образований</c:v>
                </c:pt>
              </c:strCache>
            </c:strRef>
          </c:cat>
          <c:val>
            <c:numRef>
              <c:f>Лист1!$C$7:$C$17</c:f>
              <c:numCache>
                <c:formatCode>General</c:formatCode>
                <c:ptCount val="11"/>
                <c:pt idx="0">
                  <c:v>83352</c:v>
                </c:pt>
                <c:pt idx="1">
                  <c:v>1217.4000000000001</c:v>
                </c:pt>
                <c:pt idx="2">
                  <c:v>55283.6</c:v>
                </c:pt>
                <c:pt idx="3">
                  <c:v>650000.69999999949</c:v>
                </c:pt>
                <c:pt idx="4">
                  <c:v>42291.1</c:v>
                </c:pt>
                <c:pt idx="5">
                  <c:v>16330.5</c:v>
                </c:pt>
                <c:pt idx="6">
                  <c:v>13544.4</c:v>
                </c:pt>
                <c:pt idx="7">
                  <c:v>554.20000000000005</c:v>
                </c:pt>
                <c:pt idx="8">
                  <c:v>1208.4000000000001</c:v>
                </c:pt>
                <c:pt idx="9">
                  <c:v>19.600000000000001</c:v>
                </c:pt>
                <c:pt idx="10">
                  <c:v>1853</c:v>
                </c:pt>
              </c:numCache>
            </c:numRef>
          </c:val>
        </c:ser>
      </c:pie3DChart>
    </c:plotArea>
    <c:legend>
      <c:legendPos val="r"/>
      <c:layout>
        <c:manualLayout>
          <c:xMode val="edge"/>
          <c:yMode val="edge"/>
          <c:x val="0.596015702778532"/>
          <c:y val="4.0257158087836495E-3"/>
          <c:w val="0.39787514707213334"/>
          <c:h val="0.99597428419121636"/>
        </c:manualLayout>
      </c:layout>
      <c:spPr>
        <a:ln w="12700">
          <a:prstDash val="solid"/>
        </a:ln>
      </c:spPr>
      <c:txPr>
        <a:bodyPr/>
        <a:lstStyle/>
        <a:p>
          <a:pPr>
            <a:defRPr sz="1200" kern="500" baseline="0">
              <a:latin typeface="Times New Roman" pitchFamily="18" charset="0"/>
              <a:cs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066829-1D7F-43AE-A131-2B5FC6B32264}" type="datetimeFigureOut">
              <a:rPr lang="ru-RU"/>
              <a:pPr>
                <a:defRPr/>
              </a:pPr>
              <a:t>26.12.2020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0320A4-ECE9-4F7F-9278-8405B762A819}"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267BE0-748A-4D24-A129-1247A1CC7A54}" type="slidenum">
              <a:rPr lang="ru-RU" altLang="ru-RU">
                <a:solidFill>
                  <a:srgbClr val="000000"/>
                </a:solidFill>
              </a:rPr>
              <a:pPr eaLnBrk="1" hangingPunct="1"/>
              <a:t>1</a:t>
            </a:fld>
            <a:endParaRPr lang="ru-RU" altLang="ru-RU">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09043-AA0D-4567-922F-8F2B7CCEA0E9}" type="slidenum">
              <a:rPr lang="ru-RU" altLang="ru-RU">
                <a:solidFill>
                  <a:srgbClr val="000000"/>
                </a:solidFill>
              </a:rPr>
              <a:pPr eaLnBrk="1" hangingPunct="1"/>
              <a:t>16</a:t>
            </a:fld>
            <a:endParaRPr lang="ru-RU" altLang="ru-RU">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0320A4-ECE9-4F7F-9278-8405B762A819}" type="slidenum">
              <a:rPr lang="ru-RU" altLang="ru-RU" smtClean="0"/>
              <a:pPr/>
              <a:t>17</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fld id="{B8387B39-B833-4932-8081-D8C87740D999}" type="slidenum">
              <a:rPr lang="ru-RU" altLang="ru-RU"/>
              <a:pPr/>
              <a:t>‹#›</a:t>
            </a:fld>
            <a:endParaRPr lang="ru-RU" altLang="ru-RU"/>
          </a:p>
        </p:txBody>
      </p:sp>
    </p:spTree>
    <p:extLst>
      <p:ext uri="{BB962C8B-B14F-4D97-AF65-F5344CB8AC3E}">
        <p14:creationId xmlns="" xmlns:p14="http://schemas.microsoft.com/office/powerpoint/2010/main" val="310323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648F0FC3-6E8F-459A-9A48-75E0C1B42E85}" type="slidenum">
              <a:rPr lang="ru-RU" altLang="ru-RU"/>
              <a:pPr/>
              <a:t>‹#›</a:t>
            </a:fld>
            <a:endParaRPr lang="ru-RU" altLang="ru-RU"/>
          </a:p>
        </p:txBody>
      </p:sp>
    </p:spTree>
    <p:extLst>
      <p:ext uri="{BB962C8B-B14F-4D97-AF65-F5344CB8AC3E}">
        <p14:creationId xmlns="" xmlns:p14="http://schemas.microsoft.com/office/powerpoint/2010/main" val="156237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A6ED6A47-0B86-492F-A282-EFEC897468FC}" type="slidenum">
              <a:rPr lang="ru-RU" altLang="ru-RU"/>
              <a:pPr/>
              <a:t>‹#›</a:t>
            </a:fld>
            <a:endParaRPr lang="ru-RU" altLang="ru-RU"/>
          </a:p>
        </p:txBody>
      </p:sp>
    </p:spTree>
    <p:extLst>
      <p:ext uri="{BB962C8B-B14F-4D97-AF65-F5344CB8AC3E}">
        <p14:creationId xmlns="" xmlns:p14="http://schemas.microsoft.com/office/powerpoint/2010/main" val="149986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B2F10740-1583-4A3A-9A55-3944F6927F31}" type="slidenum">
              <a:rPr lang="ru-RU" altLang="ru-RU"/>
              <a:pPr/>
              <a:t>‹#›</a:t>
            </a:fld>
            <a:endParaRPr lang="ru-RU" altLang="ru-RU"/>
          </a:p>
        </p:txBody>
      </p:sp>
    </p:spTree>
    <p:extLst>
      <p:ext uri="{BB962C8B-B14F-4D97-AF65-F5344CB8AC3E}">
        <p14:creationId xmlns="" xmlns:p14="http://schemas.microsoft.com/office/powerpoint/2010/main" val="393354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167CC9C9-654D-40B3-8013-029E07D92090}" type="slidenum">
              <a:rPr lang="ru-RU" altLang="ru-RU"/>
              <a:pPr/>
              <a:t>‹#›</a:t>
            </a:fld>
            <a:endParaRPr lang="ru-RU" altLang="ru-RU"/>
          </a:p>
        </p:txBody>
      </p:sp>
    </p:spTree>
    <p:extLst>
      <p:ext uri="{BB962C8B-B14F-4D97-AF65-F5344CB8AC3E}">
        <p14:creationId xmlns="" xmlns:p14="http://schemas.microsoft.com/office/powerpoint/2010/main" val="32046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89A9CC7-069B-4B9A-A53D-011C14271782}" type="slidenum">
              <a:rPr lang="ru-RU" altLang="ru-RU"/>
              <a:pPr/>
              <a:t>‹#›</a:t>
            </a:fld>
            <a:endParaRPr lang="ru-RU" altLang="ru-RU"/>
          </a:p>
        </p:txBody>
      </p:sp>
    </p:spTree>
    <p:extLst>
      <p:ext uri="{BB962C8B-B14F-4D97-AF65-F5344CB8AC3E}">
        <p14:creationId xmlns="" xmlns:p14="http://schemas.microsoft.com/office/powerpoint/2010/main" val="196634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8565196D-8861-40AF-BA37-10B44751E2F8}" type="slidenum">
              <a:rPr lang="ru-RU" altLang="ru-RU"/>
              <a:pPr/>
              <a:t>‹#›</a:t>
            </a:fld>
            <a:endParaRPr lang="ru-RU" altLang="ru-RU"/>
          </a:p>
        </p:txBody>
      </p:sp>
    </p:spTree>
    <p:extLst>
      <p:ext uri="{BB962C8B-B14F-4D97-AF65-F5344CB8AC3E}">
        <p14:creationId xmlns="" xmlns:p14="http://schemas.microsoft.com/office/powerpoint/2010/main" val="202717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8135646-5B70-4B12-9BAC-C24A754A5208}" type="slidenum">
              <a:rPr lang="ru-RU" altLang="ru-RU"/>
              <a:pPr/>
              <a:t>‹#›</a:t>
            </a:fld>
            <a:endParaRPr lang="ru-RU" altLang="ru-RU"/>
          </a:p>
        </p:txBody>
      </p:sp>
    </p:spTree>
    <p:extLst>
      <p:ext uri="{BB962C8B-B14F-4D97-AF65-F5344CB8AC3E}">
        <p14:creationId xmlns="" xmlns:p14="http://schemas.microsoft.com/office/powerpoint/2010/main" val="10190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25B19EFF-97F6-4519-BFED-22DCE370D944}" type="slidenum">
              <a:rPr lang="ru-RU" altLang="ru-RU"/>
              <a:pPr/>
              <a:t>‹#›</a:t>
            </a:fld>
            <a:endParaRPr lang="ru-RU" altLang="ru-RU"/>
          </a:p>
        </p:txBody>
      </p:sp>
    </p:spTree>
    <p:extLst>
      <p:ext uri="{BB962C8B-B14F-4D97-AF65-F5344CB8AC3E}">
        <p14:creationId xmlns="" xmlns:p14="http://schemas.microsoft.com/office/powerpoint/2010/main" val="26594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4CD7F63D-66BE-4C90-9ABA-B027FDB00E5D}" type="slidenum">
              <a:rPr lang="ru-RU" altLang="ru-RU"/>
              <a:pPr/>
              <a:t>‹#›</a:t>
            </a:fld>
            <a:endParaRPr lang="ru-RU" altLang="ru-RU"/>
          </a:p>
        </p:txBody>
      </p:sp>
    </p:spTree>
    <p:extLst>
      <p:ext uri="{BB962C8B-B14F-4D97-AF65-F5344CB8AC3E}">
        <p14:creationId xmlns="" xmlns:p14="http://schemas.microsoft.com/office/powerpoint/2010/main" val="210486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FD179ED7-2B2F-4A68-B6B9-90864441BF57}" type="slidenum">
              <a:rPr lang="ru-RU" altLang="ru-RU"/>
              <a:pPr/>
              <a:t>‹#›</a:t>
            </a:fld>
            <a:endParaRPr lang="ru-RU" altLang="ru-RU"/>
          </a:p>
        </p:txBody>
      </p:sp>
    </p:spTree>
    <p:extLst>
      <p:ext uri="{BB962C8B-B14F-4D97-AF65-F5344CB8AC3E}">
        <p14:creationId xmlns="" xmlns:p14="http://schemas.microsoft.com/office/powerpoint/2010/main" val="276939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7412"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7413"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83B3BB"/>
                </a:solidFill>
              </a:defRPr>
            </a:lvl1pPr>
          </a:lstStyle>
          <a:p>
            <a:fld id="{CCED3562-BFB5-480F-AF56-65BC702CC09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6442" r:id="rId1"/>
    <p:sldLayoutId id="2147486434" r:id="rId2"/>
    <p:sldLayoutId id="2147486443" r:id="rId3"/>
    <p:sldLayoutId id="2147486435" r:id="rId4"/>
    <p:sldLayoutId id="2147486436" r:id="rId5"/>
    <p:sldLayoutId id="2147486437" r:id="rId6"/>
    <p:sldLayoutId id="2147486438" r:id="rId7"/>
    <p:sldLayoutId id="2147486444" r:id="rId8"/>
    <p:sldLayoutId id="2147486439" r:id="rId9"/>
    <p:sldLayoutId id="2147486440" r:id="rId10"/>
    <p:sldLayoutId id="214748644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95837" y="424227"/>
            <a:ext cx="1419225" cy="1859980"/>
          </a:xfrm>
          <a:prstGeom prst="rect">
            <a:avLst/>
          </a:prstGeom>
        </p:spPr>
      </p:pic>
      <p:pic>
        <p:nvPicPr>
          <p:cNvPr id="21506" name="Рисунок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bwMode="auto">
          <a:xfrm>
            <a:off x="1960" y="2708275"/>
            <a:ext cx="9191625" cy="4140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ctrTitle"/>
          </p:nvPr>
        </p:nvSpPr>
        <p:spPr>
          <a:xfrm>
            <a:off x="-2339975" y="2708275"/>
            <a:ext cx="3887788" cy="2862263"/>
          </a:xfrm>
          <a:ln>
            <a:miter lim="800000"/>
            <a:headEnd/>
            <a:tailEnd/>
          </a:ln>
        </p:spPr>
        <p:txBody>
          <a:bodyPr>
            <a:normAutofit/>
          </a:bodyPr>
          <a:lstStyle/>
          <a:p>
            <a:pPr eaLnBrk="1" fontAlgn="auto" hangingPunct="1">
              <a:spcAft>
                <a:spcPts val="0"/>
              </a:spcAft>
              <a:defRPr/>
            </a:pPr>
            <a:r>
              <a:rPr lang="ru-RU" altLang="ru-RU" sz="2400" i="1" dirty="0" smtClean="0">
                <a:solidFill>
                  <a:schemeClr val="tx1"/>
                </a:solidFill>
              </a:rPr>
              <a:t>  </a:t>
            </a:r>
            <a:br>
              <a:rPr lang="ru-RU" altLang="ru-RU" sz="2400" i="1" dirty="0" smtClean="0">
                <a:solidFill>
                  <a:schemeClr val="tx1"/>
                </a:solidFill>
              </a:rPr>
            </a:br>
            <a:r>
              <a:rPr lang="ru-RU" altLang="ru-RU" sz="2400" dirty="0" smtClean="0">
                <a:solidFill>
                  <a:schemeClr val="tx1"/>
                </a:solidFill>
              </a:rPr>
              <a:t/>
            </a:r>
            <a:br>
              <a:rPr lang="ru-RU" altLang="ru-RU" sz="2400" dirty="0" smtClean="0">
                <a:solidFill>
                  <a:schemeClr val="tx1"/>
                </a:solidFill>
              </a:rPr>
            </a:br>
            <a:endParaRPr lang="ru-RU" altLang="ru-RU" sz="2400" dirty="0" smtClean="0">
              <a:solidFill>
                <a:schemeClr val="tx1"/>
              </a:solidFill>
            </a:endParaRPr>
          </a:p>
        </p:txBody>
      </p:sp>
      <p:sp>
        <p:nvSpPr>
          <p:cNvPr id="6" name="Прямоугольник 5"/>
          <p:cNvSpPr/>
          <p:nvPr/>
        </p:nvSpPr>
        <p:spPr>
          <a:xfrm>
            <a:off x="0" y="0"/>
            <a:ext cx="7695837" cy="2708434"/>
          </a:xfrm>
          <a:prstGeom prst="rect">
            <a:avLst/>
          </a:prstGeom>
          <a:noFill/>
        </p:spPr>
        <p:txBody>
          <a:bodyPr wrap="square">
            <a:spAutoFit/>
          </a:bodyPr>
          <a:lstStyle/>
          <a:p>
            <a:pPr algn="ctr">
              <a:defRPr/>
            </a:pP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Бюджет для граждан </a:t>
            </a:r>
          </a:p>
          <a:p>
            <a:pPr algn="ctr">
              <a:defRPr/>
            </a:pPr>
            <a:r>
              <a:rPr lang="ru-RU" altLang="ru-RU" sz="3400" b="1" i="1" dirty="0" err="1"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Ершовского</a:t>
            </a: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 муниципального района Саратовской области на 2021 год и плановые периоды  2022 и  2023 годов</a:t>
            </a:r>
            <a:endParaRPr lang="ru-RU" sz="3400" b="1" i="1" dirty="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6632"/>
            <a:ext cx="8934896"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Налоговая </a:t>
            </a:r>
            <a:r>
              <a:rPr lang="ru-RU" sz="1600" dirty="0">
                <a:latin typeface="Times New Roman" panose="02020603050405020304" pitchFamily="18" charset="0"/>
                <a:cs typeface="Times New Roman" panose="02020603050405020304" pitchFamily="18" charset="0"/>
              </a:rPr>
              <a:t>политика. Устойчивое экономическое развитие зависит от предсказуемости внутренних экономических условий, низкой инфляции, стабильной и понятной налоговой системы. </a:t>
            </a:r>
            <a:r>
              <a:rPr lang="ru-RU" sz="1600" dirty="0" smtClean="0">
                <a:latin typeface="Times New Roman" panose="02020603050405020304" pitchFamily="18" charset="0"/>
                <a:cs typeface="Times New Roman" panose="02020603050405020304" pitchFamily="18" charset="0"/>
              </a:rPr>
              <a:t>        Предполагается</a:t>
            </a:r>
            <a:r>
              <a:rPr lang="ru-RU" sz="1600" dirty="0">
                <a:latin typeface="Times New Roman" panose="02020603050405020304" pitchFamily="18" charset="0"/>
                <a:cs typeface="Times New Roman" panose="02020603050405020304" pitchFamily="18" charset="0"/>
              </a:rPr>
              <a:t>, что основным принципом любых возможных реформ налоговой системы будет принцип фискальной нейтральности - то есть не повышение налоговой нагрузки для добросовестных налогоплательщиков.</a:t>
            </a:r>
          </a:p>
          <a:p>
            <a:pPr algn="just"/>
            <a:r>
              <a:rPr lang="ru-RU" sz="1600" dirty="0" smtClean="0">
                <a:latin typeface="Times New Roman" panose="02020603050405020304" pitchFamily="18" charset="0"/>
                <a:cs typeface="Times New Roman" panose="02020603050405020304" pitchFamily="18" charset="0"/>
              </a:rPr>
              <a:t>     Другим </a:t>
            </a:r>
            <a:r>
              <a:rPr lang="ru-RU" sz="1600" dirty="0">
                <a:latin typeface="Times New Roman" panose="02020603050405020304" pitchFamily="18" charset="0"/>
                <a:cs typeface="Times New Roman" panose="02020603050405020304" pitchFamily="18" charset="0"/>
              </a:rPr>
              <a:t>направлением проводимых реформ налоговой политики является сокращение теневого сектора и создание равных конкурентных условий для ведения бизнеса.</a:t>
            </a:r>
          </a:p>
          <a:p>
            <a:pPr algn="just"/>
            <a:r>
              <a:rPr lang="ru-RU" sz="1600" dirty="0">
                <a:latin typeface="Times New Roman" panose="02020603050405020304" pitchFamily="18" charset="0"/>
                <a:cs typeface="Times New Roman" panose="02020603050405020304" pitchFamily="18" charset="0"/>
              </a:rPr>
              <a:t>Налоговая политика Ершовского муниципального района в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году и на плановый период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годов будет направлена на мобилизацию налоговых и неналоговых доходов бюджета района, на усиление администрирования налоговых и неналоговых платежей в бюджет.</a:t>
            </a:r>
          </a:p>
          <a:p>
            <a:pPr algn="just"/>
            <a:r>
              <a:rPr lang="ru-RU" sz="1600" dirty="0">
                <a:latin typeface="Times New Roman" panose="02020603050405020304" pitchFamily="18" charset="0"/>
                <a:cs typeface="Times New Roman" panose="02020603050405020304" pitchFamily="18" charset="0"/>
              </a:rPr>
              <a:t> Реализуемая бюджетная политика  будет решать следующие задачи:</a:t>
            </a:r>
          </a:p>
          <a:p>
            <a:pPr algn="just"/>
            <a:r>
              <a:rPr lang="ru-RU" sz="1600" dirty="0">
                <a:latin typeface="Times New Roman" panose="02020603050405020304" pitchFamily="18" charset="0"/>
                <a:cs typeface="Times New Roman" panose="02020603050405020304" pitchFamily="18" charset="0"/>
              </a:rPr>
              <a:t>– устанавливать новые расходные обязательства только в пределах, имеющихся для их реализации финансовых ресурсов;</a:t>
            </a:r>
          </a:p>
          <a:p>
            <a:pPr algn="just"/>
            <a:r>
              <a:rPr lang="ru-RU" sz="1600" dirty="0">
                <a:latin typeface="Times New Roman" panose="02020603050405020304" pitchFamily="18" charset="0"/>
                <a:cs typeface="Times New Roman" panose="02020603050405020304" pitchFamily="18" charset="0"/>
              </a:rPr>
              <a:t>–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a:t>
            </a:r>
          </a:p>
          <a:p>
            <a:pPr algn="just"/>
            <a:r>
              <a:rPr lang="ru-RU" sz="1600" dirty="0">
                <a:latin typeface="Times New Roman" panose="02020603050405020304" pitchFamily="18" charset="0"/>
                <a:cs typeface="Times New Roman" panose="02020603050405020304" pitchFamily="18" charset="0"/>
              </a:rPr>
              <a:t>–жесткая экономия бюджетных средств;</a:t>
            </a:r>
          </a:p>
          <a:p>
            <a:pPr algn="just"/>
            <a:r>
              <a:rPr lang="ru-RU" sz="1600" dirty="0">
                <a:latin typeface="Times New Roman" panose="02020603050405020304" pitchFamily="18" charset="0"/>
                <a:cs typeface="Times New Roman" panose="02020603050405020304" pitchFamily="18" charset="0"/>
              </a:rPr>
              <a:t>–усиление финансового контроля со стороны главных распорядителей бюджетных средств и финансового органа.</a:t>
            </a:r>
          </a:p>
        </p:txBody>
      </p:sp>
    </p:spTree>
    <p:extLst>
      <p:ext uri="{BB962C8B-B14F-4D97-AF65-F5344CB8AC3E}">
        <p14:creationId xmlns="" xmlns:p14="http://schemas.microsoft.com/office/powerpoint/2010/main" val="78351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1" y="0"/>
            <a:ext cx="8858313" cy="71435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 </a:t>
            </a:r>
            <a:r>
              <a:rPr lang="ru-RU" sz="1800" b="1" dirty="0" err="1" smtClean="0">
                <a:solidFill>
                  <a:schemeClr val="tx1"/>
                </a:solidFill>
                <a:latin typeface="Times New Roman" panose="02020603050405020304" pitchFamily="18" charset="0"/>
                <a:cs typeface="Times New Roman" panose="02020603050405020304" pitchFamily="18" charset="0"/>
              </a:rPr>
              <a:t>Ершовского</a:t>
            </a:r>
            <a:r>
              <a:rPr lang="ru-RU" sz="1800" b="1" dirty="0" smtClean="0">
                <a:solidFill>
                  <a:schemeClr val="tx1"/>
                </a:solidFill>
                <a:latin typeface="Times New Roman" panose="02020603050405020304" pitchFamily="18" charset="0"/>
                <a:cs typeface="Times New Roman" panose="02020603050405020304" pitchFamily="18" charset="0"/>
              </a:rPr>
              <a:t> муниципального района Саратовской области</a:t>
            </a:r>
            <a:endParaRPr lang="ru-RU" sz="1800" b="1" dirty="0">
              <a:solidFill>
                <a:schemeClr val="tx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42841" y="928672"/>
          <a:ext cx="8858314" cy="5623898"/>
        </p:xfrm>
        <a:graphic>
          <a:graphicData uri="http://schemas.openxmlformats.org/drawingml/2006/table">
            <a:tbl>
              <a:tblPr/>
              <a:tblGrid>
                <a:gridCol w="4182971"/>
                <a:gridCol w="879810"/>
                <a:gridCol w="880428"/>
                <a:gridCol w="791642"/>
                <a:gridCol w="707821"/>
                <a:gridCol w="792263"/>
                <a:gridCol w="623379"/>
              </a:tblGrid>
              <a:tr h="381698">
                <a:tc>
                  <a:txBody>
                    <a:bodyPr/>
                    <a:lstStyle/>
                    <a:p>
                      <a:pPr algn="ctr">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Наименование  показателя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Ед. измер.</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2019</a:t>
                      </a:r>
                      <a:r>
                        <a:rPr lang="ru-RU" sz="1200" b="1" kern="1200" dirty="0" smtClean="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2020</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2021</a:t>
                      </a:r>
                      <a:r>
                        <a:rPr lang="ru-RU" sz="1200" b="1" kern="1200" dirty="0" smtClean="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2022</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79739">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Объем отгруженных товаров собственного </a:t>
                      </a:r>
                      <a:r>
                        <a:rPr lang="ru-RU" sz="1200" b="1" kern="1200" dirty="0" smtClean="0">
                          <a:solidFill>
                            <a:srgbClr val="000000"/>
                          </a:solidFill>
                          <a:latin typeface="Times New Roman" pitchFamily="18" charset="0"/>
                          <a:ea typeface="Times New Roman"/>
                          <a:cs typeface="Times New Roman" pitchFamily="18" charset="0"/>
                        </a:rPr>
                        <a:t>производства, выполненных </a:t>
                      </a:r>
                      <a:r>
                        <a:rPr lang="ru-RU" sz="1200" b="1" kern="1200" dirty="0">
                          <a:solidFill>
                            <a:srgbClr val="000000"/>
                          </a:solidFill>
                          <a:latin typeface="Times New Roman" pitchFamily="18" charset="0"/>
                          <a:ea typeface="Times New Roman"/>
                          <a:cs typeface="Times New Roman" pitchFamily="18" charset="0"/>
                        </a:rPr>
                        <a:t>работ и услуг собственными силами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2757,8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2897,2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3026,1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Times New Roman"/>
                          <a:cs typeface="Times New Roman" pitchFamily="18" charset="0"/>
                        </a:rPr>
                        <a:t>3168,4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3348,1</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14088">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Объем валовой продукции сельского хозяйства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 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5690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6150</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6580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7063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7630</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840432">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Численность </a:t>
                      </a:r>
                      <a:r>
                        <a:rPr lang="ru-RU" sz="1200" b="1" kern="1200" dirty="0" smtClean="0">
                          <a:solidFill>
                            <a:srgbClr val="000000"/>
                          </a:solidFill>
                          <a:latin typeface="Times New Roman" pitchFamily="18" charset="0"/>
                          <a:ea typeface="Times New Roman"/>
                          <a:cs typeface="Times New Roman" pitchFamily="18" charset="0"/>
                        </a:rPr>
                        <a:t>населения</a:t>
                      </a:r>
                    </a:p>
                    <a:p>
                      <a:pPr algn="just">
                        <a:lnSpc>
                          <a:spcPct val="115000"/>
                        </a:lnSpc>
                        <a:spcAft>
                          <a:spcPts val="0"/>
                        </a:spcAft>
                      </a:pPr>
                      <a:r>
                        <a:rPr lang="ru-RU" sz="1200" b="1" dirty="0" smtClean="0">
                          <a:latin typeface="Times New Roman" pitchFamily="18" charset="0"/>
                          <a:ea typeface="Calibri"/>
                          <a:cs typeface="Times New Roman" pitchFamily="18" charset="0"/>
                        </a:rPr>
                        <a:t>-работающих</a:t>
                      </a:r>
                    </a:p>
                    <a:p>
                      <a:pPr marL="0" marR="0" indent="0" algn="just" defTabSz="914400" rtl="0" eaLnBrk="1" fontAlgn="auto" latinLnBrk="0" hangingPunct="1">
                        <a:lnSpc>
                          <a:spcPct val="115000"/>
                        </a:lnSpc>
                        <a:spcBef>
                          <a:spcPts val="0"/>
                        </a:spcBef>
                        <a:spcAft>
                          <a:spcPts val="0"/>
                        </a:spcAft>
                        <a:buClrTx/>
                        <a:buSzTx/>
                        <a:buFontTx/>
                        <a:buNone/>
                        <a:tabLst/>
                        <a:defRPr/>
                      </a:pPr>
                      <a:r>
                        <a:rPr lang="ru-RU" sz="1200" b="1" kern="1200" dirty="0" smtClean="0">
                          <a:solidFill>
                            <a:srgbClr val="000000"/>
                          </a:solidFill>
                          <a:latin typeface="Times New Roman" pitchFamily="18" charset="0"/>
                          <a:ea typeface="Times New Roman"/>
                          <a:cs typeface="Times New Roman" pitchFamily="18" charset="0"/>
                        </a:rPr>
                        <a:t>-численность детей до 18 лет</a:t>
                      </a:r>
                      <a:r>
                        <a:rPr lang="ru-RU" sz="1200" b="1" kern="1200" dirty="0" smtClean="0">
                          <a:solidFill>
                            <a:srgbClr val="000000"/>
                          </a:solidFill>
                          <a:latin typeface="Times New Roman" pitchFamily="18" charset="0"/>
                          <a:ea typeface="Calibri"/>
                          <a:cs typeface="Times New Roman" pitchFamily="18" charset="0"/>
                        </a:rPr>
                        <a:t> </a:t>
                      </a: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8810</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7732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7668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7646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7561</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7160</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296286">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Фонд оплаты труда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a:t>
                      </a:r>
                      <a:r>
                        <a:rPr lang="ru-RU" sz="1200" dirty="0">
                          <a:latin typeface="Times New Roman" pitchFamily="18" charset="0"/>
                          <a:ea typeface="Times New Roman"/>
                          <a:cs typeface="Times New Roman" pitchFamily="18" charset="0"/>
                        </a:rPr>
                        <a:t> </a:t>
                      </a:r>
                      <a:r>
                        <a:rPr lang="ru-RU" sz="1200" kern="1200" dirty="0">
                          <a:solidFill>
                            <a:srgbClr val="000000"/>
                          </a:solidFill>
                          <a:latin typeface="Times New Roman" pitchFamily="18" charset="0"/>
                          <a:ea typeface="Times New Roman"/>
                          <a:cs typeface="Times New Roman" pitchFamily="18" charset="0"/>
                        </a:rPr>
                        <a:t>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3110,2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3362,1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3637,8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3921,6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4219,6</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02963">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Выплаты социального характера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46,3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50,6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54,7</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58,9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63,5</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453220">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Численность физлиц, получ. доход от предприним.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453220">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Доход физлиц, полученный. от предпринимательской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451151">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Оборот розничной торговли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2392,8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2442,3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2641,1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2824,7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3019,3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88916">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Оборот общественного питания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87,3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79,8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86,3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92,2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98,6</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99864">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Денежные доходы населения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8591,7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8892,4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9315,8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9682,9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10237,5</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762321">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Расходы и сбережения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7340,3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7413,8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7556,9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7857,9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8148,8</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8482" y="116632"/>
            <a:ext cx="8966617" cy="432048"/>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Доходы бюджета</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0" name="Объект 3"/>
          <p:cNvSpPr txBox="1">
            <a:spLocks noGrp="1"/>
          </p:cNvSpPr>
          <p:nvPr>
            <p:ph idx="1"/>
          </p:nvPr>
        </p:nvSpPr>
        <p:spPr>
          <a:xfrm>
            <a:off x="88482" y="769403"/>
            <a:ext cx="3187374" cy="3754874"/>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lgn="ctr">
              <a:buFont typeface="Wingdings 2" panose="05020102010507070707" pitchFamily="18" charset="2"/>
              <a:buNone/>
              <a:defRPr/>
            </a:pPr>
            <a:r>
              <a:rPr lang="ru-RU" sz="2000" dirty="0" smtClean="0">
                <a:solidFill>
                  <a:schemeClr val="tx1"/>
                </a:solidFill>
                <a:latin typeface="Constantia" panose="02030602050306030303" pitchFamily="18" charset="0"/>
                <a:cs typeface="Times New Roman" panose="02020603050405020304" pitchFamily="18" charset="0"/>
              </a:rPr>
              <a:t>Налоговые доходы</a:t>
            </a:r>
          </a:p>
          <a:p>
            <a:pPr algn="ctr">
              <a:defRPr/>
            </a:pPr>
            <a:endParaRPr lang="ru-RU" sz="900" dirty="0" smtClean="0">
              <a:solidFill>
                <a:schemeClr val="tx1"/>
              </a:solidFill>
              <a:latin typeface="Tahoma" pitchFamily="34" charset="0"/>
              <a:cs typeface="Tahoma" pitchFamily="34" charset="0"/>
            </a:endParaRPr>
          </a:p>
          <a:p>
            <a:pPr marL="36512" indent="0">
              <a:buNone/>
              <a:defRPr/>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Налог </a:t>
            </a:r>
            <a:r>
              <a:rPr lang="ru-RU" sz="1600" dirty="0">
                <a:solidFill>
                  <a:schemeClr val="tx1"/>
                </a:solidFill>
                <a:latin typeface="Times New Roman" panose="02020603050405020304" pitchFamily="18" charset="0"/>
                <a:cs typeface="Times New Roman" panose="02020603050405020304" pitchFamily="18" charset="0"/>
              </a:rPr>
              <a:t>на доходы физических лиц</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Доходы </a:t>
            </a:r>
            <a:r>
              <a:rPr lang="ru-RU" sz="1600" dirty="0">
                <a:solidFill>
                  <a:schemeClr val="tx1"/>
                </a:solidFill>
                <a:latin typeface="Times New Roman" panose="02020603050405020304" pitchFamily="18" charset="0"/>
                <a:cs typeface="Times New Roman" panose="02020603050405020304" pitchFamily="18" charset="0"/>
              </a:rPr>
              <a:t>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Налоги </a:t>
            </a:r>
            <a:r>
              <a:rPr lang="ru-RU" sz="1600" dirty="0">
                <a:solidFill>
                  <a:schemeClr val="tx1"/>
                </a:solidFill>
                <a:latin typeface="Times New Roman" panose="02020603050405020304" pitchFamily="18" charset="0"/>
                <a:cs typeface="Times New Roman" panose="02020603050405020304" pitchFamily="18" charset="0"/>
              </a:rPr>
              <a:t>на совокупный доход</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Государственная </a:t>
            </a:r>
            <a:r>
              <a:rPr lang="ru-RU" sz="1600" dirty="0">
                <a:solidFill>
                  <a:schemeClr val="tx1"/>
                </a:solidFill>
                <a:latin typeface="Times New Roman" panose="02020603050405020304" pitchFamily="18" charset="0"/>
                <a:cs typeface="Times New Roman" panose="02020603050405020304" pitchFamily="18" charset="0"/>
              </a:rPr>
              <a:t>пошлина по делам, рассматриваемым в судах общей юрисдикции, мировыми </a:t>
            </a:r>
            <a:r>
              <a:rPr lang="ru-RU" sz="1600" dirty="0" smtClean="0">
                <a:solidFill>
                  <a:schemeClr val="tx1"/>
                </a:solidFill>
                <a:latin typeface="Times New Roman" panose="02020603050405020304" pitchFamily="18" charset="0"/>
                <a:cs typeface="Times New Roman" panose="02020603050405020304" pitchFamily="18" charset="0"/>
              </a:rPr>
              <a:t>судьями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38577" y="769403"/>
            <a:ext cx="3316830" cy="458587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ru-RU" sz="2000" dirty="0">
                <a:solidFill>
                  <a:schemeClr val="tx1"/>
                </a:solidFill>
                <a:latin typeface="Constantia" panose="02030602050306030303" pitchFamily="18" charset="0"/>
                <a:cs typeface="Times New Roman" panose="02020603050405020304" pitchFamily="18" charset="0"/>
              </a:rPr>
              <a:t>Неналоговые доходы</a:t>
            </a:r>
          </a:p>
          <a:p>
            <a:pPr algn="ctr">
              <a:defRPr/>
            </a:pPr>
            <a:endParaRPr lang="ru-RU" sz="1600" b="1"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использование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оказания платных услуг получателями средств бюджетов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реализации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продажи земельных участков, находящихся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Штрафы, санкции, возмещение ущерба</a:t>
            </a:r>
          </a:p>
        </p:txBody>
      </p:sp>
      <p:sp>
        <p:nvSpPr>
          <p:cNvPr id="12" name="TextBox 11"/>
          <p:cNvSpPr txBox="1"/>
          <p:nvPr/>
        </p:nvSpPr>
        <p:spPr>
          <a:xfrm>
            <a:off x="6898780" y="771509"/>
            <a:ext cx="2156319" cy="3693319"/>
          </a:xfrm>
          <a:prstGeom prst="rect">
            <a:avLst/>
          </a:prstGeom>
          <a:solidFill>
            <a:schemeClr val="accent3"/>
          </a:solidFill>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2000" dirty="0">
                <a:solidFill>
                  <a:schemeClr val="tx1"/>
                </a:solidFill>
                <a:latin typeface="Times New Roman" panose="02020603050405020304" pitchFamily="18" charset="0"/>
                <a:cs typeface="Times New Roman" panose="02020603050405020304" pitchFamily="18" charset="0"/>
              </a:rPr>
              <a:t>Безвозмездные поступления</a:t>
            </a:r>
          </a:p>
          <a:p>
            <a:pPr algn="ctr">
              <a:defRPr/>
            </a:pPr>
            <a:endParaRPr lang="ru-RU"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Дотации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Субсидии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Субвенции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Иные межбюджетные трансферты</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Прочие безвозмездные поступления от юридических и физических лиц</a:t>
            </a:r>
          </a:p>
        </p:txBody>
      </p:sp>
    </p:spTree>
    <p:extLst>
      <p:ext uri="{BB962C8B-B14F-4D97-AF65-F5344CB8AC3E}">
        <p14:creationId xmlns="" xmlns:p14="http://schemas.microsoft.com/office/powerpoint/2010/main" val="188700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Планируемые поступления в бюджет на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2021год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на плановый период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2022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2023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годов</a:t>
            </a:r>
            <a:r>
              <a:rPr lang="ru-RU" b="1" spc="1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0" y="642917"/>
          <a:ext cx="9143999" cy="6554867"/>
        </p:xfrm>
        <a:graphic>
          <a:graphicData uri="http://schemas.openxmlformats.org/drawingml/2006/table">
            <a:tbl>
              <a:tblPr/>
              <a:tblGrid>
                <a:gridCol w="3812110"/>
                <a:gridCol w="772553"/>
                <a:gridCol w="1076510"/>
                <a:gridCol w="1076510"/>
                <a:gridCol w="1203158"/>
                <a:gridCol w="1203158"/>
              </a:tblGrid>
              <a:tr h="151552">
                <a:tc>
                  <a:txBody>
                    <a:bodyPr/>
                    <a:lstStyle/>
                    <a:p>
                      <a:pPr>
                        <a:lnSpc>
                          <a:spcPct val="115000"/>
                        </a:lnSpc>
                        <a:spcAft>
                          <a:spcPts val="1000"/>
                        </a:spcAft>
                      </a:pPr>
                      <a:r>
                        <a:rPr lang="ru-RU" sz="1000" b="1" dirty="0">
                          <a:latin typeface="Times New Roman" pitchFamily="18" charset="0"/>
                          <a:ea typeface="Calibri"/>
                          <a:cs typeface="Times New Roman" pitchFamily="18" charset="0"/>
                        </a:rPr>
                        <a:t>Доходы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2019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2020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2021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2022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2023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dirty="0">
                          <a:latin typeface="Times New Roman" pitchFamily="18" charset="0"/>
                          <a:ea typeface="Calibri"/>
                          <a:cs typeface="Times New Roman" pitchFamily="18" charset="0"/>
                        </a:rPr>
                        <a:t>НАЛОГОВЫЕ ДОХОДЫ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137236.6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135875.0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168619.6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180198.2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189013.6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НДФЛ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93838.9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95000,0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98400.0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106070.3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114131.6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Акцизы по подакцизным товарам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18364,2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20800,0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19719,8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19719,8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19719,8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ЕНВД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9039.1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7485,0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2150.0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0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ЕСХН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8457.4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8500,0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8212.8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8659.7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9163,8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Плата за патент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207,0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240,0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300,0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300,0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Транспортный  налог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32470.1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36390.0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36390.0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Госпошлина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4622.3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4900,0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4600,0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4600.0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4600.0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НЕНАЛОГОВЫЕ ДОХОДЫ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15166.9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8752.9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6600.7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6608.8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6618.0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281467">
                <a:tc>
                  <a:txBody>
                    <a:bodyPr/>
                    <a:lstStyle/>
                    <a:p>
                      <a:pPr>
                        <a:lnSpc>
                          <a:spcPct val="115000"/>
                        </a:lnSpc>
                        <a:spcAft>
                          <a:spcPts val="1000"/>
                        </a:spcAft>
                      </a:pPr>
                      <a:r>
                        <a:rPr lang="ru-RU" sz="1000" b="1">
                          <a:latin typeface="Times New Roman" pitchFamily="18" charset="0"/>
                          <a:ea typeface="Calibri"/>
                          <a:cs typeface="Times New Roman" pitchFamily="18" charset="0"/>
                        </a:rPr>
                        <a:t>Проценты, полученные от предоставления бюджетных кредитов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0.7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Аренда земельных участков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6020.2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5095.0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5375,2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5375,2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5375,2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Аренда муниципального имущества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207.1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234,0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219.8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228.6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237.8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dirty="0">
                          <a:latin typeface="Times New Roman" pitchFamily="18" charset="0"/>
                          <a:ea typeface="Calibri"/>
                          <a:cs typeface="Times New Roman" pitchFamily="18" charset="0"/>
                        </a:rPr>
                        <a:t>Прибыль </a:t>
                      </a:r>
                      <a:r>
                        <a:rPr lang="ru-RU" sz="1000" b="1" dirty="0" err="1">
                          <a:latin typeface="Times New Roman" pitchFamily="18" charset="0"/>
                          <a:ea typeface="Calibri"/>
                          <a:cs typeface="Times New Roman" pitchFamily="18" charset="0"/>
                        </a:rPr>
                        <a:t>МУПов</a:t>
                      </a:r>
                      <a:r>
                        <a:rPr lang="ru-RU" sz="1000" b="1" dirty="0">
                          <a:latin typeface="Times New Roman" pitchFamily="18" charset="0"/>
                          <a:ea typeface="Calibri"/>
                          <a:cs typeface="Times New Roman" pitchFamily="18" charset="0"/>
                        </a:rPr>
                        <a:t>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2.4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Платежи при пользовании природными ресурсами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207.1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234,0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219.8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228.6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237.8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Доходы от реализации муниципального имущества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283.3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639.4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0,0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Доходы от продажи земельных участков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5517.5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760.6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500,0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11363">
                <a:tc>
                  <a:txBody>
                    <a:bodyPr/>
                    <a:lstStyle/>
                    <a:p>
                      <a:pPr>
                        <a:lnSpc>
                          <a:spcPct val="115000"/>
                        </a:lnSpc>
                        <a:spcAft>
                          <a:spcPts val="1000"/>
                        </a:spcAft>
                      </a:pPr>
                      <a:r>
                        <a:rPr lang="ru-RU" sz="1000" b="1">
                          <a:latin typeface="Times New Roman" pitchFamily="18" charset="0"/>
                          <a:ea typeface="Calibri"/>
                          <a:cs typeface="Times New Roman" pitchFamily="18" charset="0"/>
                        </a:rPr>
                        <a:t>Доходы от оказания платных услуг и компенсации затрат государства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145.6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100,0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Штраф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2616.4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1720.2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100.0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Итого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152830,6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144058,3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149052,4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154201,8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154201,8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Безвозмездные поступления  областного бюджета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635143.5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659637.9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704295,6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596874,8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634286,4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11363">
                <a:tc>
                  <a:txBody>
                    <a:bodyPr/>
                    <a:lstStyle/>
                    <a:p>
                      <a:pPr>
                        <a:lnSpc>
                          <a:spcPct val="115000"/>
                        </a:lnSpc>
                        <a:spcAft>
                          <a:spcPts val="1000"/>
                        </a:spcAft>
                      </a:pPr>
                      <a:r>
                        <a:rPr lang="ru-RU" sz="1000" b="1">
                          <a:latin typeface="Times New Roman" pitchFamily="18" charset="0"/>
                          <a:ea typeface="Calibri"/>
                          <a:cs typeface="Times New Roman" pitchFamily="18" charset="0"/>
                        </a:rPr>
                        <a:t>Дотации бюджетам субъектов Российской Федерации и муниципальных  районов области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125096.3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120524.7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163551.5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58569.6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48898.5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11363">
                <a:tc>
                  <a:txBody>
                    <a:bodyPr/>
                    <a:lstStyle/>
                    <a:p>
                      <a:pPr>
                        <a:lnSpc>
                          <a:spcPct val="115000"/>
                        </a:lnSpc>
                        <a:spcAft>
                          <a:spcPts val="1000"/>
                        </a:spcAft>
                      </a:pPr>
                      <a:r>
                        <a:rPr lang="ru-RU" sz="1000" b="1">
                          <a:latin typeface="Times New Roman" pitchFamily="18" charset="0"/>
                          <a:ea typeface="Calibri"/>
                          <a:cs typeface="Times New Roman" pitchFamily="18" charset="0"/>
                        </a:rPr>
                        <a:t>Субсидии бюджетам субъектов Российской Федерации и муниципальных  образований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51418.1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98491.2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62270,2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63473,3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102737,9</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11363">
                <a:tc>
                  <a:txBody>
                    <a:bodyPr/>
                    <a:lstStyle/>
                    <a:p>
                      <a:pPr>
                        <a:lnSpc>
                          <a:spcPct val="115000"/>
                        </a:lnSpc>
                        <a:spcAft>
                          <a:spcPts val="1000"/>
                        </a:spcAft>
                      </a:pPr>
                      <a:r>
                        <a:rPr lang="ru-RU" sz="1000" b="1">
                          <a:latin typeface="Times New Roman" pitchFamily="18" charset="0"/>
                          <a:ea typeface="Calibri"/>
                          <a:cs typeface="Times New Roman" pitchFamily="18" charset="0"/>
                        </a:rPr>
                        <a:t>Субвенции бюджетам субъектов Российской Федерации и муниципальных  образований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394950.9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413904.8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472690,9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474520,0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474831,3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Иные межбюджетные трансферты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63678.2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26717.2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5783,0 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311.9 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7818.7 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11363">
                <a:tc>
                  <a:txBody>
                    <a:bodyPr/>
                    <a:lstStyle/>
                    <a:p>
                      <a:pPr>
                        <a:lnSpc>
                          <a:spcPct val="115000"/>
                        </a:lnSpc>
                        <a:spcAft>
                          <a:spcPts val="1000"/>
                        </a:spcAft>
                      </a:pPr>
                      <a:r>
                        <a:rPr lang="ru-RU" sz="1000" b="1">
                          <a:latin typeface="Times New Roman" pitchFamily="18" charset="0"/>
                          <a:ea typeface="Calibri"/>
                          <a:cs typeface="Times New Roman" pitchFamily="18" charset="0"/>
                        </a:rPr>
                        <a:t>Иные межбюджетные трансферты из бюджетов городских и сельских поселений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271,8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271,8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304,8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311,9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318,7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Прочие межбюджетные поступления   (пожертвования)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383.1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400.0 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471175">
                <a:tc>
                  <a:txBody>
                    <a:bodyPr/>
                    <a:lstStyle/>
                    <a:p>
                      <a:pPr>
                        <a:lnSpc>
                          <a:spcPct val="115000"/>
                        </a:lnSpc>
                        <a:spcAft>
                          <a:spcPts val="1000"/>
                        </a:spcAft>
                      </a:pPr>
                      <a:r>
                        <a:rPr lang="ru-RU" sz="1000" b="1">
                          <a:latin typeface="Times New Roman" pitchFamily="18" charset="0"/>
                          <a:ea typeface="Calibri"/>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-61.9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dirty="0">
                          <a:latin typeface="Times New Roman" pitchFamily="18" charset="0"/>
                          <a:ea typeface="Calibri"/>
                          <a:cs typeface="Times New Roman" pitchFamily="18" charset="0"/>
                        </a:rPr>
                        <a:t>-5.6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a:latin typeface="Times New Roman" pitchFamily="18" charset="0"/>
                          <a:ea typeface="Calibri"/>
                          <a:cs typeface="Times New Roman" pitchFamily="18" charset="0"/>
                        </a:rPr>
                        <a:t>- </a:t>
                      </a: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151552">
                <a:tc>
                  <a:txBody>
                    <a:bodyPr/>
                    <a:lstStyle/>
                    <a:p>
                      <a:pPr>
                        <a:lnSpc>
                          <a:spcPct val="115000"/>
                        </a:lnSpc>
                        <a:spcAft>
                          <a:spcPts val="1000"/>
                        </a:spcAft>
                      </a:pPr>
                      <a:r>
                        <a:rPr lang="ru-RU" sz="1000" b="1">
                          <a:latin typeface="Times New Roman" pitchFamily="18" charset="0"/>
                          <a:ea typeface="Calibri"/>
                          <a:cs typeface="Times New Roman" pitchFamily="18" charset="0"/>
                        </a:rPr>
                        <a:t>Всего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787868.2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804660.2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879515,9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a:latin typeface="Times New Roman" pitchFamily="18" charset="0"/>
                          <a:ea typeface="Calibri"/>
                          <a:cs typeface="Times New Roman" pitchFamily="18" charset="0"/>
                        </a:rPr>
                        <a:t>783681,8 </a:t>
                      </a:r>
                      <a:endParaRPr lang="ru-RU" sz="100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nSpc>
                          <a:spcPct val="115000"/>
                        </a:lnSpc>
                        <a:spcAft>
                          <a:spcPts val="1000"/>
                        </a:spcAft>
                      </a:pPr>
                      <a:r>
                        <a:rPr lang="ru-RU" sz="1000" b="1" dirty="0">
                          <a:latin typeface="Times New Roman" pitchFamily="18" charset="0"/>
                          <a:ea typeface="Calibri"/>
                          <a:cs typeface="Times New Roman" pitchFamily="18" charset="0"/>
                        </a:rPr>
                        <a:t>829918,0 </a:t>
                      </a:r>
                      <a:endParaRPr lang="ru-RU" sz="1000" dirty="0">
                        <a:latin typeface="Times New Roman" pitchFamily="18" charset="0"/>
                        <a:ea typeface="Calibri"/>
                        <a:cs typeface="Times New Roman" pitchFamily="18" charset="0"/>
                      </a:endParaRPr>
                    </a:p>
                  </a:txBody>
                  <a:tcPr marL="20894" marR="20894" marT="49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bl>
          </a:graphicData>
        </a:graphic>
      </p:graphicFrame>
    </p:spTree>
    <p:extLst>
      <p:ext uri="{BB962C8B-B14F-4D97-AF65-F5344CB8AC3E}">
        <p14:creationId xmlns="" xmlns:p14="http://schemas.microsoft.com/office/powerpoint/2010/main" val="20037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7504" y="116632"/>
            <a:ext cx="8928992" cy="432048"/>
          </a:xfrm>
          <a:prstGeom prst="rect">
            <a:avLst/>
          </a:prstGeo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latin typeface="Times New Roman" panose="02020603050405020304" pitchFamily="18" charset="0"/>
                <a:cs typeface="Times New Roman" panose="02020603050405020304" pitchFamily="18" charset="0"/>
              </a:rPr>
              <a:t>Объем и структура налоговых и неналоговых доходов в динамике</a:t>
            </a:r>
          </a:p>
        </p:txBody>
      </p:sp>
      <p:graphicFrame>
        <p:nvGraphicFramePr>
          <p:cNvPr id="8" name="Таблица 7"/>
          <p:cNvGraphicFramePr>
            <a:graphicFrameLocks noGrp="1"/>
          </p:cNvGraphicFramePr>
          <p:nvPr>
            <p:extLst>
              <p:ext uri="{D42A27DB-BD31-4B8C-83A1-F6EECF244321}">
                <p14:modId xmlns="" xmlns:p14="http://schemas.microsoft.com/office/powerpoint/2010/main" val="3272417933"/>
              </p:ext>
            </p:extLst>
          </p:nvPr>
        </p:nvGraphicFramePr>
        <p:xfrm>
          <a:off x="179512" y="882830"/>
          <a:ext cx="8784976" cy="139115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724251">
                  <a:extLst>
                    <a:ext uri="{9D8B030D-6E8A-4147-A177-3AD203B41FA5}">
                      <a16:colId xmlns="" xmlns:a16="http://schemas.microsoft.com/office/drawing/2014/main" val="3038899300"/>
                    </a:ext>
                  </a:extLst>
                </a:gridCol>
                <a:gridCol w="1030773">
                  <a:extLst>
                    <a:ext uri="{9D8B030D-6E8A-4147-A177-3AD203B41FA5}">
                      <a16:colId xmlns="" xmlns:a16="http://schemas.microsoft.com/office/drawing/2014/main" val="2744106012"/>
                    </a:ext>
                  </a:extLst>
                </a:gridCol>
                <a:gridCol w="1239130">
                  <a:extLst>
                    <a:ext uri="{9D8B030D-6E8A-4147-A177-3AD203B41FA5}">
                      <a16:colId xmlns="" xmlns:a16="http://schemas.microsoft.com/office/drawing/2014/main" val="2372681710"/>
                    </a:ext>
                  </a:extLst>
                </a:gridCol>
                <a:gridCol w="1134493">
                  <a:extLst>
                    <a:ext uri="{9D8B030D-6E8A-4147-A177-3AD203B41FA5}">
                      <a16:colId xmlns="" xmlns:a16="http://schemas.microsoft.com/office/drawing/2014/main" val="118655246"/>
                    </a:ext>
                  </a:extLst>
                </a:gridCol>
                <a:gridCol w="1230870">
                  <a:extLst>
                    <a:ext uri="{9D8B030D-6E8A-4147-A177-3AD203B41FA5}">
                      <a16:colId xmlns="" xmlns:a16="http://schemas.microsoft.com/office/drawing/2014/main" val="3191781412"/>
                    </a:ext>
                  </a:extLst>
                </a:gridCol>
                <a:gridCol w="1425459">
                  <a:extLst>
                    <a:ext uri="{9D8B030D-6E8A-4147-A177-3AD203B41FA5}">
                      <a16:colId xmlns="" xmlns:a16="http://schemas.microsoft.com/office/drawing/2014/main" val="3697733748"/>
                    </a:ext>
                  </a:extLst>
                </a:gridCol>
              </a:tblGrid>
              <a:tr h="324350">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Наименование показателя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2019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2020 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2021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2022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2023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278694306"/>
                  </a:ext>
                </a:extLst>
              </a:tr>
              <a:tr h="193780">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Всего доходов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787868.2</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804660.2</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879515.9</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783681.8</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829918.0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497099615"/>
                  </a:ext>
                </a:extLst>
              </a:tr>
              <a:tr h="387561">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Налоговые и неналоговые доходы</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152403.5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144627.9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175220.3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186807.0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195631.6</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97108381"/>
                  </a:ext>
                </a:extLst>
              </a:tr>
              <a:tr h="387561">
                <a:tc>
                  <a:txBody>
                    <a:bodyPr/>
                    <a:lstStyle/>
                    <a:p>
                      <a:pPr algn="ctr">
                        <a:spcAft>
                          <a:spcPts val="0"/>
                        </a:spcAft>
                      </a:pPr>
                      <a:r>
                        <a:rPr lang="ru-RU" sz="1400" spc="10" dirty="0">
                          <a:effectLst/>
                          <a:latin typeface="Times New Roman" panose="02020603050405020304" pitchFamily="18" charset="0"/>
                          <a:cs typeface="Times New Roman" panose="02020603050405020304" pitchFamily="18" charset="0"/>
                        </a:rPr>
                        <a:t>Удельный вес налоговых и неналоговых доходов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19.3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18.0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23.8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23.6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41571645"/>
                  </a:ext>
                </a:extLst>
              </a:tr>
            </a:tbl>
          </a:graphicData>
        </a:graphic>
      </p:graphicFrame>
      <p:sp>
        <p:nvSpPr>
          <p:cNvPr id="11" name="Rectangle 2"/>
          <p:cNvSpPr>
            <a:spLocks noChangeArrowheads="1"/>
          </p:cNvSpPr>
          <p:nvPr/>
        </p:nvSpPr>
        <p:spPr bwMode="auto">
          <a:xfrm>
            <a:off x="-135957" y="1747168"/>
            <a:ext cx="10971637"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Диаграмма 5"/>
          <p:cNvGraphicFramePr/>
          <p:nvPr/>
        </p:nvGraphicFramePr>
        <p:xfrm>
          <a:off x="285720" y="2428868"/>
          <a:ext cx="8572560" cy="4000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3043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36004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Налоговые доходы бюджета Ершовского муниципального района</a:t>
            </a:r>
          </a:p>
        </p:txBody>
      </p:sp>
      <p:sp>
        <p:nvSpPr>
          <p:cNvPr id="4" name="Rectangle 2"/>
          <p:cNvSpPr>
            <a:spLocks noChangeArrowheads="1"/>
          </p:cNvSpPr>
          <p:nvPr/>
        </p:nvSpPr>
        <p:spPr bwMode="auto">
          <a:xfrm>
            <a:off x="827584" y="2132856"/>
            <a:ext cx="2880320" cy="72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Диаграмма 8"/>
          <p:cNvGraphicFramePr/>
          <p:nvPr/>
        </p:nvGraphicFramePr>
        <p:xfrm>
          <a:off x="142844" y="785794"/>
          <a:ext cx="8715436" cy="3857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Таблица 11"/>
          <p:cNvGraphicFramePr>
            <a:graphicFrameLocks noGrp="1"/>
          </p:cNvGraphicFramePr>
          <p:nvPr/>
        </p:nvGraphicFramePr>
        <p:xfrm>
          <a:off x="357158" y="4500573"/>
          <a:ext cx="7429552" cy="2192613"/>
        </p:xfrm>
        <a:graphic>
          <a:graphicData uri="http://schemas.openxmlformats.org/drawingml/2006/table">
            <a:tbl>
              <a:tblPr/>
              <a:tblGrid>
                <a:gridCol w="598926"/>
                <a:gridCol w="901272"/>
                <a:gridCol w="1000132"/>
                <a:gridCol w="928694"/>
                <a:gridCol w="1000132"/>
                <a:gridCol w="928694"/>
                <a:gridCol w="928694"/>
                <a:gridCol w="1143008"/>
              </a:tblGrid>
              <a:tr h="679602">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Налог на доходы физических лиц</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Акцизы по подакцизным товарам</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Единый налог на вмененный доход</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Единый сельскохозяйственный налог</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Транспортный налог</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Прочие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Государственная пошлина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66">
                <a:tc>
                  <a:txBody>
                    <a:bodyPr/>
                    <a:lstStyle/>
                    <a:p>
                      <a:pPr>
                        <a:lnSpc>
                          <a:spcPct val="115000"/>
                        </a:lnSpc>
                        <a:spcAft>
                          <a:spcPts val="0"/>
                        </a:spcAft>
                      </a:pPr>
                      <a:r>
                        <a:rPr lang="ru-RU" sz="1100">
                          <a:latin typeface="Calibri"/>
                          <a:ea typeface="Calibri"/>
                          <a:cs typeface="Times New Roman"/>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9383,9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21071,9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9039,1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8457,4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4622,3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66">
                <a:tc>
                  <a:txBody>
                    <a:bodyPr/>
                    <a:lstStyle/>
                    <a:p>
                      <a:pPr>
                        <a:lnSpc>
                          <a:spcPct val="115000"/>
                        </a:lnSpc>
                        <a:spcAft>
                          <a:spcPts val="0"/>
                        </a:spcAft>
                      </a:pPr>
                      <a:r>
                        <a:rPr lang="ru-RU" sz="1100">
                          <a:latin typeface="Calibri"/>
                          <a:ea typeface="Calibri"/>
                          <a:cs typeface="Times New Roman"/>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19750,0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7485,0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7">
                <a:tc>
                  <a:txBody>
                    <a:bodyPr/>
                    <a:lstStyle/>
                    <a:p>
                      <a:pPr>
                        <a:lnSpc>
                          <a:spcPct val="115000"/>
                        </a:lnSpc>
                        <a:spcAft>
                          <a:spcPts val="0"/>
                        </a:spcAft>
                      </a:pPr>
                      <a:r>
                        <a:rPr lang="ru-RU" sz="1100">
                          <a:latin typeface="Calibri"/>
                          <a:ea typeface="Calibri"/>
                          <a:cs typeface="Times New Roman"/>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98400,0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22486,7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8212,8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32470,1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7">
                <a:tc>
                  <a:txBody>
                    <a:bodyPr/>
                    <a:lstStyle/>
                    <a:p>
                      <a:pPr>
                        <a:lnSpc>
                          <a:spcPct val="115000"/>
                        </a:lnSpc>
                        <a:spcAft>
                          <a:spcPts val="0"/>
                        </a:spcAft>
                      </a:pPr>
                      <a:r>
                        <a:rPr lang="ru-RU" sz="1100">
                          <a:latin typeface="Calibri"/>
                          <a:ea typeface="Calibri"/>
                          <a:cs typeface="Times New Roman"/>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106070,3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24178,2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8659,7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36390,0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7">
                <a:tc>
                  <a:txBody>
                    <a:bodyPr/>
                    <a:lstStyle/>
                    <a:p>
                      <a:pPr>
                        <a:lnSpc>
                          <a:spcPct val="115000"/>
                        </a:lnSpc>
                        <a:spcAft>
                          <a:spcPts val="0"/>
                        </a:spcAft>
                      </a:pPr>
                      <a:r>
                        <a:rPr lang="ru-RU" sz="1100">
                          <a:latin typeface="Calibri"/>
                          <a:ea typeface="Calibri"/>
                          <a:cs typeface="Times New Roman"/>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114131,6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24178,2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9163,8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36390,0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Calibri"/>
                          <a:ea typeface="Calibri"/>
                          <a:cs typeface="Times New Roman"/>
                        </a:rPr>
                        <a:t>4850,0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8635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3445" y="116632"/>
            <a:ext cx="8857109" cy="6429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ru-RU" sz="1800" b="1" dirty="0">
                <a:solidFill>
                  <a:schemeClr val="tx1"/>
                </a:solidFill>
                <a:latin typeface="Times New Roman" panose="02020603050405020304" pitchFamily="18" charset="0"/>
                <a:cs typeface="Times New Roman" panose="02020603050405020304" pitchFamily="18" charset="0"/>
              </a:rPr>
              <a:t>Структура неналоговых доходов и их соотношение с аналогичными показателями </a:t>
            </a:r>
            <a:r>
              <a:rPr lang="ru-RU" sz="1800" b="1" dirty="0" smtClean="0">
                <a:solidFill>
                  <a:schemeClr val="tx1"/>
                </a:solidFill>
                <a:latin typeface="Times New Roman" panose="02020603050405020304" pitchFamily="18" charset="0"/>
                <a:cs typeface="Times New Roman" panose="02020603050405020304" pitchFamily="18" charset="0"/>
              </a:rPr>
              <a:t>2018-2022 </a:t>
            </a:r>
            <a:r>
              <a:rPr lang="ru-RU" sz="1800" b="1" dirty="0">
                <a:solidFill>
                  <a:schemeClr val="tx1"/>
                </a:solidFill>
                <a:latin typeface="Times New Roman" panose="02020603050405020304" pitchFamily="18" charset="0"/>
                <a:cs typeface="Times New Roman" panose="02020603050405020304" pitchFamily="18" charset="0"/>
              </a:rPr>
              <a:t>годов представлена в графике:</a:t>
            </a:r>
            <a:endParaRPr lang="ru-RU" altLang="ru-RU" sz="18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547664" y="1124744"/>
            <a:ext cx="5544616" cy="21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Таблица 7"/>
          <p:cNvGraphicFramePr>
            <a:graphicFrameLocks noGrp="1"/>
          </p:cNvGraphicFramePr>
          <p:nvPr/>
        </p:nvGraphicFramePr>
        <p:xfrm>
          <a:off x="214282" y="4071941"/>
          <a:ext cx="8358246" cy="2815589"/>
        </p:xfrm>
        <a:graphic>
          <a:graphicData uri="http://schemas.openxmlformats.org/drawingml/2006/table">
            <a:tbl>
              <a:tblPr/>
              <a:tblGrid>
                <a:gridCol w="669729"/>
                <a:gridCol w="1413872"/>
                <a:gridCol w="1190629"/>
                <a:gridCol w="1265044"/>
                <a:gridCol w="1175189"/>
                <a:gridCol w="1210596"/>
                <a:gridCol w="1433187"/>
              </a:tblGrid>
              <a:tr h="1742629">
                <a:tc>
                  <a:txBody>
                    <a:bodyPr/>
                    <a:lstStyle/>
                    <a:p>
                      <a:pPr>
                        <a:lnSpc>
                          <a:spcPct val="115000"/>
                        </a:lnSpc>
                      </a:pPr>
                      <a:endParaRPr lang="ru-RU" sz="800" dirty="0">
                        <a:latin typeface="Calibri"/>
                        <a:ea typeface="Times New Roman"/>
                        <a:cs typeface="Times New Roman"/>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Доходы, получаемые в виде  арендной либо иной платы за передачу в возмездное пользование </a:t>
                      </a:r>
                      <a:r>
                        <a:rPr lang="ru-RU" sz="1200" dirty="0" err="1">
                          <a:latin typeface="Times New Roman" pitchFamily="18" charset="0"/>
                          <a:ea typeface="Calibri"/>
                          <a:cs typeface="Times New Roman" pitchFamily="18" charset="0"/>
                        </a:rPr>
                        <a:t>мун</a:t>
                      </a:r>
                      <a:r>
                        <a:rPr lang="ru-RU" sz="1200" dirty="0">
                          <a:latin typeface="Times New Roman" pitchFamily="18" charset="0"/>
                          <a:ea typeface="Calibri"/>
                          <a:cs typeface="Times New Roman" pitchFamily="18" charset="0"/>
                        </a:rPr>
                        <a:t>  имущества </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Платежи при пользовании природными ресурсами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Прочие неналоговые поступления</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Доходы от реализации имущества, находящегося в </a:t>
                      </a:r>
                      <a:r>
                        <a:rPr lang="ru-RU" sz="1200" dirty="0" err="1">
                          <a:latin typeface="Times New Roman" pitchFamily="18" charset="0"/>
                          <a:ea typeface="Calibri"/>
                          <a:cs typeface="Times New Roman" pitchFamily="18" charset="0"/>
                        </a:rPr>
                        <a:t>мун</a:t>
                      </a:r>
                      <a:r>
                        <a:rPr lang="ru-RU" sz="1200" dirty="0">
                          <a:latin typeface="Times New Roman" pitchFamily="18" charset="0"/>
                          <a:ea typeface="Calibri"/>
                          <a:cs typeface="Times New Roman" pitchFamily="18" charset="0"/>
                        </a:rPr>
                        <a:t>. собственности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Доходы от продажи земельных участков, находящихся в муниципальной собственности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Штрафы, санкции, возмещение ущерба</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2019</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6020,2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207,1</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150,1</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283,3</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5517,5</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2616,4</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5095,0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234,0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103,7</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639,4</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760,6</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1720,2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2021</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5375,2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219,8</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100,7</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500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5375,2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228,6</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100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500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2023</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5375,2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237,8</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685" algn="ctr">
                        <a:lnSpc>
                          <a:spcPct val="115000"/>
                        </a:lnSpc>
                        <a:spcAft>
                          <a:spcPts val="1000"/>
                        </a:spcAft>
                      </a:pPr>
                      <a:r>
                        <a:rPr lang="ru-RU" sz="1200" dirty="0">
                          <a:latin typeface="Times New Roman" pitchFamily="18" charset="0"/>
                          <a:ea typeface="Calibri"/>
                          <a:cs typeface="Times New Roman" pitchFamily="18" charset="0"/>
                        </a:rPr>
                        <a:t>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Диаграмма 8"/>
          <p:cNvGraphicFramePr/>
          <p:nvPr/>
        </p:nvGraphicFramePr>
        <p:xfrm>
          <a:off x="214282" y="857232"/>
          <a:ext cx="8715436" cy="3143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16632"/>
            <a:ext cx="8929718" cy="36933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Безвозмездные поступления на 2021-2023год</a:t>
            </a:r>
            <a:endParaRPr lang="ru-RU" dirty="0">
              <a:latin typeface="Times New Roman" pitchFamily="18" charset="0"/>
              <a:cs typeface="Times New Roman" pitchFamily="18" charset="0"/>
            </a:endParaRPr>
          </a:p>
        </p:txBody>
      </p:sp>
      <p:graphicFrame>
        <p:nvGraphicFramePr>
          <p:cNvPr id="8" name="Диаграмма 7"/>
          <p:cNvGraphicFramePr/>
          <p:nvPr/>
        </p:nvGraphicFramePr>
        <p:xfrm>
          <a:off x="0" y="857232"/>
          <a:ext cx="4071966" cy="2600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nvGraphicFramePr>
        <p:xfrm>
          <a:off x="4572000" y="928670"/>
          <a:ext cx="4143372" cy="2643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2286000" y="3357562"/>
          <a:ext cx="5072082" cy="30003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4807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Динамика распределения расходов бюджета Ершовского муниципального района</a:t>
            </a:r>
          </a:p>
        </p:txBody>
      </p:sp>
      <p:graphicFrame>
        <p:nvGraphicFramePr>
          <p:cNvPr id="5" name="Таблица 4"/>
          <p:cNvGraphicFramePr>
            <a:graphicFrameLocks noGrp="1"/>
          </p:cNvGraphicFramePr>
          <p:nvPr/>
        </p:nvGraphicFramePr>
        <p:xfrm>
          <a:off x="214283" y="928670"/>
          <a:ext cx="8715437" cy="5643602"/>
        </p:xfrm>
        <a:graphic>
          <a:graphicData uri="http://schemas.openxmlformats.org/drawingml/2006/table">
            <a:tbl>
              <a:tblPr/>
              <a:tblGrid>
                <a:gridCol w="3274873"/>
                <a:gridCol w="1138022"/>
                <a:gridCol w="1138022"/>
                <a:gridCol w="1013249"/>
                <a:gridCol w="1013249"/>
                <a:gridCol w="1138022"/>
              </a:tblGrid>
              <a:tr h="308719">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2019 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2020 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2021 год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2022год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2023 год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Общегосударственные вопросы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79921,4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103200,0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83352,0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47192,7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46308,4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634770">
                <a:tc>
                  <a:txBody>
                    <a:bodyPr/>
                    <a:lstStyle/>
                    <a:p>
                      <a:pPr algn="l">
                        <a:lnSpc>
                          <a:spcPct val="115000"/>
                        </a:lnSpc>
                        <a:spcAft>
                          <a:spcPts val="1000"/>
                        </a:spcAft>
                      </a:pPr>
                      <a:r>
                        <a:rPr lang="ru-RU" sz="1400" b="1">
                          <a:latin typeface="Times New Roman" pitchFamily="18" charset="0"/>
                          <a:ea typeface="Calibri"/>
                          <a:cs typeface="Times New Roman" pitchFamily="18" charset="0"/>
                        </a:rPr>
                        <a:t>Национальная безопасность и правоохранительная деятельность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1409,9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1725,6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1217,4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840,0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840,0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Национальная экономика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51443,1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71256,7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55283,6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60595,0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60595,0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Жилищно-коммунальное хозяйство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1208,4</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608,8</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469,5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Образование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568664,0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512678,0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650000,7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595030,4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645666,6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Культура и  кинематография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58556,0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74000,0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42291,1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35570,6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35570,6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Социальная политика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16043,9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16787,0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16330,5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14943,4</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15184,1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Физическая культура и спорт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10990,5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17300,0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13544,4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11000,0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11000,0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Средства массовой информации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398,5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664,2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554,2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100,0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b="1">
                          <a:latin typeface="Times New Roman" pitchFamily="18" charset="0"/>
                          <a:ea typeface="Calibri"/>
                          <a:cs typeface="Times New Roman" pitchFamily="18" charset="0"/>
                        </a:rPr>
                        <a:t>100,0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634770">
                <a:tc>
                  <a:txBody>
                    <a:bodyPr/>
                    <a:lstStyle/>
                    <a:p>
                      <a:pPr algn="l">
                        <a:lnSpc>
                          <a:spcPct val="115000"/>
                        </a:lnSpc>
                        <a:spcAft>
                          <a:spcPts val="1000"/>
                        </a:spcAft>
                      </a:pPr>
                      <a:r>
                        <a:rPr lang="ru-RU" sz="1400" b="1">
                          <a:latin typeface="Times New Roman" pitchFamily="18" charset="0"/>
                          <a:ea typeface="Calibri"/>
                          <a:cs typeface="Times New Roman" pitchFamily="18" charset="0"/>
                        </a:rPr>
                        <a:t>Обслуживание государственного и муниципального долга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30,3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33,7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19,6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5,8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0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r h="1286872">
                <a:tc>
                  <a:txBody>
                    <a:bodyPr/>
                    <a:lstStyle/>
                    <a:p>
                      <a:pPr algn="l">
                        <a:lnSpc>
                          <a:spcPct val="115000"/>
                        </a:lnSpc>
                        <a:spcAft>
                          <a:spcPts val="1000"/>
                        </a:spcAft>
                      </a:pPr>
                      <a:r>
                        <a:rPr lang="ru-RU" sz="1400" b="1">
                          <a:latin typeface="Times New Roman" pitchFamily="18" charset="0"/>
                          <a:ea typeface="Calibri"/>
                          <a:cs typeface="Times New Roman" pitchFamily="18" charset="0"/>
                        </a:rPr>
                        <a:t>Межбюджетные трансферты общего характера бюджетам субъектов Российской Федерации и муниципальных образований </a:t>
                      </a:r>
                      <a:endParaRPr lang="ru-RU" sz="1400">
                        <a:latin typeface="Times New Roman" pitchFamily="18" charset="0"/>
                        <a:ea typeface="Calibri"/>
                        <a:cs typeface="Times New Roman" pitchFamily="18" charset="0"/>
                      </a:endParaRPr>
                    </a:p>
                  </a:txBody>
                  <a:tcPr marL="47365" marR="47365" marT="657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2129,7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1810,9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dirty="0">
                          <a:latin typeface="Times New Roman" pitchFamily="18" charset="0"/>
                          <a:ea typeface="Calibri"/>
                          <a:cs typeface="Times New Roman" pitchFamily="18" charset="0"/>
                        </a:rPr>
                        <a:t>1853,0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5FD"/>
                    </a:solidFill>
                  </a:tcPr>
                </a:tc>
                <a:tc>
                  <a:txBody>
                    <a:bodyPr/>
                    <a:lstStyle/>
                    <a:p>
                      <a:pPr algn="l">
                        <a:lnSpc>
                          <a:spcPct val="115000"/>
                        </a:lnSpc>
                        <a:spcAft>
                          <a:spcPts val="1000"/>
                        </a:spcAft>
                      </a:pPr>
                      <a:r>
                        <a:rPr lang="ru-RU" sz="1400">
                          <a:latin typeface="Times New Roman" pitchFamily="18" charset="0"/>
                          <a:ea typeface="Calibri"/>
                          <a:cs typeface="Times New Roman" pitchFamily="18" charset="0"/>
                        </a:rPr>
                        <a:t>1910,7 </a:t>
                      </a: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3F2FE"/>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1957,3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BB4FB"/>
                    </a:solidFill>
                  </a:tcPr>
                </a:tc>
              </a:tr>
              <a:tr h="308719">
                <a:tc>
                  <a:txBody>
                    <a:bodyPr/>
                    <a:lstStyle/>
                    <a:p>
                      <a:pPr algn="l">
                        <a:lnSpc>
                          <a:spcPct val="115000"/>
                        </a:lnSpc>
                        <a:spcAft>
                          <a:spcPts val="1000"/>
                        </a:spcAft>
                      </a:pPr>
                      <a:r>
                        <a:rPr lang="ru-RU" sz="1400" b="1">
                          <a:latin typeface="Times New Roman" pitchFamily="18" charset="0"/>
                          <a:ea typeface="Calibri"/>
                          <a:cs typeface="Times New Roman" pitchFamily="18" charset="0"/>
                        </a:rPr>
                        <a:t>ВСЕГО РАСХОДОВ </a:t>
                      </a:r>
                      <a:endParaRPr lang="ru-RU" sz="140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789587,3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799506,1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865655,9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767797,4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c>
                  <a:txBody>
                    <a:bodyPr/>
                    <a:lstStyle/>
                    <a:p>
                      <a:pPr algn="l">
                        <a:lnSpc>
                          <a:spcPct val="115000"/>
                        </a:lnSpc>
                        <a:spcAft>
                          <a:spcPts val="1000"/>
                        </a:spcAft>
                      </a:pPr>
                      <a:r>
                        <a:rPr lang="ru-RU" sz="1400" b="1" dirty="0">
                          <a:latin typeface="Times New Roman" pitchFamily="18" charset="0"/>
                          <a:ea typeface="Calibri"/>
                          <a:cs typeface="Times New Roman" pitchFamily="18" charset="0"/>
                        </a:rPr>
                        <a:t>817691,5 </a:t>
                      </a:r>
                      <a:endParaRPr lang="ru-RU" sz="1400" dirty="0">
                        <a:latin typeface="Times New Roman" pitchFamily="18" charset="0"/>
                        <a:ea typeface="Calibri"/>
                        <a:cs typeface="Times New Roman" pitchFamily="18" charset="0"/>
                      </a:endParaRPr>
                    </a:p>
                  </a:txBody>
                  <a:tcPr marL="47365" marR="47365" marT="65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B4FB"/>
                    </a:solidFill>
                  </a:tcPr>
                </a:tc>
              </a:tr>
            </a:tbl>
          </a:graphicData>
        </a:graphic>
      </p:graphicFrame>
    </p:spTree>
    <p:extLst>
      <p:ext uri="{BB962C8B-B14F-4D97-AF65-F5344CB8AC3E}">
        <p14:creationId xmlns="" xmlns:p14="http://schemas.microsoft.com/office/powerpoint/2010/main" val="125410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93" y="116632"/>
            <a:ext cx="8939212" cy="552545"/>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itchFamily="18" charset="0"/>
                <a:cs typeface="Times New Roman" pitchFamily="18" charset="0"/>
              </a:rPr>
              <a:t>Расходы бюджета </a:t>
            </a:r>
            <a:r>
              <a:rPr lang="ru-RU" sz="1800" b="1" dirty="0" err="1" smtClean="0">
                <a:solidFill>
                  <a:schemeClr val="tx1"/>
                </a:solidFill>
                <a:latin typeface="Times New Roman" pitchFamily="18" charset="0"/>
                <a:cs typeface="Times New Roman" pitchFamily="18" charset="0"/>
              </a:rPr>
              <a:t>Ершовского</a:t>
            </a:r>
            <a:r>
              <a:rPr lang="ru-RU" sz="1800" b="1" dirty="0" smtClean="0">
                <a:solidFill>
                  <a:schemeClr val="tx1"/>
                </a:solidFill>
                <a:latin typeface="Times New Roman" pitchFamily="18" charset="0"/>
                <a:cs typeface="Times New Roman" pitchFamily="18" charset="0"/>
              </a:rPr>
              <a:t> муниципального района на 2021 год</a:t>
            </a:r>
            <a:endParaRPr lang="ru-RU" sz="1800" b="1" dirty="0">
              <a:solidFill>
                <a:schemeClr val="tx1"/>
              </a:solidFill>
              <a:latin typeface="Times New Roman" pitchFamily="18" charset="0"/>
              <a:cs typeface="Times New Roman" pitchFamily="18" charset="0"/>
            </a:endParaRPr>
          </a:p>
        </p:txBody>
      </p:sp>
      <p:graphicFrame>
        <p:nvGraphicFramePr>
          <p:cNvPr id="4" name="Диаграмма 3"/>
          <p:cNvGraphicFramePr/>
          <p:nvPr/>
        </p:nvGraphicFramePr>
        <p:xfrm>
          <a:off x="152400" y="838200"/>
          <a:ext cx="8839200" cy="6019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4339650"/>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Уважаемые жители </a:t>
            </a:r>
            <a:r>
              <a:rPr lang="ru-RU" sz="2400" b="1" i="1" dirty="0" err="1" smtClean="0">
                <a:latin typeface="Times New Roman" pitchFamily="18" charset="0"/>
                <a:cs typeface="Times New Roman" pitchFamily="18" charset="0"/>
              </a:rPr>
              <a:t>Ершовского</a:t>
            </a:r>
            <a:endParaRPr lang="ru-RU" sz="2400" b="1" i="1" dirty="0" smtClean="0">
              <a:latin typeface="Times New Roman" pitchFamily="18" charset="0"/>
              <a:cs typeface="Times New Roman" pitchFamily="18" charset="0"/>
            </a:endParaRPr>
          </a:p>
          <a:p>
            <a:pPr algn="ctr"/>
            <a:r>
              <a:rPr lang="ru-RU" sz="2400" b="1" i="1" dirty="0" smtClean="0">
                <a:latin typeface="Times New Roman" pitchFamily="18" charset="0"/>
                <a:cs typeface="Times New Roman" pitchFamily="18" charset="0"/>
              </a:rPr>
              <a:t>муниципального района</a:t>
            </a:r>
          </a:p>
          <a:p>
            <a:pPr algn="ctr"/>
            <a:endParaRPr lang="ru-RU" sz="2000" i="1"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Одна из основных целей бюджетной политики - обеспечение большей прозрачности, открытости и доступности бюджетного процесса для жителей</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Одним из инструментов обеспечения прозрачности и открытости бюджетного процесса для населения является реализация проекта – открытый бюджет. «Бюджет для граждан» - это аналитический материал, разрабатываемый в целях ознакомления граждан с основными целями, задачами и приоритетными направлениями бюджетной политики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обоснованиями бюджетных расходов, планируемыми и достигнутыми результатами использования бюджетных ассигнований.</a:t>
            </a:r>
          </a:p>
          <a:p>
            <a:pPr algn="just"/>
            <a:r>
              <a:rPr lang="ru-RU" sz="1600" dirty="0" smtClean="0">
                <a:latin typeface="Times New Roman" pitchFamily="18" charset="0"/>
                <a:cs typeface="Times New Roman" pitchFamily="18" charset="0"/>
              </a:rPr>
              <a:t>Надеемся, что представление бюджета в понятной и доступной форме повысит уровень общественного участия жителей в бюджетном процессе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p>
          <a:p>
            <a:pPr algn="just"/>
            <a:r>
              <a:rPr lang="ru-RU" sz="1600" dirty="0" smtClean="0">
                <a:latin typeface="Times New Roman" pitchFamily="18" charset="0"/>
                <a:cs typeface="Times New Roman" pitchFamily="18" charset="0"/>
              </a:rPr>
              <a:t>«Бюджет для граждан» размещается на официальном сайте администрации</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59444"/>
            <a:ext cx="8928992" cy="1008112"/>
          </a:xfrm>
          <a:ln>
            <a:solidFill>
              <a:srgbClr val="AACDDA"/>
            </a:solidFill>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t"/>
          <a:lstStyle/>
          <a:p>
            <a:pPr algn="ctr"/>
            <a:r>
              <a:rPr lang="ru-RU" sz="1800" b="1" dirty="0">
                <a:solidFill>
                  <a:schemeClr val="tx1"/>
                </a:solidFill>
                <a:latin typeface="Times New Roman" panose="02020603050405020304" pitchFamily="18" charset="0"/>
                <a:cs typeface="Times New Roman" panose="02020603050405020304" pitchFamily="18" charset="0"/>
              </a:rPr>
              <a:t>Предварительные итоги социально – экономического  развития за 9 месяцев </a:t>
            </a:r>
            <a:r>
              <a:rPr lang="ru-RU" sz="1800" b="1" dirty="0" smtClean="0">
                <a:solidFill>
                  <a:schemeClr val="tx1"/>
                </a:solidFill>
                <a:latin typeface="Times New Roman" panose="02020603050405020304" pitchFamily="18" charset="0"/>
                <a:cs typeface="Times New Roman" panose="02020603050405020304" pitchFamily="18" charset="0"/>
              </a:rPr>
              <a:t>2020 </a:t>
            </a:r>
            <a:r>
              <a:rPr lang="ru-RU" sz="1800" b="1" dirty="0">
                <a:solidFill>
                  <a:schemeClr val="tx1"/>
                </a:solidFill>
                <a:latin typeface="Times New Roman" panose="02020603050405020304" pitchFamily="18" charset="0"/>
                <a:cs typeface="Times New Roman" panose="02020603050405020304" pitchFamily="18" charset="0"/>
              </a:rPr>
              <a:t>года и ожидаемые итоги социально – экономического развития Ершовского муниципального района </a:t>
            </a:r>
            <a:r>
              <a:rPr lang="ru-RU" sz="1800" b="1">
                <a:solidFill>
                  <a:schemeClr val="tx1"/>
                </a:solidFill>
                <a:latin typeface="Times New Roman" panose="02020603050405020304" pitchFamily="18" charset="0"/>
                <a:cs typeface="Times New Roman" panose="02020603050405020304" pitchFamily="18" charset="0"/>
              </a:rPr>
              <a:t>за  </a:t>
            </a:r>
            <a:r>
              <a:rPr lang="ru-RU" sz="1800" b="1" smtClean="0">
                <a:solidFill>
                  <a:schemeClr val="tx1"/>
                </a:solidFill>
                <a:latin typeface="Times New Roman" panose="02020603050405020304" pitchFamily="18" charset="0"/>
                <a:cs typeface="Times New Roman" panose="02020603050405020304" pitchFamily="18" charset="0"/>
              </a:rPr>
              <a:t>2020 </a:t>
            </a:r>
            <a:r>
              <a:rPr lang="ru-RU" sz="1800" b="1" dirty="0">
                <a:solidFill>
                  <a:schemeClr val="tx1"/>
                </a:solidFill>
                <a:latin typeface="Times New Roman" panose="02020603050405020304" pitchFamily="18" charset="0"/>
                <a:cs typeface="Times New Roman" panose="02020603050405020304" pitchFamily="18" charset="0"/>
              </a:rPr>
              <a:t>год.</a:t>
            </a:r>
          </a:p>
        </p:txBody>
      </p:sp>
      <p:sp>
        <p:nvSpPr>
          <p:cNvPr id="59395" name="Rectangle 3"/>
          <p:cNvSpPr>
            <a:spLocks noChangeArrowheads="1"/>
          </p:cNvSpPr>
          <p:nvPr/>
        </p:nvSpPr>
        <p:spPr bwMode="auto">
          <a:xfrm>
            <a:off x="0" y="3071810"/>
            <a:ext cx="9144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lang="ru-RU" sz="1400" b="1" i="1" u="sng" dirty="0" smtClean="0">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Потребительский рынок</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сегодняшний день потребительский рынок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представлен  301  объектом.</a:t>
            </a:r>
          </a:p>
          <a:p>
            <a:r>
              <a:rPr lang="ru-RU" sz="1400" dirty="0" smtClean="0">
                <a:latin typeface="Times New Roman" pitchFamily="18" charset="0"/>
                <a:cs typeface="Times New Roman" pitchFamily="18" charset="0"/>
              </a:rPr>
              <a:t>Оборот розничной торговли  составил 1882,9 млн. руб. или 106,0 % к уровню прошлого года (1775,9 млн. руб. – 9 мес. 2019г.), оборот общественного питания – 54,9 млн. руб. или 100,2% к уровню соответствующего периода прошлого года.</a:t>
            </a:r>
            <a:endPar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30463" algn="l"/>
              </a:tabLst>
            </a:pPr>
            <a:endParaRPr lang="ru-RU" sz="1400" b="1" i="1" u="sng" dirty="0" smtClean="0">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30463" algn="l"/>
              </a:tabLst>
            </a:pPr>
            <a:endPar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Прямоугольник 4"/>
          <p:cNvSpPr/>
          <p:nvPr/>
        </p:nvSpPr>
        <p:spPr>
          <a:xfrm>
            <a:off x="142844" y="1071546"/>
            <a:ext cx="9001156" cy="1169551"/>
          </a:xfrm>
          <a:prstGeom prst="rect">
            <a:avLst/>
          </a:prstGeom>
        </p:spPr>
        <p:txBody>
          <a:bodyPr wrap="square">
            <a:spAutoFit/>
          </a:bodyPr>
          <a:lstStyle/>
          <a:p>
            <a:pPr lvl="0" indent="450850" algn="ctr">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Демографическая обстановка</a:t>
            </a:r>
            <a:endParaRPr lang="ru-RU" sz="1400" dirty="0" smtClean="0">
              <a:latin typeface="Times New Roman" pitchFamily="18" charset="0"/>
              <a:cs typeface="Times New Roman" pitchFamily="18" charset="0"/>
            </a:endParaRPr>
          </a:p>
          <a:p>
            <a:pPr indent="450850" eaLnBrk="0" hangingPunct="0">
              <a:tabLst>
                <a:tab pos="1533525" algn="l"/>
                <a:tab pos="3195638" algn="ctr"/>
              </a:tabLst>
            </a:pPr>
            <a:r>
              <a:rPr lang="ru-RU" sz="1400" dirty="0" smtClean="0">
                <a:latin typeface="Times New Roman" pitchFamily="18" charset="0"/>
                <a:cs typeface="Times New Roman" pitchFamily="18" charset="0"/>
              </a:rPr>
              <a:t>Численность населения муниципального района - 34,8 тыс. чел., из них – 18,8 тыс. чел. городских жителей (54,0%) и  16,0 тыс. чел. сельских (46,0%). Средняя продолжительность жизни  – 69 лет, в том числе мужчин – 68 лет, женщин – 72 лет. Численность пенсионеров -  13141 чел.  Рождаемость 174</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чел., смертность  – 402 чел. </a:t>
            </a:r>
          </a:p>
          <a:p>
            <a:pPr lvl="0" indent="450850" eaLnBrk="0" hangingPunct="0">
              <a:tabLst>
                <a:tab pos="1533525" algn="l"/>
                <a:tab pos="3195638" algn="ctr"/>
              </a:tabLst>
            </a:pP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6" name="Прямоугольник 5"/>
          <p:cNvSpPr/>
          <p:nvPr/>
        </p:nvSpPr>
        <p:spPr>
          <a:xfrm>
            <a:off x="214282" y="1928803"/>
            <a:ext cx="8572560" cy="954107"/>
          </a:xfrm>
          <a:prstGeom prst="rect">
            <a:avLst/>
          </a:prstGeom>
        </p:spPr>
        <p:txBody>
          <a:bodyPr wrap="square">
            <a:spAutoFit/>
          </a:bodyPr>
          <a:lstStyle/>
          <a:p>
            <a:pPr lvl="0" indent="450850" algn="ctr" eaLnBrk="0" hangingPunct="0">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 Рынок труда</a:t>
            </a:r>
            <a:endParaRPr lang="ru-RU" sz="1400" dirty="0" smtClean="0">
              <a:latin typeface="Times New Roman" pitchFamily="18" charset="0"/>
              <a:cs typeface="Times New Roman" pitchFamily="18" charset="0"/>
            </a:endParaRPr>
          </a:p>
          <a:p>
            <a:pPr lvl="0" indent="450850" eaLnBrk="0" hangingPunct="0">
              <a:tabLst>
                <a:tab pos="1533525" algn="l"/>
                <a:tab pos="3195638" algn="ctr"/>
              </a:tabLst>
            </a:pPr>
            <a:r>
              <a:rPr lang="ru-RU" sz="1400" dirty="0" smtClean="0">
                <a:latin typeface="Times New Roman" pitchFamily="18" charset="0"/>
                <a:cs typeface="Times New Roman" pitchFamily="18" charset="0"/>
              </a:rPr>
              <a:t>Численность трудоспособного населения района - порядка 18190  человек. Численность граждан, зарегистрированных в качестве безработных составила 381 человек. Уровень регистрируемой безработицы составил 2,2% от численности трудоспособного населения. Заявлено вакансий с начала года 293</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человека</a:t>
            </a:r>
            <a:r>
              <a:rPr lang="ru-RU" sz="1400" dirty="0" smtClean="0"/>
              <a:t>.</a:t>
            </a:r>
            <a:endParaRPr lang="ru-RU" sz="1400" dirty="0"/>
          </a:p>
        </p:txBody>
      </p:sp>
      <p:sp>
        <p:nvSpPr>
          <p:cNvPr id="7" name="Прямоугольник 6"/>
          <p:cNvSpPr/>
          <p:nvPr/>
        </p:nvSpPr>
        <p:spPr>
          <a:xfrm>
            <a:off x="214282" y="2643183"/>
            <a:ext cx="8643998" cy="954107"/>
          </a:xfrm>
          <a:prstGeom prst="rect">
            <a:avLst/>
          </a:prstGeom>
        </p:spPr>
        <p:txBody>
          <a:bodyPr wrap="square">
            <a:spAutoFit/>
          </a:bodyPr>
          <a:lstStyle/>
          <a:p>
            <a:pPr lvl="0" indent="450850" algn="ctr"/>
            <a:endParaRPr lang="ru-RU" sz="1400" b="1" i="1" u="sng" dirty="0" smtClean="0">
              <a:latin typeface="Times New Roman" pitchFamily="18" charset="0"/>
              <a:ea typeface="Times New Roman" pitchFamily="18" charset="0"/>
              <a:cs typeface="Times New Roman" pitchFamily="18" charset="0"/>
            </a:endParaRPr>
          </a:p>
          <a:p>
            <a:pPr lvl="0" indent="450850" algn="ctr"/>
            <a:r>
              <a:rPr lang="ru-RU" sz="1400" b="1" i="1" u="sng" dirty="0" smtClean="0">
                <a:latin typeface="Times New Roman" pitchFamily="18" charset="0"/>
                <a:ea typeface="Times New Roman" pitchFamily="18" charset="0"/>
                <a:cs typeface="Times New Roman" pitchFamily="18" charset="0"/>
              </a:rPr>
              <a:t>Уровень жизни и доходов населения</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Размер среднемесячной заработной платы работающих района увеличился на 5,3% к уровню 01.10.2019 г.(30021,5 руб.) и  составил 31616,3 руб. Средний размер назначенных пенсий составляет – 12977,10 руб. </a:t>
            </a:r>
            <a:endParaRPr lang="ru-RU" sz="1400" dirty="0">
              <a:latin typeface="Times New Roman" pitchFamily="18" charset="0"/>
              <a:cs typeface="Times New Roman" pitchFamily="18" charset="0"/>
            </a:endParaRPr>
          </a:p>
        </p:txBody>
      </p:sp>
      <p:sp>
        <p:nvSpPr>
          <p:cNvPr id="29699" name="Rectangle 3"/>
          <p:cNvSpPr>
            <a:spLocks noChangeArrowheads="1"/>
          </p:cNvSpPr>
          <p:nvPr/>
        </p:nvSpPr>
        <p:spPr bwMode="auto">
          <a:xfrm>
            <a:off x="0" y="4857760"/>
            <a:ext cx="878684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39750" algn="l"/>
              </a:tabLst>
            </a:pPr>
            <a:r>
              <a:rPr kumimoji="0" lang="ru-RU" sz="1400" b="1" i="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Социальная защита населения, опека и попечительство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5397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районе зарегистрировано 20839 получателей мер социальной поддержки для семей с детьми, которым произведены выплаты  на сумму 160,81 млн. руб. (147,0 % к уровню  9 мес. 2019 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03419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9"/>
            <a:ext cx="9144000" cy="4401205"/>
          </a:xfrm>
          <a:prstGeom prst="rect">
            <a:avLst/>
          </a:prstGeom>
        </p:spPr>
        <p:txBody>
          <a:bodyPr wrap="square">
            <a:spAutoFit/>
          </a:bodyPr>
          <a:lstStyle/>
          <a:p>
            <a:r>
              <a:rPr lang="ru-RU" sz="1400" dirty="0" smtClean="0">
                <a:latin typeface="Times New Roman" pitchFamily="18" charset="0"/>
                <a:cs typeface="Times New Roman" pitchFamily="18" charset="0"/>
              </a:rPr>
              <a:t>В аграрном секторе экономики стабильно функционируют 10 сельхозпредприятий различных форм собственности, 52 крестьянских фермерских хозяйств, включая индивидуальных предпринимателей, более 6,3 тыс. личных подсобных хозяйств, 1 подсобное хозяйство. </a:t>
            </a:r>
          </a:p>
          <a:p>
            <a:r>
              <a:rPr lang="ru-RU" sz="1400" dirty="0" smtClean="0">
                <a:latin typeface="Times New Roman" pitchFamily="18" charset="0"/>
                <a:cs typeface="Times New Roman" pitchFamily="18" charset="0"/>
              </a:rPr>
              <a:t>За 9 месяцев 2020 года </a:t>
            </a:r>
            <a:r>
              <a:rPr lang="ru-RU" sz="1400" dirty="0" err="1" smtClean="0">
                <a:latin typeface="Times New Roman" pitchFamily="18" charset="0"/>
                <a:cs typeface="Times New Roman" pitchFamily="18" charset="0"/>
              </a:rPr>
              <a:t>сельхозтоваропроизводителями</a:t>
            </a:r>
            <a:r>
              <a:rPr lang="ru-RU" sz="1400" dirty="0" smtClean="0">
                <a:latin typeface="Times New Roman" pitchFamily="18" charset="0"/>
                <a:cs typeface="Times New Roman" pitchFamily="18" charset="0"/>
              </a:rPr>
              <a:t> района всех форм собственности произведено продукции сельского хозяйства на сумму 3954 млн. руб.  или 126 % к соответствующему периоду  2019 года.</a:t>
            </a:r>
          </a:p>
          <a:p>
            <a:r>
              <a:rPr lang="ru-RU" sz="1400" dirty="0" smtClean="0">
                <a:latin typeface="Times New Roman" pitchFamily="18" charset="0"/>
                <a:cs typeface="Times New Roman" pitchFamily="18" charset="0"/>
              </a:rPr>
              <a:t>Валовой сбор зерновых и зернобобовых культур составил  200048 тонн, при средней урожайности 18,8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что в 2,3 раза больше уровня соответствующего периода 2019 года.</a:t>
            </a:r>
          </a:p>
          <a:p>
            <a:r>
              <a:rPr lang="ru-RU" sz="1400" dirty="0" smtClean="0">
                <a:latin typeface="Times New Roman" pitchFamily="18" charset="0"/>
                <a:cs typeface="Times New Roman" pitchFamily="18" charset="0"/>
              </a:rPr>
              <a:t>В хозяйствах района всех форм собственности содержится 12,8 тыс. голов крупного рогатого скота, в том числе 6,8 тыс. голов коров,  3,7 тыс. голов свиней,  20,7 тыс. голов овец, 45,3 тыс. голов птицы. Хозяйствами произведено 22,2 тыс. тонн молока,  2,3 тыс. тонн мяса, яиц  5,3 млн. штук. За 9 месяцев 2020 года на счета </a:t>
            </a:r>
            <a:r>
              <a:rPr lang="ru-RU" sz="1400" dirty="0" err="1" smtClean="0">
                <a:latin typeface="Times New Roman" pitchFamily="18" charset="0"/>
                <a:cs typeface="Times New Roman" pitchFamily="18" charset="0"/>
              </a:rPr>
              <a:t>сельхозтоваропроизводителей</a:t>
            </a:r>
            <a:r>
              <a:rPr lang="ru-RU" sz="1400" dirty="0" smtClean="0">
                <a:latin typeface="Times New Roman" pitchFamily="18" charset="0"/>
                <a:cs typeface="Times New Roman" pitchFamily="18" charset="0"/>
              </a:rPr>
              <a:t> перечислено более 31,8  млн. руб.  государственной поддержки. </a:t>
            </a:r>
          </a:p>
          <a:p>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Ершовском</a:t>
            </a:r>
            <a:r>
              <a:rPr lang="ru-RU" sz="1400" dirty="0" smtClean="0">
                <a:latin typeface="Times New Roman" pitchFamily="18" charset="0"/>
                <a:cs typeface="Times New Roman" pitchFamily="18" charset="0"/>
              </a:rPr>
              <a:t> муниципальном образовании наличие потенциально орошаемых земель составляет 20,8 тыс. га, применяется по назначению 4,4 тыс. га. орошаемых земель, что составляет  21,2%.</a:t>
            </a:r>
          </a:p>
          <a:p>
            <a:r>
              <a:rPr lang="ru-RU" sz="1400" dirty="0" smtClean="0">
                <a:latin typeface="Times New Roman" pitchFamily="18" charset="0"/>
                <a:cs typeface="Times New Roman" pitchFamily="18" charset="0"/>
              </a:rPr>
              <a:t>На 1 октября 2020 года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завершено строительство участка орошения на площади  1221 га.</a:t>
            </a:r>
          </a:p>
          <a:p>
            <a:r>
              <a:rPr lang="ru-RU" sz="1400" dirty="0" smtClean="0">
                <a:latin typeface="Times New Roman" pitchFamily="18" charset="0"/>
                <a:cs typeface="Times New Roman" pitchFamily="18" charset="0"/>
              </a:rPr>
              <a:t>- ИП глава КФХ Ким А.К., на участке орошения на площади 30 га  установлена  система  капельного орошения для  полива  овощных культур.</a:t>
            </a:r>
          </a:p>
          <a:p>
            <a:r>
              <a:rPr lang="ru-RU" sz="1400" dirty="0" smtClean="0">
                <a:latin typeface="Times New Roman" pitchFamily="18" charset="0"/>
                <a:cs typeface="Times New Roman" pitchFamily="18" charset="0"/>
              </a:rPr>
              <a:t>- ИП глава КФХ Ким Д.А. установлена система капельного орошения на площади 150 гектар.</a:t>
            </a:r>
          </a:p>
          <a:p>
            <a:r>
              <a:rPr lang="ru-RU" sz="1400" dirty="0" smtClean="0">
                <a:latin typeface="Times New Roman" pitchFamily="18" charset="0"/>
                <a:cs typeface="Times New Roman" pitchFamily="18" charset="0"/>
              </a:rPr>
              <a:t>   Насосными станциями ФГБУ «Управление «</a:t>
            </a:r>
            <a:r>
              <a:rPr lang="ru-RU" sz="1400" dirty="0" err="1" smtClean="0">
                <a:latin typeface="Times New Roman" pitchFamily="18" charset="0"/>
                <a:cs typeface="Times New Roman" pitchFamily="18" charset="0"/>
              </a:rPr>
              <a:t>Саратовмелиоводхоз</a:t>
            </a:r>
            <a:r>
              <a:rPr lang="ru-RU" sz="1400" dirty="0" smtClean="0">
                <a:latin typeface="Times New Roman" pitchFamily="18" charset="0"/>
                <a:cs typeface="Times New Roman" pitchFamily="18" charset="0"/>
              </a:rPr>
              <a:t>» на весенний период подача воды осуществлялась в Декабристское, </a:t>
            </a:r>
            <a:r>
              <a:rPr lang="ru-RU" sz="1400" dirty="0" err="1" smtClean="0">
                <a:latin typeface="Times New Roman" pitchFamily="18" charset="0"/>
                <a:cs typeface="Times New Roman" pitchFamily="18" charset="0"/>
              </a:rPr>
              <a:t>Миусское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Новокраснянское</a:t>
            </a:r>
            <a:r>
              <a:rPr lang="ru-RU" sz="1400" dirty="0" smtClean="0">
                <a:latin typeface="Times New Roman" pitchFamily="18" charset="0"/>
                <a:cs typeface="Times New Roman" pitchFamily="18" charset="0"/>
              </a:rPr>
              <a:t> муниципальные образования  в  1 водохранилище и 5 прудов. Объем подачи воды составил 1,6 млн.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 name="Прямоугольник 2"/>
          <p:cNvSpPr/>
          <p:nvPr/>
        </p:nvSpPr>
        <p:spPr>
          <a:xfrm>
            <a:off x="0" y="4500571"/>
            <a:ext cx="9144000" cy="2533652"/>
          </a:xfrm>
          <a:prstGeom prst="rect">
            <a:avLst/>
          </a:prstGeom>
        </p:spPr>
        <p:txBody>
          <a:bodyPr wrap="square">
            <a:spAutoFit/>
          </a:bodyPr>
          <a:lstStyle/>
          <a:p>
            <a:pPr lvl="0" indent="450850" algn="ctr" eaLnBrk="0" hangingPunct="0">
              <a:tabLst>
                <a:tab pos="2430463" algn="l"/>
              </a:tabLst>
            </a:pPr>
            <a:r>
              <a:rPr lang="ru-RU" sz="1400" b="1" i="1" u="sng" dirty="0" smtClean="0">
                <a:latin typeface="Times New Roman" pitchFamily="18" charset="0"/>
                <a:ea typeface="Calibri" pitchFamily="34" charset="0"/>
                <a:cs typeface="Times New Roman" pitchFamily="18" charset="0"/>
              </a:rPr>
              <a:t>Жилищно-коммунальное хозяйство</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На территории </a:t>
            </a:r>
            <a:r>
              <a:rPr lang="ru-RU" sz="1400" dirty="0" err="1" smtClean="0">
                <a:latin typeface="Times New Roman" pitchFamily="18" charset="0"/>
                <a:ea typeface="Times New Roman" pitchFamily="18" charset="0"/>
                <a:cs typeface="Times New Roman" pitchFamily="18" charset="0"/>
              </a:rPr>
              <a:t>Ершовского</a:t>
            </a:r>
            <a:r>
              <a:rPr lang="ru-RU" sz="1400" dirty="0" smtClean="0">
                <a:latin typeface="Times New Roman" pitchFamily="18" charset="0"/>
                <a:ea typeface="Times New Roman" pitchFamily="18" charset="0"/>
                <a:cs typeface="Times New Roman" pitchFamily="18" charset="0"/>
              </a:rPr>
              <a:t> района осуществляют свою деятельность 10 организаций коммунального комплекса и 4 </a:t>
            </a:r>
            <a:r>
              <a:rPr lang="ru-RU" sz="1400" dirty="0" err="1" smtClean="0">
                <a:latin typeface="Times New Roman" pitchFamily="18" charset="0"/>
                <a:ea typeface="Times New Roman" pitchFamily="18" charset="0"/>
                <a:cs typeface="Times New Roman" pitchFamily="18" charset="0"/>
              </a:rPr>
              <a:t>ресурсоснабжающих</a:t>
            </a:r>
            <a:r>
              <a:rPr lang="ru-RU" sz="1400" dirty="0" smtClean="0">
                <a:latin typeface="Times New Roman" pitchFamily="18" charset="0"/>
                <a:ea typeface="Times New Roman" pitchFamily="18" charset="0"/>
                <a:cs typeface="Times New Roman" pitchFamily="18" charset="0"/>
              </a:rPr>
              <a:t> организаций, расположено 250  многоквартирных домов (в городе – 231 дома, в сельской местности – 19 домов).</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Выполнение мероприятий по подготовке к отопительному периоду проводилось в соответствии с утвержденным планом-графиком подготовки объектов жилищно-коммунального и топливно-энергетического комплексов, социальной сферы к работе в осенне-зимний период 2019-2020 годов. </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Учреждения  социальной сферы (здравоохранения, образования, культуры) подготовлены  к отопительному периоду на 100%.</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По жилому фонду оформлено </a:t>
            </a:r>
            <a:r>
              <a:rPr lang="ru-RU" sz="1400" b="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и  утверждено в </a:t>
            </a:r>
            <a:r>
              <a:rPr lang="ru-RU" sz="1400" dirty="0" err="1" smtClean="0">
                <a:latin typeface="Times New Roman" pitchFamily="18" charset="0"/>
                <a:ea typeface="Times New Roman" pitchFamily="18" charset="0"/>
                <a:cs typeface="Times New Roman" pitchFamily="18" charset="0"/>
              </a:rPr>
              <a:t>жилинспекции</a:t>
            </a:r>
            <a:r>
              <a:rPr lang="ru-RU" sz="1400" dirty="0" smtClean="0">
                <a:latin typeface="Times New Roman" pitchFamily="18" charset="0"/>
                <a:ea typeface="Times New Roman" pitchFamily="18" charset="0"/>
                <a:cs typeface="Times New Roman" pitchFamily="18" charset="0"/>
              </a:rPr>
              <a:t> области 250</a:t>
            </a:r>
            <a:r>
              <a:rPr lang="ru-RU" sz="1400" b="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паспортов (100%), получен паспорт готовности  жилфонда района.</a:t>
            </a:r>
          </a:p>
        </p:txBody>
      </p:sp>
      <p:sp>
        <p:nvSpPr>
          <p:cNvPr id="81921" name="Rectangle 1"/>
          <p:cNvSpPr>
            <a:spLocks noChangeArrowheads="1"/>
          </p:cNvSpPr>
          <p:nvPr/>
        </p:nvSpPr>
        <p:spPr bwMode="auto">
          <a:xfrm>
            <a:off x="0" y="0"/>
            <a:ext cx="757239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Агропромышленный комплекс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14282" y="142852"/>
            <a:ext cx="86439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Промышленное производство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Индекс промышленного производства по полному кругу организаций составил – </a:t>
            </a:r>
            <a:r>
              <a:rPr lang="ru-RU" sz="1400" i="1" dirty="0" smtClean="0">
                <a:latin typeface="Times New Roman" pitchFamily="18" charset="0"/>
                <a:cs typeface="Times New Roman" pitchFamily="18" charset="0"/>
              </a:rPr>
              <a:t>105,1</a:t>
            </a:r>
            <a:r>
              <a:rPr lang="ru-RU" sz="1400" dirty="0" smtClean="0">
                <a:latin typeface="Times New Roman" pitchFamily="18" charset="0"/>
                <a:cs typeface="Times New Roman" pitchFamily="18" charset="0"/>
              </a:rPr>
              <a:t>% (на 01.10.2019 г. - 103,0%). Объем отгруженной товарной продукции и оказанных услуг в целом по промышленности района за 9 мес. 2020 год  составил 1040,7 тыс. руб., (к уровню 01.10.2019 г.– 1037,7%.).</a:t>
            </a:r>
            <a:endParaRPr lang="ru-RU" sz="1400" dirty="0">
              <a:latin typeface="Times New Roman" pitchFamily="18" charset="0"/>
              <a:cs typeface="Times New Roman" pitchFamily="18" charset="0"/>
            </a:endParaRPr>
          </a:p>
        </p:txBody>
      </p:sp>
      <p:sp>
        <p:nvSpPr>
          <p:cNvPr id="5" name="Прямоугольник 4"/>
          <p:cNvSpPr/>
          <p:nvPr/>
        </p:nvSpPr>
        <p:spPr>
          <a:xfrm>
            <a:off x="214282" y="1000108"/>
            <a:ext cx="8929718" cy="2677656"/>
          </a:xfrm>
          <a:prstGeom prst="rect">
            <a:avLst/>
          </a:prstGeom>
        </p:spPr>
        <p:txBody>
          <a:bodyPr wrap="square">
            <a:spAutoFit/>
          </a:bodyPr>
          <a:lstStyle/>
          <a:p>
            <a:pPr lvl="0" indent="450850" algn="ctr"/>
            <a:r>
              <a:rPr lang="ru-RU" sz="1400" b="1" i="1" u="sng" dirty="0" smtClean="0">
                <a:latin typeface="Times New Roman" pitchFamily="18" charset="0"/>
                <a:ea typeface="Times New Roman" pitchFamily="18" charset="0"/>
                <a:cs typeface="Times New Roman" pitchFamily="18" charset="0"/>
              </a:rPr>
              <a:t>Управление имуществом и земельными ресурсами</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ea typeface="Calibri" pitchFamily="34" charset="0"/>
                <a:cs typeface="Times New Roman" pitchFamily="18" charset="0"/>
              </a:rPr>
              <a:t> </a:t>
            </a:r>
            <a:r>
              <a:rPr lang="ru-RU" sz="1400" dirty="0" smtClean="0">
                <a:latin typeface="Times New Roman" pitchFamily="18" charset="0"/>
                <a:cs typeface="Times New Roman" pitchFamily="18" charset="0"/>
              </a:rPr>
              <a:t>Общая площадь сельскохозяйственных угодий составляет 399,6 тыс. га. По состоянию на 01.10.2020 г. заключено и действует 1023 договора аренды муниципального имущества на сумму 5885,5</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тыс. руб. </a:t>
            </a:r>
          </a:p>
          <a:p>
            <a:pPr algn="just"/>
            <a:r>
              <a:rPr lang="ru-RU" sz="1400" dirty="0" smtClean="0">
                <a:latin typeface="Times New Roman" pitchFamily="18" charset="0"/>
                <a:cs typeface="Times New Roman" pitchFamily="18" charset="0"/>
              </a:rPr>
              <a:t>За отчетный период администрацией предоставлено в собственность бесплатно 28 земельных участков, общей площадью 5,0 га; за плату - 40 земельных участков, общей площадью  12,9  га на сумму  1015,6 тыс. руб. </a:t>
            </a:r>
          </a:p>
          <a:p>
            <a:pPr algn="just"/>
            <a:r>
              <a:rPr lang="ru-RU" sz="1400" dirty="0" smtClean="0">
                <a:latin typeface="Times New Roman" pitchFamily="18" charset="0"/>
                <a:cs typeface="Times New Roman" pitchFamily="18" charset="0"/>
              </a:rPr>
              <a:t>За 9 мес.. 2020 года  доходы от использования муниципального имущества составили 5411,9 тыс. руб. (аренда земельных участков 4063,4 тыс. руб.; аренда муниципального имущества 1092,5 тыс. руб.).</a:t>
            </a:r>
          </a:p>
          <a:p>
            <a:pPr algn="just"/>
            <a:r>
              <a:rPr lang="ru-RU" sz="1400" dirty="0" smtClean="0">
                <a:latin typeface="Times New Roman" pitchFamily="18" charset="0"/>
                <a:cs typeface="Times New Roman" pitchFamily="18" charset="0"/>
              </a:rPr>
              <a:t>В период  с 2012 по 9 мес. 2020 года предоставлено 273 земельных участков гражданам, имеющих трех и более детей.</a:t>
            </a:r>
          </a:p>
          <a:p>
            <a:pPr algn="just"/>
            <a:r>
              <a:rPr lang="ru-RU" sz="1400" dirty="0" smtClean="0">
                <a:latin typeface="Times New Roman" pitchFamily="18" charset="0"/>
                <a:cs typeface="Times New Roman" pitchFamily="18" charset="0"/>
              </a:rPr>
              <a:t> С целью повышения доходной части местного бюджета по обеспечению стабильного роста по налоговым платежам, проводится работа по определению перечня земельных участков объектов капитального строительства, не облагаемых земельным и имущественным налогами. </a:t>
            </a:r>
            <a:endParaRPr lang="ru-RU" dirty="0" smtClean="0">
              <a:latin typeface="Times New Roman" pitchFamily="18" charset="0"/>
              <a:cs typeface="Times New Roman" pitchFamily="18" charset="0"/>
            </a:endParaRPr>
          </a:p>
        </p:txBody>
      </p:sp>
      <p:sp>
        <p:nvSpPr>
          <p:cNvPr id="6" name="Прямоугольник 5"/>
          <p:cNvSpPr/>
          <p:nvPr/>
        </p:nvSpPr>
        <p:spPr>
          <a:xfrm>
            <a:off x="0" y="3571876"/>
            <a:ext cx="9144000" cy="2893100"/>
          </a:xfrm>
          <a:prstGeom prst="rect">
            <a:avLst/>
          </a:prstGeom>
        </p:spPr>
        <p:txBody>
          <a:bodyPr wrap="square">
            <a:spAutoFit/>
          </a:bodyPr>
          <a:lstStyle/>
          <a:p>
            <a:pPr lvl="0" indent="450850" algn="ctr">
              <a:tabLst>
                <a:tab pos="2047875" algn="l"/>
                <a:tab pos="3195638" algn="ctr"/>
              </a:tabLst>
            </a:pPr>
            <a:r>
              <a:rPr lang="ru-RU" sz="1400" b="1" i="1" u="sng" dirty="0" smtClean="0">
                <a:latin typeface="Times New Roman" pitchFamily="18" charset="0"/>
                <a:ea typeface="Times New Roman" pitchFamily="18" charset="0"/>
                <a:cs typeface="Times New Roman" pitchFamily="18" charset="0"/>
              </a:rPr>
              <a:t>Инвестиции</a:t>
            </a:r>
            <a:endParaRPr lang="ru-RU" sz="1400" dirty="0" smtClean="0">
              <a:latin typeface="Times New Roman" pitchFamily="18" charset="0"/>
              <a:ea typeface="Times New Roman" pitchFamily="18" charset="0"/>
              <a:cs typeface="Times New Roman" pitchFamily="18" charset="0"/>
            </a:endParaRPr>
          </a:p>
          <a:p>
            <a:r>
              <a:rPr lang="ru-RU" sz="1400" dirty="0" smtClean="0">
                <a:latin typeface="Times New Roman" pitchFamily="18" charset="0"/>
                <a:cs typeface="Times New Roman" pitchFamily="18" charset="0"/>
              </a:rPr>
              <a:t>Общий объем инвестиций в основной капитал, с учетом областных организаций  </a:t>
            </a:r>
            <a:r>
              <a:rPr lang="ru-RU" sz="1400" dirty="0" err="1" smtClean="0">
                <a:latin typeface="Times New Roman" pitchFamily="18" charset="0"/>
                <a:cs typeface="Times New Roman" pitchFamily="18" charset="0"/>
              </a:rPr>
              <a:t>прогнозно</a:t>
            </a:r>
            <a:r>
              <a:rPr lang="ru-RU" sz="1400" dirty="0" smtClean="0">
                <a:latin typeface="Times New Roman" pitchFamily="18" charset="0"/>
                <a:cs typeface="Times New Roman" pitchFamily="18" charset="0"/>
              </a:rPr>
              <a:t> составил более 805,0 млн. руб. или 102% к уровню 01.07.2019 года (742,3  тыс. руб.): </a:t>
            </a:r>
          </a:p>
          <a:p>
            <a:r>
              <a:rPr lang="ru-RU" sz="1400" dirty="0" smtClean="0">
                <a:latin typeface="Times New Roman" pitchFamily="18" charset="0"/>
                <a:cs typeface="Times New Roman" pitchFamily="18" charset="0"/>
              </a:rPr>
              <a:t>- «ННК- </a:t>
            </a:r>
            <a:r>
              <a:rPr lang="ru-RU" sz="1400" dirty="0" err="1" smtClean="0">
                <a:latin typeface="Times New Roman" pitchFamily="18" charset="0"/>
                <a:cs typeface="Times New Roman" pitchFamily="18" charset="0"/>
              </a:rPr>
              <a:t>Саратовнефтегаздобыча</a:t>
            </a:r>
            <a:r>
              <a:rPr lang="ru-RU" sz="1400" dirty="0" smtClean="0">
                <a:latin typeface="Times New Roman" pitchFamily="18" charset="0"/>
                <a:cs typeface="Times New Roman" pitchFamily="18" charset="0"/>
              </a:rPr>
              <a:t>», с декабря 2016 года введен в эксплуатацию завод и газ сдается в ГТС «Газпром». Общий объем инвестиций по району составил 1000,0 млн. руб., создано 6 новых рабочих мест. В настоящее время продолжается  реализация проекта  «Обустройство скважины №5 </a:t>
            </a:r>
            <a:r>
              <a:rPr lang="ru-RU" sz="1400" dirty="0" err="1" smtClean="0">
                <a:latin typeface="Times New Roman" pitchFamily="18" charset="0"/>
                <a:cs typeface="Times New Roman" pitchFamily="18" charset="0"/>
              </a:rPr>
              <a:t>Ковеленского</a:t>
            </a:r>
            <a:r>
              <a:rPr lang="ru-RU" sz="1400" dirty="0" smtClean="0">
                <a:latin typeface="Times New Roman" pitchFamily="18" charset="0"/>
                <a:cs typeface="Times New Roman" pitchFamily="18" charset="0"/>
              </a:rPr>
              <a:t> месторождения», </a:t>
            </a:r>
          </a:p>
          <a:p>
            <a:r>
              <a:rPr lang="ru-RU" sz="1400" dirty="0" smtClean="0">
                <a:latin typeface="Times New Roman" pitchFamily="18" charset="0"/>
                <a:cs typeface="Times New Roman" pitchFamily="18" charset="0"/>
              </a:rPr>
              <a:t>           - ООО «</a:t>
            </a:r>
            <a:r>
              <a:rPr lang="ru-RU" sz="1400" dirty="0" err="1" smtClean="0">
                <a:latin typeface="Times New Roman" pitchFamily="18" charset="0"/>
                <a:cs typeface="Times New Roman" pitchFamily="18" charset="0"/>
              </a:rPr>
              <a:t>ТрансГрупп</a:t>
            </a:r>
            <a:r>
              <a:rPr lang="ru-RU" sz="1400" dirty="0" smtClean="0">
                <a:latin typeface="Times New Roman" pitchFamily="18" charset="0"/>
                <a:cs typeface="Times New Roman" pitchFamily="18" charset="0"/>
              </a:rPr>
              <a:t>» в 2019-2020 годах ведется строительство элеваторного хозяйства с погрузкой на вагон мощностью до 1000 тонн зерна в сутки, 15000 тон единовременного хранения. Объем инвестиций составит 65,0 млн. руб. Создано 8 рабочих мест. В настоящее время освоено 46,0 млн. руб., установлены автомобильные весы, завершен монтаж погрузочной точки, железнодорожных весов, построено  административное  здание,  построен склад единовременного хранения на 7.5 т. тонн, приступило к строительству второго склада.</a:t>
            </a:r>
          </a:p>
          <a:p>
            <a:r>
              <a:rPr lang="ru-RU" sz="1400" dirty="0" smtClean="0">
                <a:latin typeface="Times New Roman" pitchFamily="18" charset="0"/>
                <a:cs typeface="Times New Roman" pitchFamily="18" charset="0"/>
              </a:rPr>
              <a:t>-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 на базе бывшего ремзавода «</a:t>
            </a:r>
            <a:r>
              <a:rPr lang="ru-RU" sz="1400" dirty="0" err="1" smtClean="0">
                <a:latin typeface="Times New Roman" pitchFamily="18" charset="0"/>
                <a:cs typeface="Times New Roman" pitchFamily="18" charset="0"/>
              </a:rPr>
              <a:t>Кировец</a:t>
            </a:r>
            <a:r>
              <a:rPr lang="ru-RU" sz="1400" dirty="0" smtClean="0">
                <a:latin typeface="Times New Roman" pitchFamily="18" charset="0"/>
                <a:cs typeface="Times New Roman" pitchFamily="18" charset="0"/>
              </a:rPr>
              <a:t>» организован капитальный ремонт </a:t>
            </a:r>
            <a:r>
              <a:rPr lang="ru-RU" sz="1400" dirty="0" err="1" smtClean="0">
                <a:latin typeface="Times New Roman" pitchFamily="18" charset="0"/>
                <a:cs typeface="Times New Roman" pitchFamily="18" charset="0"/>
              </a:rPr>
              <a:t>энергонасыщенных</a:t>
            </a:r>
            <a:r>
              <a:rPr lang="ru-RU" sz="1400" dirty="0" smtClean="0">
                <a:latin typeface="Times New Roman" pitchFamily="18" charset="0"/>
                <a:cs typeface="Times New Roman" pitchFamily="18" charset="0"/>
              </a:rPr>
              <a:t> тракторов и комбайнов. Объем инвестиций составит 50 млн. руб., создано более 50 рабочих мест,</a:t>
            </a:r>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4108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72560" cy="3323987"/>
          </a:xfrm>
          <a:prstGeom prst="rect">
            <a:avLst/>
          </a:prstGeom>
        </p:spPr>
        <p:txBody>
          <a:bodyPr wrap="square">
            <a:spAutoFit/>
          </a:bodyPr>
          <a:lstStyle/>
          <a:p>
            <a:r>
              <a:rPr lang="ru-RU" sz="1400" dirty="0" smtClean="0">
                <a:latin typeface="Times New Roman" pitchFamily="18" charset="0"/>
                <a:cs typeface="Times New Roman" pitchFamily="18" charset="0"/>
              </a:rPr>
              <a:t>- АО «Декабрист» в текущем году приобретено 33 головы КРС мясной направленности. Объем инвестиций составил 2,8 млн. руб.,  	</a:t>
            </a:r>
          </a:p>
          <a:p>
            <a:r>
              <a:rPr lang="ru-RU" sz="1400" dirty="0" smtClean="0">
                <a:latin typeface="Times New Roman" pitchFamily="18" charset="0"/>
                <a:cs typeface="Times New Roman" pitchFamily="18" charset="0"/>
              </a:rPr>
              <a:t>- ООО «</a:t>
            </a:r>
            <a:r>
              <a:rPr lang="ru-RU" sz="1400" dirty="0" err="1" smtClean="0">
                <a:latin typeface="Times New Roman" pitchFamily="18" charset="0"/>
                <a:cs typeface="Times New Roman" pitchFamily="18" charset="0"/>
              </a:rPr>
              <a:t>Ершовский</a:t>
            </a:r>
            <a:r>
              <a:rPr lang="ru-RU" sz="1400" dirty="0" smtClean="0">
                <a:latin typeface="Times New Roman" pitchFamily="18" charset="0"/>
                <a:cs typeface="Times New Roman" pitchFamily="18" charset="0"/>
              </a:rPr>
              <a:t> элеватор»  проведены работы по реконструкции склада площадью 2000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Объем инвестиций составил 5,0 млн. руб.,  создано 4 рабочих места, </a:t>
            </a:r>
          </a:p>
          <a:p>
            <a:r>
              <a:rPr lang="ru-RU" sz="1400" dirty="0" smtClean="0">
                <a:latin typeface="Times New Roman" pitchFamily="18" charset="0"/>
                <a:cs typeface="Times New Roman" pitchFamily="18" charset="0"/>
              </a:rPr>
              <a:t>           - ИП глава КФХ  Акопов Т.Б. проведены работы по реконструкции помещений, приобретается  скот мясного направления. Объем инвестиций составит 7,0  млн. руб.,  будет создано 4 рабочих места,	</a:t>
            </a:r>
          </a:p>
          <a:p>
            <a:r>
              <a:rPr lang="ru-RU" sz="1400" dirty="0" smtClean="0">
                <a:latin typeface="Times New Roman" pitchFamily="18" charset="0"/>
                <a:cs typeface="Times New Roman" pitchFamily="18" charset="0"/>
              </a:rPr>
              <a:t>            - ИП глава КФХ  Саидов Р.Р. приобретено 50 голов КРС. Объем инвестиций составил 3,0 млн. руб.,  создано 3 рабочих места,	</a:t>
            </a:r>
          </a:p>
          <a:p>
            <a:r>
              <a:rPr lang="ru-RU" sz="1400" dirty="0" smtClean="0">
                <a:latin typeface="Times New Roman" pitchFamily="18" charset="0"/>
                <a:cs typeface="Times New Roman" pitchFamily="18" charset="0"/>
              </a:rPr>
              <a:t>              - ИП глава КФХ  Громова Л.В. рассматривается проект «Строительство помещения для животноводства с установкой доильного оборудования». Объем инвестиций составит 28,0 млн. руб.,  будет создано 6 рабочих мест,</a:t>
            </a:r>
          </a:p>
          <a:p>
            <a:r>
              <a:rPr lang="ru-RU" sz="1400" dirty="0" smtClean="0">
                <a:latin typeface="Times New Roman" pitchFamily="18" charset="0"/>
                <a:cs typeface="Times New Roman" pitchFamily="18" charset="0"/>
              </a:rPr>
              <a:t>             - ИП глава КФХ  </a:t>
            </a:r>
            <a:r>
              <a:rPr lang="ru-RU" sz="1400" dirty="0" err="1" smtClean="0">
                <a:latin typeface="Times New Roman" pitchFamily="18" charset="0"/>
                <a:cs typeface="Times New Roman" pitchFamily="18" charset="0"/>
              </a:rPr>
              <a:t>Головочев</a:t>
            </a:r>
            <a:r>
              <a:rPr lang="ru-RU" sz="1400" dirty="0" smtClean="0">
                <a:latin typeface="Times New Roman" pitchFamily="18" charset="0"/>
                <a:cs typeface="Times New Roman" pitchFamily="18" charset="0"/>
              </a:rPr>
              <a:t> В.В. ведется строительство мех. мастерской и трех складов, рытой площадки. Объем инвестиций составил 30,0 млн. руб.,  создано 5 рабочих мест, </a:t>
            </a:r>
          </a:p>
          <a:p>
            <a:r>
              <a:rPr lang="ru-RU" sz="1400" dirty="0" smtClean="0">
                <a:latin typeface="Times New Roman" pitchFamily="18" charset="0"/>
                <a:cs typeface="Times New Roman" pitchFamily="18" charset="0"/>
              </a:rPr>
              <a:t>              -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  ИП глава КФХ Ким Д.А. проводят реконструкцию участков орошения. Объем инвестиций составит 260,0 млн. </a:t>
            </a:r>
            <a:r>
              <a:rPr lang="ru-RU" sz="1400" dirty="0" err="1" smtClean="0">
                <a:latin typeface="Times New Roman" pitchFamily="18" charset="0"/>
                <a:cs typeface="Times New Roman" pitchFamily="18" charset="0"/>
              </a:rPr>
              <a:t>руб</a:t>
            </a:r>
            <a:endParaRPr lang="ru-RU" sz="1400" dirty="0" smtClean="0">
              <a:latin typeface="Times New Roman" pitchFamily="18" charset="0"/>
              <a:cs typeface="Times New Roman" pitchFamily="18" charset="0"/>
            </a:endParaRPr>
          </a:p>
        </p:txBody>
      </p:sp>
      <p:sp>
        <p:nvSpPr>
          <p:cNvPr id="3" name="Прямоугольник 2"/>
          <p:cNvSpPr/>
          <p:nvPr/>
        </p:nvSpPr>
        <p:spPr>
          <a:xfrm>
            <a:off x="285720" y="3714752"/>
            <a:ext cx="8858280" cy="1846659"/>
          </a:xfrm>
          <a:prstGeom prst="rect">
            <a:avLst/>
          </a:prstGeom>
        </p:spPr>
        <p:txBody>
          <a:bodyPr wrap="square">
            <a:spAutoFit/>
          </a:bodyPr>
          <a:lstStyle/>
          <a:p>
            <a:r>
              <a:rPr lang="ru-RU" sz="1600" b="1" i="1" dirty="0" smtClean="0">
                <a:latin typeface="Times New Roman" pitchFamily="18" charset="0"/>
                <a:cs typeface="Times New Roman" pitchFamily="18" charset="0"/>
              </a:rPr>
              <a:t>Исполнение консолидированного бюджета </a:t>
            </a:r>
            <a:r>
              <a:rPr lang="ru-RU" sz="1600" b="1" i="1" dirty="0" err="1" smtClean="0">
                <a:latin typeface="Times New Roman" pitchFamily="18" charset="0"/>
                <a:cs typeface="Times New Roman" pitchFamily="18" charset="0"/>
              </a:rPr>
              <a:t>Ершовского</a:t>
            </a:r>
            <a:r>
              <a:rPr lang="ru-RU" sz="1600" b="1" i="1" dirty="0" smtClean="0">
                <a:latin typeface="Times New Roman" pitchFamily="18" charset="0"/>
                <a:cs typeface="Times New Roman" pitchFamily="18" charset="0"/>
              </a:rPr>
              <a:t> муниципального района</a:t>
            </a:r>
            <a:endParaRPr lang="ru-RU" sz="16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Доходная часть консолидированного бюджета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за 9 мес. 2020 года исполнена в сумме 714,6  млн. руб., что составляет  69,2 % к плану года (уточненный план –  1032,4 млн. руб.). </a:t>
            </a:r>
          </a:p>
          <a:p>
            <a:r>
              <a:rPr lang="ru-RU" sz="1400" dirty="0" smtClean="0">
                <a:latin typeface="Times New Roman" pitchFamily="18" charset="0"/>
                <a:cs typeface="Times New Roman" pitchFamily="18" charset="0"/>
              </a:rPr>
              <a:t>Расходная часть консолидированного бюджета исполнена в сумме  706,4 млн. руб. или 68,4% к плану года (1031,8 млн. руб.).  Наибольший удельный вес в расходах консолидированного бюджета занимают расходы на социальную  сферу – 443,0 тыс. руб. или 62,7%.</a:t>
            </a:r>
          </a:p>
          <a:p>
            <a:r>
              <a:rPr lang="ru-RU" sz="1400" dirty="0" smtClean="0">
                <a:latin typeface="Times New Roman" pitchFamily="18" charset="0"/>
                <a:cs typeface="Times New Roman" pitchFamily="18" charset="0"/>
              </a:rPr>
              <a:t>Кредиторская  задолженность  консолидированного бюджета  на 01.10.2020 года составляет 84,4 млн. руб., из них 15,9 млн. руб. просроченная</a:t>
            </a:r>
            <a:r>
              <a:rPr lang="ru-RU" sz="1400" dirty="0" smtClean="0"/>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50004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anose="02020603050405020304" pitchFamily="18" charset="0"/>
                <a:cs typeface="Times New Roman" panose="02020603050405020304" pitchFamily="18" charset="0"/>
              </a:rPr>
              <a:t>МУНИЦИПАЛЬНЫЕ ПРОГРАММЫ</a:t>
            </a:r>
            <a:endParaRPr lang="ru-RU" sz="2000"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nvGraphicFramePr>
        <p:xfrm>
          <a:off x="0" y="500043"/>
          <a:ext cx="9144001" cy="6395398"/>
        </p:xfrm>
        <a:graphic>
          <a:graphicData uri="http://schemas.openxmlformats.org/drawingml/2006/table">
            <a:tbl>
              <a:tblPr/>
              <a:tblGrid>
                <a:gridCol w="285720"/>
                <a:gridCol w="6357982"/>
                <a:gridCol w="785818"/>
                <a:gridCol w="785818"/>
                <a:gridCol w="928663"/>
              </a:tblGrid>
              <a:tr h="196662">
                <a:tc>
                  <a:txBody>
                    <a:bodyPr/>
                    <a:lstStyle/>
                    <a:p>
                      <a:pPr algn="ctr">
                        <a:spcAft>
                          <a:spcPts val="0"/>
                        </a:spcAft>
                      </a:pPr>
                      <a:r>
                        <a:rPr lang="ru-RU" sz="1200" baseline="0">
                          <a:latin typeface="Times New Roman"/>
                          <a:ea typeface="Times New Roman"/>
                          <a:cs typeface="Times New Roman"/>
                        </a:rPr>
                        <a:t> </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a:latin typeface="Times New Roman"/>
                          <a:ea typeface="Times New Roman"/>
                          <a:cs typeface="Times New Roman"/>
                        </a:rPr>
                        <a:t>Наименование муниципальной программы</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baseline="0">
                          <a:latin typeface="Times New Roman"/>
                          <a:ea typeface="Times New Roman"/>
                          <a:cs typeface="Times New Roman"/>
                        </a:rPr>
                        <a:t> 2021 год</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82550">
                        <a:lnSpc>
                          <a:spcPts val="1390"/>
                        </a:lnSpc>
                        <a:spcAft>
                          <a:spcPts val="0"/>
                        </a:spcAft>
                      </a:pPr>
                      <a:r>
                        <a:rPr lang="ru-RU" sz="1200" spc="-15" baseline="0">
                          <a:solidFill>
                            <a:srgbClr val="000000"/>
                          </a:solidFill>
                          <a:latin typeface="Times New Roman"/>
                          <a:ea typeface="Times New Roman"/>
                          <a:cs typeface="Times New Roman"/>
                        </a:rPr>
                        <a:t>2022 год</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spc="-15" baseline="0">
                          <a:solidFill>
                            <a:srgbClr val="000000"/>
                          </a:solidFill>
                          <a:latin typeface="Times New Roman"/>
                          <a:ea typeface="Times New Roman"/>
                          <a:cs typeface="Times New Roman"/>
                        </a:rPr>
                        <a:t>2023 год</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965">
                <a:tc>
                  <a:txBody>
                    <a:bodyPr/>
                    <a:lstStyle/>
                    <a:p>
                      <a:pPr>
                        <a:lnSpc>
                          <a:spcPct val="97000"/>
                        </a:lnSpc>
                        <a:spcAft>
                          <a:spcPts val="0"/>
                        </a:spcAft>
                      </a:pPr>
                      <a:r>
                        <a:rPr lang="ru-RU" sz="1200" spc="-40" baseline="0">
                          <a:latin typeface="Times New Roman"/>
                          <a:ea typeface="Times New Roman"/>
                          <a:cs typeface="Times New Roman"/>
                        </a:rPr>
                        <a:t>1</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baseline="0" dirty="0">
                          <a:latin typeface="Times New Roman"/>
                          <a:ea typeface="Times New Roman"/>
                          <a:cs typeface="Times New Roman"/>
                        </a:rPr>
                        <a:t>2</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baseline="0">
                          <a:latin typeface="Times New Roman"/>
                          <a:ea typeface="Times New Roman"/>
                          <a:cs typeface="Times New Roman"/>
                        </a:rPr>
                        <a:t>3</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baseline="0">
                          <a:latin typeface="Times New Roman"/>
                          <a:ea typeface="Times New Roman"/>
                          <a:cs typeface="Times New Roman"/>
                        </a:rPr>
                        <a:t>4</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50" baseline="0">
                          <a:latin typeface="Times New Roman"/>
                          <a:ea typeface="Times New Roman"/>
                          <a:cs typeface="Times New Roman"/>
                        </a:rPr>
                        <a:t>5</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78">
                <a:tc>
                  <a:txBody>
                    <a:bodyPr/>
                    <a:lstStyle/>
                    <a:p>
                      <a:pPr>
                        <a:lnSpc>
                          <a:spcPct val="97000"/>
                        </a:lnSpc>
                        <a:spcAft>
                          <a:spcPts val="0"/>
                        </a:spcAft>
                      </a:pPr>
                      <a:r>
                        <a:rPr lang="ru-RU" sz="1200" spc="-40" baseline="0">
                          <a:latin typeface="Times New Roman"/>
                          <a:ea typeface="Times New Roman"/>
                          <a:cs typeface="Times New Roman"/>
                        </a:rPr>
                        <a:t>1</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Развитие системы образования на территории Ершовского муниципального района до 2023года</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642297,7</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597253,6</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646143,8</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993">
                <a:tc>
                  <a:txBody>
                    <a:bodyPr/>
                    <a:lstStyle/>
                    <a:p>
                      <a:pPr>
                        <a:lnSpc>
                          <a:spcPct val="97000"/>
                        </a:lnSpc>
                        <a:spcAft>
                          <a:spcPts val="0"/>
                        </a:spcAft>
                      </a:pPr>
                      <a:r>
                        <a:rPr lang="ru-RU" sz="1200" spc="-40" baseline="0">
                          <a:latin typeface="Times New Roman"/>
                          <a:ea typeface="Times New Roman"/>
                          <a:cs typeface="Times New Roman"/>
                        </a:rPr>
                        <a:t>2</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dirty="0">
                          <a:latin typeface="Times New Roman"/>
                          <a:ea typeface="Times New Roman"/>
                          <a:cs typeface="Times New Roman"/>
                        </a:rPr>
                        <a:t>Обеспечение населения доступным жильем и развитие жилищно-коммунальной инфраструктуры </a:t>
                      </a:r>
                      <a:r>
                        <a:rPr lang="ru-RU" sz="1200" baseline="0" dirty="0" err="1">
                          <a:latin typeface="Times New Roman"/>
                          <a:ea typeface="Times New Roman"/>
                          <a:cs typeface="Times New Roman"/>
                        </a:rPr>
                        <a:t>Ершовского</a:t>
                      </a:r>
                      <a:r>
                        <a:rPr lang="ru-RU" sz="1200" baseline="0" dirty="0">
                          <a:latin typeface="Times New Roman"/>
                          <a:ea typeface="Times New Roman"/>
                          <a:cs typeface="Times New Roman"/>
                        </a:rPr>
                        <a:t> муниципального  </a:t>
                      </a:r>
                      <a:r>
                        <a:rPr lang="ru-RU" sz="1200" baseline="0" dirty="0" smtClean="0">
                          <a:latin typeface="Times New Roman"/>
                          <a:ea typeface="Times New Roman"/>
                          <a:cs typeface="Times New Roman"/>
                        </a:rPr>
                        <a:t>района</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1358,3</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22">
                <a:tc>
                  <a:txBody>
                    <a:bodyPr/>
                    <a:lstStyle/>
                    <a:p>
                      <a:pPr>
                        <a:lnSpc>
                          <a:spcPct val="97000"/>
                        </a:lnSpc>
                        <a:spcAft>
                          <a:spcPts val="0"/>
                        </a:spcAft>
                      </a:pPr>
                      <a:r>
                        <a:rPr lang="ru-RU" sz="1200" spc="-40" baseline="0">
                          <a:latin typeface="Times New Roman"/>
                          <a:ea typeface="Times New Roman"/>
                          <a:cs typeface="Times New Roman"/>
                        </a:rPr>
                        <a:t>3</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dirty="0">
                          <a:latin typeface="Times New Roman"/>
                          <a:ea typeface="Times New Roman"/>
                          <a:cs typeface="Times New Roman"/>
                        </a:rPr>
                        <a:t>Культура </a:t>
                      </a:r>
                      <a:r>
                        <a:rPr lang="ru-RU" sz="1200" baseline="0" dirty="0" err="1">
                          <a:latin typeface="Times New Roman"/>
                          <a:ea typeface="Times New Roman"/>
                          <a:cs typeface="Times New Roman"/>
                        </a:rPr>
                        <a:t>Ершовского</a:t>
                      </a:r>
                      <a:r>
                        <a:rPr lang="ru-RU" sz="1200" baseline="0" dirty="0">
                          <a:latin typeface="Times New Roman"/>
                          <a:ea typeface="Times New Roman"/>
                          <a:cs typeface="Times New Roman"/>
                        </a:rPr>
                        <a:t> муниципального района Саратовской области </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42291,1</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35570,6</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35570,6</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78">
                <a:tc>
                  <a:txBody>
                    <a:bodyPr/>
                    <a:lstStyle/>
                    <a:p>
                      <a:pPr>
                        <a:lnSpc>
                          <a:spcPct val="97000"/>
                        </a:lnSpc>
                        <a:spcAft>
                          <a:spcPts val="0"/>
                        </a:spcAft>
                      </a:pPr>
                      <a:r>
                        <a:rPr lang="ru-RU" sz="1200" spc="-40" baseline="0">
                          <a:latin typeface="Times New Roman"/>
                          <a:ea typeface="Times New Roman"/>
                          <a:cs typeface="Times New Roman"/>
                        </a:rPr>
                        <a:t>4</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Развитие физической культуры, спорта и молодежной политики Ершовского муниципального района до 2025года</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13544,4</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11000,0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11000,0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301">
                <a:tc>
                  <a:txBody>
                    <a:bodyPr/>
                    <a:lstStyle/>
                    <a:p>
                      <a:pPr>
                        <a:lnSpc>
                          <a:spcPct val="97000"/>
                        </a:lnSpc>
                        <a:spcAft>
                          <a:spcPts val="0"/>
                        </a:spcAft>
                      </a:pPr>
                      <a:r>
                        <a:rPr lang="ru-RU" sz="1200" spc="-40" baseline="0">
                          <a:latin typeface="Times New Roman"/>
                          <a:ea typeface="Times New Roman"/>
                          <a:cs typeface="Times New Roman"/>
                        </a:rPr>
                        <a:t>5</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dirty="0">
                          <a:latin typeface="Times New Roman"/>
                          <a:ea typeface="Times New Roman"/>
                          <a:cs typeface="Times New Roman"/>
                        </a:rPr>
                        <a:t>Информационное общество </a:t>
                      </a:r>
                      <a:r>
                        <a:rPr lang="ru-RU" sz="1200" baseline="0" dirty="0" err="1">
                          <a:latin typeface="Times New Roman"/>
                          <a:ea typeface="Times New Roman"/>
                          <a:cs typeface="Times New Roman"/>
                        </a:rPr>
                        <a:t>Ершовского</a:t>
                      </a:r>
                      <a:r>
                        <a:rPr lang="ru-RU" sz="1200" baseline="0" dirty="0">
                          <a:latin typeface="Times New Roman"/>
                          <a:ea typeface="Times New Roman"/>
                          <a:cs typeface="Times New Roman"/>
                        </a:rPr>
                        <a:t> муниципального </a:t>
                      </a:r>
                      <a:r>
                        <a:rPr lang="ru-RU" sz="1200" baseline="0" dirty="0" smtClean="0">
                          <a:latin typeface="Times New Roman"/>
                          <a:ea typeface="Times New Roman"/>
                          <a:cs typeface="Times New Roman"/>
                        </a:rPr>
                        <a:t>района</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935,2</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100,0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100,0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616">
                <a:tc>
                  <a:txBody>
                    <a:bodyPr/>
                    <a:lstStyle/>
                    <a:p>
                      <a:pPr>
                        <a:lnSpc>
                          <a:spcPct val="97000"/>
                        </a:lnSpc>
                        <a:spcAft>
                          <a:spcPts val="0"/>
                        </a:spcAft>
                      </a:pPr>
                      <a:r>
                        <a:rPr lang="ru-RU" sz="1200" spc="-40" baseline="0" dirty="0">
                          <a:latin typeface="Times New Roman"/>
                          <a:ea typeface="Times New Roman"/>
                          <a:cs typeface="Times New Roman"/>
                        </a:rPr>
                        <a:t>6</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Развитие муниципального управления Ершовского муниципального района до 2025 года</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2832,6</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2216,5</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2257,3</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931">
                <a:tc>
                  <a:txBody>
                    <a:bodyPr/>
                    <a:lstStyle/>
                    <a:p>
                      <a:pPr>
                        <a:lnSpc>
                          <a:spcPct val="97000"/>
                        </a:lnSpc>
                        <a:spcAft>
                          <a:spcPts val="0"/>
                        </a:spcAft>
                      </a:pPr>
                      <a:r>
                        <a:rPr lang="ru-RU" sz="1200" spc="-40" baseline="0">
                          <a:latin typeface="Times New Roman"/>
                          <a:ea typeface="Times New Roman"/>
                          <a:cs typeface="Times New Roman"/>
                        </a:rPr>
                        <a:t>7</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dirty="0">
                          <a:latin typeface="Times New Roman"/>
                          <a:ea typeface="Times New Roman"/>
                          <a:cs typeface="Times New Roman"/>
                        </a:rPr>
                        <a:t>Развитие транспортной системы </a:t>
                      </a:r>
                      <a:r>
                        <a:rPr lang="ru-RU" sz="1200" baseline="0" dirty="0" err="1">
                          <a:latin typeface="Times New Roman"/>
                          <a:ea typeface="Times New Roman"/>
                          <a:cs typeface="Times New Roman"/>
                        </a:rPr>
                        <a:t>Ершовского</a:t>
                      </a:r>
                      <a:r>
                        <a:rPr lang="ru-RU" sz="1200" baseline="0" dirty="0">
                          <a:latin typeface="Times New Roman"/>
                          <a:ea typeface="Times New Roman"/>
                          <a:cs typeface="Times New Roman"/>
                        </a:rPr>
                        <a:t> муниципального района </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     54956,8</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60568,2</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60568,2</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225">
                <a:tc>
                  <a:txBody>
                    <a:bodyPr/>
                    <a:lstStyle/>
                    <a:p>
                      <a:pPr>
                        <a:lnSpc>
                          <a:spcPct val="97000"/>
                        </a:lnSpc>
                        <a:spcAft>
                          <a:spcPts val="0"/>
                        </a:spcAft>
                      </a:pPr>
                      <a:r>
                        <a:rPr lang="ru-RU" sz="1200" spc="-40" baseline="0">
                          <a:latin typeface="Times New Roman"/>
                          <a:ea typeface="Times New Roman"/>
                          <a:cs typeface="Times New Roman"/>
                        </a:rPr>
                        <a:t>8</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dirty="0">
                          <a:latin typeface="Times New Roman"/>
                          <a:ea typeface="Times New Roman"/>
                          <a:cs typeface="Times New Roman"/>
                        </a:rPr>
                        <a:t>Профилактика правонарушений и противодействие незаконному обороту наркотических средств в </a:t>
                      </a:r>
                      <a:r>
                        <a:rPr lang="ru-RU" sz="1200" baseline="0" dirty="0" err="1">
                          <a:latin typeface="Times New Roman"/>
                          <a:ea typeface="Times New Roman"/>
                          <a:cs typeface="Times New Roman"/>
                        </a:rPr>
                        <a:t>Ершовском</a:t>
                      </a:r>
                      <a:r>
                        <a:rPr lang="ru-RU" sz="1200" baseline="0" dirty="0">
                          <a:latin typeface="Times New Roman"/>
                          <a:ea typeface="Times New Roman"/>
                          <a:cs typeface="Times New Roman"/>
                        </a:rPr>
                        <a:t> муниципальном </a:t>
                      </a:r>
                      <a:r>
                        <a:rPr lang="ru-RU" sz="1200" baseline="0" dirty="0" smtClean="0">
                          <a:latin typeface="Times New Roman"/>
                          <a:ea typeface="Times New Roman"/>
                          <a:cs typeface="Times New Roman"/>
                        </a:rPr>
                        <a:t>районе</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70,0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78">
                <a:tc>
                  <a:txBody>
                    <a:bodyPr/>
                    <a:lstStyle/>
                    <a:p>
                      <a:pPr>
                        <a:lnSpc>
                          <a:spcPct val="97000"/>
                        </a:lnSpc>
                        <a:spcAft>
                          <a:spcPts val="0"/>
                        </a:spcAft>
                      </a:pPr>
                      <a:r>
                        <a:rPr lang="ru-RU" sz="1200" spc="-40" baseline="0">
                          <a:latin typeface="Times New Roman"/>
                          <a:ea typeface="Times New Roman"/>
                          <a:cs typeface="Times New Roman"/>
                        </a:rPr>
                        <a:t>9</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Социальная поддержка и социальное обслуживание граждан Ершовского муниципального района на2021-2025 годы</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8111,6</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5731,5</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5972,2</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396">
                <a:tc>
                  <a:txBody>
                    <a:bodyPr/>
                    <a:lstStyle/>
                    <a:p>
                      <a:pPr>
                        <a:lnSpc>
                          <a:spcPct val="97000"/>
                        </a:lnSpc>
                        <a:spcAft>
                          <a:spcPts val="0"/>
                        </a:spcAft>
                      </a:pPr>
                      <a:r>
                        <a:rPr lang="ru-RU" sz="1200" spc="-40" baseline="0">
                          <a:latin typeface="Times New Roman"/>
                          <a:ea typeface="Times New Roman"/>
                          <a:cs typeface="Times New Roman"/>
                        </a:rPr>
                        <a:t>10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Энергосбережение и повышение энергетической эффективности Ершовского муниципального района на 2021-2025 годы</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5631,0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327,0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a:latin typeface="Times New Roman"/>
                          <a:ea typeface="Times New Roman"/>
                          <a:cs typeface="Times New Roman"/>
                        </a:rPr>
                        <a:t>      7500,0</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83">
                <a:tc>
                  <a:txBody>
                    <a:bodyPr/>
                    <a:lstStyle/>
                    <a:p>
                      <a:pPr>
                        <a:lnSpc>
                          <a:spcPct val="97000"/>
                        </a:lnSpc>
                        <a:spcAft>
                          <a:spcPts val="0"/>
                        </a:spcAft>
                      </a:pPr>
                      <a:r>
                        <a:rPr lang="ru-RU" sz="1200" spc="-40" baseline="0">
                          <a:latin typeface="Times New Roman"/>
                          <a:ea typeface="Times New Roman"/>
                          <a:cs typeface="Times New Roman"/>
                        </a:rPr>
                        <a:t>11</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Защита населения и территорий от чрезвычайных ситуаций, обеспечение пожарной безопасности в Ершовском муниципальном районе до 2025года</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14,0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14">
                <a:tc>
                  <a:txBody>
                    <a:bodyPr/>
                    <a:lstStyle/>
                    <a:p>
                      <a:pPr>
                        <a:lnSpc>
                          <a:spcPct val="97000"/>
                        </a:lnSpc>
                        <a:spcAft>
                          <a:spcPts val="0"/>
                        </a:spcAft>
                      </a:pPr>
                      <a:r>
                        <a:rPr lang="ru-RU" sz="1200" spc="-40" baseline="0">
                          <a:latin typeface="Times New Roman"/>
                          <a:ea typeface="Times New Roman"/>
                          <a:cs typeface="Times New Roman"/>
                        </a:rPr>
                        <a:t>12</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dirty="0">
                          <a:latin typeface="Times New Roman"/>
                          <a:ea typeface="Times New Roman"/>
                          <a:cs typeface="Times New Roman"/>
                        </a:rPr>
                        <a:t>Развитие сельского хозяйства и регулирование рынков сельскохозяйственной продукции, сырья и продовольствия в </a:t>
                      </a:r>
                      <a:r>
                        <a:rPr lang="ru-RU" sz="1200" baseline="0" dirty="0" err="1">
                          <a:latin typeface="Times New Roman"/>
                          <a:ea typeface="Times New Roman"/>
                          <a:cs typeface="Times New Roman"/>
                        </a:rPr>
                        <a:t>Ершовском</a:t>
                      </a:r>
                      <a:r>
                        <a:rPr lang="ru-RU" sz="1200" baseline="0" dirty="0">
                          <a:latin typeface="Times New Roman"/>
                          <a:ea typeface="Times New Roman"/>
                          <a:cs typeface="Times New Roman"/>
                        </a:rPr>
                        <a:t> муниципальном районе Саратовской </a:t>
                      </a:r>
                      <a:r>
                        <a:rPr lang="ru-RU" sz="1200" baseline="0" dirty="0" smtClean="0">
                          <a:latin typeface="Times New Roman"/>
                          <a:ea typeface="Times New Roman"/>
                          <a:cs typeface="Times New Roman"/>
                        </a:rPr>
                        <a:t>области</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300,0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78">
                <a:tc>
                  <a:txBody>
                    <a:bodyPr/>
                    <a:lstStyle/>
                    <a:p>
                      <a:pPr>
                        <a:lnSpc>
                          <a:spcPct val="97000"/>
                        </a:lnSpc>
                        <a:spcAft>
                          <a:spcPts val="0"/>
                        </a:spcAft>
                      </a:pPr>
                      <a:r>
                        <a:rPr lang="ru-RU" sz="1200" spc="-40" baseline="0">
                          <a:latin typeface="Times New Roman"/>
                          <a:ea typeface="Times New Roman"/>
                          <a:cs typeface="Times New Roman"/>
                        </a:rPr>
                        <a:t>13</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baseline="0">
                          <a:latin typeface="Times New Roman"/>
                          <a:ea typeface="Times New Roman"/>
                          <a:cs typeface="Times New Roman"/>
                        </a:rPr>
                        <a:t>Улучшение условий и охраны труда на рабочих местах в Ершовском муниципальном районе на 2021-2025годы</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50,0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97">
                <a:tc>
                  <a:txBody>
                    <a:bodyPr/>
                    <a:lstStyle/>
                    <a:p>
                      <a:pPr>
                        <a:lnSpc>
                          <a:spcPct val="97000"/>
                        </a:lnSpc>
                        <a:spcAft>
                          <a:spcPts val="0"/>
                        </a:spcAft>
                      </a:pPr>
                      <a:r>
                        <a:rPr lang="ru-RU" sz="1200" spc="-40" baseline="0">
                          <a:latin typeface="Times New Roman"/>
                          <a:ea typeface="Times New Roman"/>
                          <a:cs typeface="Times New Roman"/>
                        </a:rPr>
                        <a:t>14</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spc="-30" baseline="0" dirty="0">
                          <a:latin typeface="Times New Roman"/>
                          <a:ea typeface="Times New Roman"/>
                          <a:cs typeface="Times New Roman"/>
                        </a:rPr>
                        <a:t>Защита прав потребителей в </a:t>
                      </a:r>
                      <a:r>
                        <a:rPr lang="ru-RU" sz="1200" baseline="0" dirty="0" err="1">
                          <a:latin typeface="Times New Roman"/>
                          <a:ea typeface="Times New Roman"/>
                          <a:cs typeface="Times New Roman"/>
                        </a:rPr>
                        <a:t>Ершовском</a:t>
                      </a:r>
                      <a:r>
                        <a:rPr lang="ru-RU" sz="1200" baseline="0" dirty="0">
                          <a:latin typeface="Times New Roman"/>
                          <a:ea typeface="Times New Roman"/>
                          <a:cs typeface="Times New Roman"/>
                        </a:rPr>
                        <a:t> муниципальном </a:t>
                      </a:r>
                      <a:r>
                        <a:rPr lang="ru-RU" sz="1200" baseline="0" dirty="0" smtClean="0">
                          <a:latin typeface="Times New Roman"/>
                          <a:ea typeface="Times New Roman"/>
                          <a:cs typeface="Times New Roman"/>
                        </a:rPr>
                        <a:t>районе</a:t>
                      </a:r>
                      <a:endParaRPr lang="ru-RU" sz="1200" baseline="0" dirty="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21,0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1">
                <a:tc>
                  <a:txBody>
                    <a:bodyPr/>
                    <a:lstStyle/>
                    <a:p>
                      <a:pPr>
                        <a:lnSpc>
                          <a:spcPct val="97000"/>
                        </a:lnSpc>
                        <a:spcAft>
                          <a:spcPts val="0"/>
                        </a:spcAft>
                      </a:pPr>
                      <a:r>
                        <a:rPr lang="ru-RU" sz="1200" spc="-40" baseline="0">
                          <a:latin typeface="Times New Roman"/>
                          <a:ea typeface="Times New Roman"/>
                          <a:cs typeface="Times New Roman"/>
                        </a:rPr>
                        <a:t>15</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a:latin typeface="Times New Roman"/>
                          <a:ea typeface="Times New Roman"/>
                          <a:cs typeface="Times New Roman"/>
                        </a:rPr>
                        <a:t>Профилактика терроризма и экстремизма, а также минимизации и ликвидации последствий терроризма, экстремизма на территории Ершовского муниципального района до 2025 года</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5,0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323">
                <a:tc>
                  <a:txBody>
                    <a:bodyPr/>
                    <a:lstStyle/>
                    <a:p>
                      <a:pPr>
                        <a:lnSpc>
                          <a:spcPct val="97000"/>
                        </a:lnSpc>
                        <a:spcAft>
                          <a:spcPts val="0"/>
                        </a:spcAft>
                      </a:pPr>
                      <a:r>
                        <a:rPr lang="ru-RU" sz="1200" spc="-40" baseline="0">
                          <a:latin typeface="Times New Roman"/>
                          <a:ea typeface="Times New Roman"/>
                          <a:cs typeface="Times New Roman"/>
                        </a:rPr>
                        <a:t>16</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a:latin typeface="Times New Roman"/>
                          <a:ea typeface="Times New Roman"/>
                          <a:cs typeface="Times New Roman"/>
                        </a:rPr>
                        <a:t>Укрепление общественного здоровья на территории Ершовского муниципального района на 2020-2024годы</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baseline="0">
                          <a:latin typeface="Times New Roman"/>
                          <a:ea typeface="Times New Roman"/>
                          <a:cs typeface="Times New Roman"/>
                        </a:rPr>
                        <a:t>1,0</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323">
                <a:tc>
                  <a:txBody>
                    <a:bodyPr/>
                    <a:lstStyle/>
                    <a:p>
                      <a:pPr>
                        <a:lnSpc>
                          <a:spcPct val="97000"/>
                        </a:lnSpc>
                        <a:spcAft>
                          <a:spcPts val="0"/>
                        </a:spcAft>
                      </a:pPr>
                      <a:r>
                        <a:rPr lang="ru-RU" sz="1200" spc="-40" baseline="0">
                          <a:latin typeface="Times New Roman"/>
                          <a:ea typeface="Times New Roman"/>
                          <a:cs typeface="Times New Roman"/>
                        </a:rPr>
                        <a:t>17</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aseline="0">
                          <a:latin typeface="Times New Roman"/>
                          <a:ea typeface="Times New Roman"/>
                          <a:cs typeface="Times New Roman"/>
                        </a:rPr>
                        <a:t>Комплексное развитие сельских территорий Ершовского муниципального района на 2020-2022 годы</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1208,4</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608,8</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469,5</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62">
                <a:tc>
                  <a:txBody>
                    <a:bodyPr/>
                    <a:lstStyle/>
                    <a:p>
                      <a:pPr>
                        <a:lnSpc>
                          <a:spcPct val="97000"/>
                        </a:lnSpc>
                        <a:spcAft>
                          <a:spcPts val="0"/>
                        </a:spcAft>
                      </a:pPr>
                      <a:endParaRPr lang="ru-RU" sz="1200" spc="-4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baseline="0">
                          <a:latin typeface="Times New Roman"/>
                          <a:ea typeface="Times New Roman"/>
                          <a:cs typeface="Times New Roman"/>
                        </a:rPr>
                        <a:t>Итого:</a:t>
                      </a:r>
                      <a:endParaRPr lang="ru-RU" sz="1200" baseline="0">
                        <a:latin typeface="Times New Roman"/>
                        <a:ea typeface="Times New Roman"/>
                        <a:cs typeface="Times New Roman"/>
                      </a:endParaRP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773628,1</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a:latin typeface="Times New Roman"/>
                          <a:ea typeface="Times New Roman"/>
                          <a:cs typeface="Times New Roman"/>
                        </a:rPr>
                        <a:t>713376,2</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aseline="0" dirty="0">
                          <a:latin typeface="Times New Roman"/>
                          <a:ea typeface="Times New Roman"/>
                          <a:cs typeface="Times New Roman"/>
                        </a:rPr>
                        <a:t>769581,6</a:t>
                      </a:r>
                    </a:p>
                  </a:txBody>
                  <a:tcPr marL="27053" marR="27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bwMode="auto">
          <a:xfrm>
            <a:off x="162168" y="132644"/>
            <a:ext cx="8838988" cy="785818"/>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Constantia" pitchFamily="18" charset="0"/>
                <a:ea typeface="+mn-ea"/>
                <a:cs typeface="+mn-cs"/>
              </a:defRPr>
            </a:lvl1pPr>
            <a:lvl2pPr marL="742950" indent="-2857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Constantia" pitchFamily="18" charset="0"/>
                <a:ea typeface="+mn-ea"/>
                <a:cs typeface="+mn-cs"/>
              </a:defRPr>
            </a:lvl2pPr>
            <a:lvl3pPr marL="1143000" indent="-2286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Constantia" pitchFamily="18" charset="0"/>
                <a:ea typeface="+mn-ea"/>
                <a:cs typeface="+mn-cs"/>
              </a:defRPr>
            </a:lvl3pPr>
            <a:lvl4pPr marL="1600200" indent="-228600"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Constantia" pitchFamily="18" charset="0"/>
                <a:ea typeface="+mn-ea"/>
                <a:cs typeface="+mn-cs"/>
              </a:defRPr>
            </a:lvl4pPr>
            <a:lvl5pPr marL="2057400" indent="-228600"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Constantia" pitchFamily="18" charset="0"/>
                <a:ea typeface="+mn-ea"/>
                <a:cs typeface="+mn-cs"/>
              </a:defRPr>
            </a:lvl5pPr>
            <a:lvl6pPr marL="2514600" indent="-228600" algn="l" rtl="0" eaLnBrk="1" fontAlgn="base" latinLnBrk="0" hangingPunct="1">
              <a:spcBef>
                <a:spcPct val="0"/>
              </a:spcBef>
              <a:spcAft>
                <a:spcPct val="0"/>
              </a:spcAft>
              <a:buClr>
                <a:schemeClr val="accent5"/>
              </a:buClr>
              <a:buFont typeface="Arial"/>
              <a:buChar char="-"/>
              <a:defRPr kumimoji="0" sz="2000" kern="1200" baseline="0">
                <a:solidFill>
                  <a:schemeClr val="tx1"/>
                </a:solidFill>
                <a:latin typeface="Constantia" pitchFamily="18" charset="0"/>
                <a:ea typeface="+mn-ea"/>
                <a:cs typeface="+mn-cs"/>
              </a:defRPr>
            </a:lvl6pPr>
            <a:lvl7pPr marL="2971800" indent="-228600" algn="l" rtl="0" eaLnBrk="1" fontAlgn="base" latinLnBrk="0" hangingPunct="1">
              <a:spcBef>
                <a:spcPct val="0"/>
              </a:spcBef>
              <a:spcAft>
                <a:spcPct val="0"/>
              </a:spcAft>
              <a:buClr>
                <a:schemeClr val="accent6"/>
              </a:buClr>
              <a:buSzPct val="100000"/>
              <a:buFont typeface="Arial"/>
              <a:buChar char="•"/>
              <a:defRPr kumimoji="0" sz="1800" kern="1200" baseline="0">
                <a:solidFill>
                  <a:schemeClr val="tx1"/>
                </a:solidFill>
                <a:latin typeface="Constantia" pitchFamily="18" charset="0"/>
                <a:ea typeface="+mn-ea"/>
                <a:cs typeface="+mn-cs"/>
              </a:defRPr>
            </a:lvl7pPr>
            <a:lvl8pPr marL="34290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8pPr>
            <a:lvl9pPr marL="38862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9pPr>
          </a:lstStyle>
          <a:p>
            <a:pPr marL="36512" indent="0" algn="ctr" eaLnBrk="1" hangingPunct="1">
              <a:lnSpc>
                <a:spcPct val="90000"/>
              </a:lnSpc>
              <a:buNone/>
              <a:defRPr/>
            </a:pPr>
            <a:r>
              <a:rPr lang="ru-RU" sz="1800" b="1" dirty="0" smtClean="0">
                <a:latin typeface="Times New Roman" pitchFamily="18" charset="0"/>
                <a:cs typeface="Times New Roman" pitchFamily="18" charset="0"/>
              </a:rPr>
              <a:t>Муниципальная программа                                                                                                                                                                                                                                                                                 «Развитие образования на территории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2023 года»</a:t>
            </a:r>
            <a:endPar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низ 4"/>
          <p:cNvSpPr/>
          <p:nvPr/>
        </p:nvSpPr>
        <p:spPr>
          <a:xfrm>
            <a:off x="1115616" y="1282750"/>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a:off x="4247282" y="1325144"/>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7236296" y="1297597"/>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a:xfrm>
            <a:off x="162168" y="2024215"/>
            <a:ext cx="2391084"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ru-RU" dirty="0" smtClean="0"/>
              <a:t>17дошкольных </a:t>
            </a:r>
            <a:r>
              <a:rPr lang="ru-RU" dirty="0"/>
              <a:t>организаций</a:t>
            </a:r>
          </a:p>
        </p:txBody>
      </p:sp>
      <p:sp>
        <p:nvSpPr>
          <p:cNvPr id="10" name="TextBox 9"/>
          <p:cNvSpPr txBox="1"/>
          <p:nvPr/>
        </p:nvSpPr>
        <p:spPr>
          <a:xfrm>
            <a:off x="3131840" y="2024214"/>
            <a:ext cx="3168352"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ru-RU" dirty="0" smtClean="0"/>
              <a:t>22  </a:t>
            </a:r>
            <a:r>
              <a:rPr lang="ru-RU" dirty="0"/>
              <a:t>учреждений общего образования</a:t>
            </a:r>
          </a:p>
        </p:txBody>
      </p:sp>
      <p:sp>
        <p:nvSpPr>
          <p:cNvPr id="11" name="TextBox 10"/>
          <p:cNvSpPr txBox="1"/>
          <p:nvPr/>
        </p:nvSpPr>
        <p:spPr>
          <a:xfrm>
            <a:off x="6732240" y="1938939"/>
            <a:ext cx="2088232" cy="923330"/>
          </a:xfrm>
          <a:prstGeom prst="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ru-RU" dirty="0" smtClean="0"/>
              <a:t>3  учреждения дополнительного </a:t>
            </a:r>
            <a:r>
              <a:rPr lang="ru-RU" dirty="0"/>
              <a:t>образования</a:t>
            </a:r>
          </a:p>
        </p:txBody>
      </p:sp>
      <p:pic>
        <p:nvPicPr>
          <p:cNvPr id="12" name="Рисунок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6202" y="2787591"/>
            <a:ext cx="2774716" cy="1851256"/>
          </a:xfrm>
          <a:prstGeom prst="rect">
            <a:avLst/>
          </a:prstGeom>
          <a:scene3d>
            <a:camera prst="orthographicFront"/>
            <a:lightRig rig="threePt" dir="t"/>
          </a:scene3d>
          <a:sp3d>
            <a:bevelT prst="relaxedInset"/>
          </a:sp3d>
        </p:spPr>
      </p:pic>
      <p:pic>
        <p:nvPicPr>
          <p:cNvPr id="13" name="Рисунок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91063" y="2787591"/>
            <a:ext cx="3309130" cy="1913450"/>
          </a:xfrm>
          <a:prstGeom prst="rect">
            <a:avLst/>
          </a:prstGeom>
          <a:scene3d>
            <a:camera prst="orthographicFront"/>
            <a:lightRig rig="threePt" dir="t"/>
          </a:scene3d>
          <a:sp3d>
            <a:bevelT prst="relaxedInset"/>
          </a:sp3d>
        </p:spPr>
      </p:pic>
      <p:pic>
        <p:nvPicPr>
          <p:cNvPr id="14" name="Рисунок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90338" y="2947544"/>
            <a:ext cx="2610818" cy="1700808"/>
          </a:xfrm>
          <a:prstGeom prst="rect">
            <a:avLst/>
          </a:prstGeom>
          <a:scene3d>
            <a:camera prst="orthographicFront"/>
            <a:lightRig rig="threePt" dir="t"/>
          </a:scene3d>
          <a:sp3d>
            <a:bevelT prst="relaxedInset"/>
          </a:sp3d>
        </p:spPr>
      </p:pic>
      <p:sp>
        <p:nvSpPr>
          <p:cNvPr id="68610" name="Rectangle 2"/>
          <p:cNvSpPr>
            <a:spLocks noChangeArrowheads="1"/>
          </p:cNvSpPr>
          <p:nvPr/>
        </p:nvSpPr>
        <p:spPr bwMode="auto">
          <a:xfrm flipH="1">
            <a:off x="6357950" y="4786322"/>
            <a:ext cx="264320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дополнительным образовательным программам – 1911 чел. (учреждения дополнительного образования – 912 чел., детские сады – 10 чел., общеобразовательные учреждения – 989 чел.). Охват дополнительным образованием детей в возрасте от 5 до 18 лет составляет 52%.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8611" name="Rectangle 3"/>
          <p:cNvSpPr>
            <a:spLocks noChangeArrowheads="1"/>
          </p:cNvSpPr>
          <p:nvPr/>
        </p:nvSpPr>
        <p:spPr bwMode="auto">
          <a:xfrm>
            <a:off x="2928926" y="4857760"/>
            <a:ext cx="342902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1 сентября 2020-2021 учебного года в общеобразовательных организациях района обучаются 4141учащихся.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11 классы в 2019-2020 учебном году завершили 152 выпускника, все допущены к экзаменам.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районе, по итогам 2019-2020 учебного года, 15 медалистов федерального уровня, 5 серебряных медалистов, получивших муниципальные медали.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2" name="Rectangle 4"/>
          <p:cNvSpPr>
            <a:spLocks noChangeArrowheads="1"/>
          </p:cNvSpPr>
          <p:nvPr/>
        </p:nvSpPr>
        <p:spPr bwMode="auto">
          <a:xfrm>
            <a:off x="0" y="4857760"/>
            <a:ext cx="27146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2019-2020 учебном году всеми формами дошкольного образования охвачено 1597 детей в возрасте от 1,5 до 7 лет, в том числе 241 ребёнок в 17дошкольных группах в общеобразовательных организациях.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51539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4088290036"/>
              </p:ext>
            </p:extLst>
          </p:nvPr>
        </p:nvGraphicFramePr>
        <p:xfrm>
          <a:off x="1" y="2"/>
          <a:ext cx="9143998" cy="6857995"/>
        </p:xfrm>
        <a:graphic>
          <a:graphicData uri="http://schemas.openxmlformats.org/drawingml/2006/table">
            <a:tbl>
              <a:tblPr>
                <a:effectLst>
                  <a:outerShdw blurRad="50800" dist="38100" dir="5400000" algn="t" rotWithShape="0">
                    <a:prstClr val="black">
                      <a:alpha val="40000"/>
                    </a:prstClr>
                  </a:outerShdw>
                </a:effectLst>
              </a:tblPr>
              <a:tblGrid>
                <a:gridCol w="5828725">
                  <a:extLst>
                    <a:ext uri="{9D8B030D-6E8A-4147-A177-3AD203B41FA5}">
                      <a16:colId xmlns="" xmlns:a16="http://schemas.microsoft.com/office/drawing/2014/main" val="20000"/>
                    </a:ext>
                  </a:extLst>
                </a:gridCol>
                <a:gridCol w="569034">
                  <a:extLst>
                    <a:ext uri="{9D8B030D-6E8A-4147-A177-3AD203B41FA5}">
                      <a16:colId xmlns="" xmlns:a16="http://schemas.microsoft.com/office/drawing/2014/main" val="20001"/>
                    </a:ext>
                  </a:extLst>
                </a:gridCol>
                <a:gridCol w="548989">
                  <a:extLst>
                    <a:ext uri="{9D8B030D-6E8A-4147-A177-3AD203B41FA5}">
                      <a16:colId xmlns="" xmlns:a16="http://schemas.microsoft.com/office/drawing/2014/main" val="20002"/>
                    </a:ext>
                  </a:extLst>
                </a:gridCol>
                <a:gridCol w="549636">
                  <a:extLst>
                    <a:ext uri="{9D8B030D-6E8A-4147-A177-3AD203B41FA5}">
                      <a16:colId xmlns="" xmlns:a16="http://schemas.microsoft.com/office/drawing/2014/main" val="20003"/>
                    </a:ext>
                  </a:extLst>
                </a:gridCol>
                <a:gridCol w="548989">
                  <a:extLst>
                    <a:ext uri="{9D8B030D-6E8A-4147-A177-3AD203B41FA5}">
                      <a16:colId xmlns="" xmlns:a16="http://schemas.microsoft.com/office/drawing/2014/main" val="20004"/>
                    </a:ext>
                  </a:extLst>
                </a:gridCol>
                <a:gridCol w="549636">
                  <a:extLst>
                    <a:ext uri="{9D8B030D-6E8A-4147-A177-3AD203B41FA5}">
                      <a16:colId xmlns="" xmlns:a16="http://schemas.microsoft.com/office/drawing/2014/main" val="20005"/>
                    </a:ext>
                  </a:extLst>
                </a:gridCol>
                <a:gridCol w="548989">
                  <a:extLst>
                    <a:ext uri="{9D8B030D-6E8A-4147-A177-3AD203B41FA5}">
                      <a16:colId xmlns="" xmlns:a16="http://schemas.microsoft.com/office/drawing/2014/main" val="20006"/>
                    </a:ext>
                  </a:extLst>
                </a:gridCol>
              </a:tblGrid>
              <a:tr h="221225">
                <a:tc>
                  <a:txBody>
                    <a:bodyPr/>
                    <a:lstStyle/>
                    <a:p>
                      <a:pPr algn="l">
                        <a:spcAft>
                          <a:spcPts val="0"/>
                        </a:spcAft>
                      </a:pP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ед.изм</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2019</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2020</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2022</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2023</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1225">
                <a:tc gridSpan="7">
                  <a:txBody>
                    <a:bodyPr/>
                    <a:lstStyle/>
                    <a:p>
                      <a:pPr algn="ctr">
                        <a:spcAft>
                          <a:spcPts val="0"/>
                        </a:spcAft>
                      </a:pPr>
                      <a:r>
                        <a:rPr lang="ru-RU" sz="1200" dirty="0">
                          <a:latin typeface="Times New Roman" pitchFamily="18" charset="0"/>
                          <a:ea typeface="Times New Roman"/>
                          <a:cs typeface="Times New Roman" pitchFamily="18" charset="0"/>
                        </a:rPr>
                        <a:t>Дошкольное образование</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663677">
                <a:tc>
                  <a:txBody>
                    <a:bodyPr/>
                    <a:lstStyle/>
                    <a:p>
                      <a:pPr algn="l">
                        <a:spcAft>
                          <a:spcPts val="0"/>
                        </a:spcAft>
                      </a:pPr>
                      <a:r>
                        <a:rPr lang="ru-RU" sz="1200" dirty="0">
                          <a:latin typeface="Times New Roman" pitchFamily="18" charset="0"/>
                          <a:ea typeface="Times New Roman"/>
                          <a:cs typeface="Times New Roman" pitchFamily="18" charset="0"/>
                        </a:rPr>
                        <a:t>Доля детей в возрасте 1 - 6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1 - 6 лет</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57,9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57,1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56,5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61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детей в возрасте 1 - 6 лет, стоящих на учете для определения в муниципальные дошкольные образовательные учреждения, в общей численности детей в возрасте 1 - 6 лет</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63677">
                <a:tc>
                  <a:txBody>
                    <a:bodyPr/>
                    <a:lstStyle/>
                    <a:p>
                      <a:pPr algn="l">
                        <a:spcAft>
                          <a:spcPts val="0"/>
                        </a:spcAft>
                      </a:pPr>
                      <a:r>
                        <a:rPr lang="ru-RU" sz="1200" dirty="0">
                          <a:latin typeface="Times New Roman" pitchFamily="18" charset="0"/>
                          <a:ea typeface="Times New Roman"/>
                          <a:cs typeface="Times New Roman" pitchFamily="18" charset="0"/>
                        </a:rPr>
                        <a:t>Доля 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225">
                <a:tc gridSpan="7">
                  <a:txBody>
                    <a:bodyPr/>
                    <a:lstStyle/>
                    <a:p>
                      <a:pPr algn="ctr">
                        <a:spcAft>
                          <a:spcPts val="0"/>
                        </a:spcAft>
                      </a:pPr>
                      <a:r>
                        <a:rPr lang="ru-RU" sz="1200" dirty="0">
                          <a:latin typeface="Times New Roman" pitchFamily="18" charset="0"/>
                          <a:ea typeface="Times New Roman"/>
                          <a:cs typeface="Times New Roman" pitchFamily="18" charset="0"/>
                        </a:rPr>
                        <a:t>Общее и дополнительное образование</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663677">
                <a:tc>
                  <a:txBody>
                    <a:bodyPr/>
                    <a:lstStyle/>
                    <a:p>
                      <a:pPr algn="l">
                        <a:spcAft>
                          <a:spcPts val="0"/>
                        </a:spcAft>
                      </a:pPr>
                      <a:r>
                        <a:rPr lang="ru-RU" sz="1200" dirty="0">
                          <a:latin typeface="Times New Roman" pitchFamily="18" charset="0"/>
                          <a:ea typeface="Times New Roman"/>
                          <a:cs typeface="Times New Roman" pitchFamily="18" charset="0"/>
                        </a:rPr>
                        <a:t>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0,7</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13,6</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22,7</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22,7</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16</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42452">
                <a:tc>
                  <a:txBody>
                    <a:bodyPr/>
                    <a:lstStyle/>
                    <a:p>
                      <a:pPr algn="l">
                        <a:spcAft>
                          <a:spcPts val="0"/>
                        </a:spcAft>
                      </a:pPr>
                      <a:r>
                        <a:rPr lang="ru-RU" sz="1200">
                          <a:latin typeface="Times New Roman" pitchFamily="18" charset="0"/>
                          <a:ea typeface="Times New Roman"/>
                          <a:cs typeface="Times New Roman" pitchFamily="18" charset="0"/>
                        </a:rPr>
                        <a:t>Доля детей первой и второй групп здоровья в общей численности обучающихся в муниципальных общеобразовательных учреждениях</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80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81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82</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82,5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83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обучающихся в муниципальных общеобразовательных учреждениях, занимающихся во вторую (третью) смену, в общей численности обучающихся в муниципальных общеобразовательных учреждениях</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12,1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11,8</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11,5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442452">
                <a:tc>
                  <a:txBody>
                    <a:bodyPr/>
                    <a:lstStyle/>
                    <a:p>
                      <a:pPr algn="l">
                        <a:spcAft>
                          <a:spcPts val="0"/>
                        </a:spcAft>
                      </a:pPr>
                      <a:r>
                        <a:rPr lang="ru-RU" sz="1200">
                          <a:latin typeface="Times New Roman" pitchFamily="18" charset="0"/>
                          <a:ea typeface="Times New Roman"/>
                          <a:cs typeface="Times New Roman" pitchFamily="18" charset="0"/>
                        </a:rPr>
                        <a:t>Расходы бюджета муниципального образования на общее образование в расчете на 1 обучающегося в муниципальных общеобразовательных учреждениях</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т.р</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36,8</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41,8</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47,9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52</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56,1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7804"/>
            <a:ext cx="8858312" cy="59772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спорта и молодежной политики </a:t>
            </a:r>
            <a:r>
              <a:rPr lang="ru-RU" sz="1800" b="1" dirty="0" err="1" smtClean="0">
                <a:latin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cs typeface="Times New Roman" panose="02020603050405020304" pitchFamily="18" charset="0"/>
              </a:rPr>
              <a:t> муниципального района на 2017-2020годы»</a:t>
            </a:r>
            <a:endParaRPr lang="ru-RU" sz="1800" b="1"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6643702" y="714356"/>
            <a:ext cx="2357454" cy="1571636"/>
          </a:xfrm>
          <a:prstGeom prst="rect">
            <a:avLst/>
          </a:prstGeom>
          <a:noFill/>
          <a:ln w="9525">
            <a:noFill/>
            <a:miter lim="800000"/>
            <a:headEnd/>
            <a:tailEnd/>
          </a:ln>
          <a:effectLst/>
          <a:scene3d>
            <a:camera prst="orthographicFront"/>
            <a:lightRig rig="threePt" dir="t"/>
          </a:scene3d>
          <a:sp3d>
            <a:bevelT prst="relaxedInset"/>
          </a:sp3d>
        </p:spPr>
      </p:pic>
      <p:sp>
        <p:nvSpPr>
          <p:cNvPr id="8" name="Прямоугольник 7"/>
          <p:cNvSpPr/>
          <p:nvPr/>
        </p:nvSpPr>
        <p:spPr>
          <a:xfrm>
            <a:off x="0" y="714356"/>
            <a:ext cx="5929322" cy="307777"/>
          </a:xfrm>
          <a:prstGeom prst="rect">
            <a:avLst/>
          </a:prstGeom>
        </p:spPr>
        <p:txBody>
          <a:bodyPr wrap="square">
            <a:spAutoFit/>
          </a:bodyPr>
          <a:lstStyle/>
          <a:p>
            <a:pPr algn="ctr"/>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9" name="Прямоугольник 8"/>
          <p:cNvSpPr/>
          <p:nvPr/>
        </p:nvSpPr>
        <p:spPr>
          <a:xfrm>
            <a:off x="0" y="1000109"/>
            <a:ext cx="6643702" cy="1384995"/>
          </a:xfrm>
          <a:prstGeom prst="rect">
            <a:avLst/>
          </a:prstGeom>
        </p:spPr>
        <p:txBody>
          <a:bodyPr wrap="square">
            <a:spAutoFit/>
          </a:bodyPr>
          <a:lstStyle/>
          <a:p>
            <a:pPr algn="just"/>
            <a:r>
              <a:rPr lang="ru-RU" sz="1200" dirty="0" smtClean="0">
                <a:latin typeface="Times New Roman" pitchFamily="18" charset="0"/>
                <a:cs typeface="Times New Roman" pitchFamily="18" charset="0"/>
              </a:rPr>
              <a:t>- создание условий, обеспечивающих возможность гражданам систематически заниматься физической культурой и спортом; - создание условий и возможностей для успешной социализации и эффективной самореализации молодежи, развития ее потенциала в интересах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 - создание условий для развития системы патриотического воспитания детей и молодежи;</a:t>
            </a:r>
          </a:p>
          <a:p>
            <a:pPr algn="just"/>
            <a:r>
              <a:rPr lang="ru-RU" sz="1200" dirty="0" smtClean="0">
                <a:latin typeface="Times New Roman" pitchFamily="18" charset="0"/>
                <a:cs typeface="Times New Roman" pitchFamily="18" charset="0"/>
              </a:rPr>
              <a:t>- создание условий для развития потенциала молодежи.</a:t>
            </a:r>
          </a:p>
          <a:p>
            <a:endParaRPr lang="ru-RU" sz="1200" dirty="0">
              <a:latin typeface="Times New Roman" pitchFamily="18" charset="0"/>
              <a:cs typeface="Times New Roman" pitchFamily="18" charset="0"/>
            </a:endParaRPr>
          </a:p>
        </p:txBody>
      </p:sp>
      <p:graphicFrame>
        <p:nvGraphicFramePr>
          <p:cNvPr id="13" name="Таблица 12"/>
          <p:cNvGraphicFramePr>
            <a:graphicFrameLocks noGrp="1"/>
          </p:cNvGraphicFramePr>
          <p:nvPr/>
        </p:nvGraphicFramePr>
        <p:xfrm>
          <a:off x="1" y="2285992"/>
          <a:ext cx="9001157" cy="4502789"/>
        </p:xfrm>
        <a:graphic>
          <a:graphicData uri="http://schemas.openxmlformats.org/drawingml/2006/table">
            <a:tbl>
              <a:tblPr/>
              <a:tblGrid>
                <a:gridCol w="737021"/>
                <a:gridCol w="3300896"/>
                <a:gridCol w="666658"/>
                <a:gridCol w="737021"/>
                <a:gridCol w="753219"/>
                <a:gridCol w="1118644"/>
                <a:gridCol w="280479"/>
                <a:gridCol w="633707"/>
                <a:gridCol w="773512"/>
              </a:tblGrid>
              <a:tr h="291835">
                <a:tc rowSpan="2">
                  <a:txBody>
                    <a:bodyPr/>
                    <a:lstStyle/>
                    <a:p>
                      <a:pPr marL="90170" algn="ctr">
                        <a:lnSpc>
                          <a:spcPct val="115000"/>
                        </a:lnSpc>
                        <a:spcAft>
                          <a:spcPts val="0"/>
                        </a:spcAft>
                      </a:pPr>
                      <a:r>
                        <a:rPr lang="ru-RU" sz="1200" b="1" dirty="0">
                          <a:latin typeface="Times New Roman"/>
                          <a:ea typeface="Times New Roman"/>
                          <a:cs typeface="Times New Roman"/>
                        </a:rPr>
                        <a:t>№</a:t>
                      </a:r>
                      <a:endParaRPr lang="ru-RU" sz="1200" dirty="0">
                        <a:latin typeface="Times New Roman"/>
                        <a:ea typeface="Times New Roman"/>
                        <a:cs typeface="Times New Roman"/>
                      </a:endParaRPr>
                    </a:p>
                    <a:p>
                      <a:pPr marL="90170" algn="ctr">
                        <a:lnSpc>
                          <a:spcPct val="115000"/>
                        </a:lnSpc>
                        <a:spcAft>
                          <a:spcPts val="0"/>
                        </a:spcAft>
                      </a:pP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18110" algn="ctr">
                        <a:lnSpc>
                          <a:spcPct val="115000"/>
                        </a:lnSpc>
                        <a:spcAft>
                          <a:spcPts val="0"/>
                        </a:spcAft>
                      </a:pPr>
                      <a:r>
                        <a:rPr lang="ru-RU" sz="1200" b="1" dirty="0">
                          <a:latin typeface="Times New Roman"/>
                          <a:ea typeface="Times New Roman"/>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b="1" dirty="0">
                          <a:latin typeface="Times New Roman"/>
                          <a:ea typeface="Times New Roman"/>
                          <a:cs typeface="Times New Roman"/>
                        </a:rPr>
                        <a:t>Единица измерения</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endParaRPr lang="ru-RU"/>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65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2021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2022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2023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2024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40">
                <a:tc>
                  <a:txBody>
                    <a:bodyPr/>
                    <a:lstStyle/>
                    <a:p>
                      <a:pPr marL="118110" algn="ctr">
                        <a:lnSpc>
                          <a:spcPct val="115000"/>
                        </a:lnSpc>
                        <a:spcAft>
                          <a:spcPts val="0"/>
                        </a:spcAft>
                      </a:pPr>
                      <a:r>
                        <a:rPr lang="ru-RU" sz="1200" b="1">
                          <a:latin typeface="Times New Roman"/>
                          <a:ea typeface="Times New Roman"/>
                          <a:cs typeface="Times New Roman"/>
                        </a:rPr>
                        <a:t>1</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2</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3</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4</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5</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6</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8110" algn="ctr">
                        <a:lnSpc>
                          <a:spcPct val="115000"/>
                        </a:lnSpc>
                        <a:spcAft>
                          <a:spcPts val="0"/>
                        </a:spcAft>
                      </a:pPr>
                      <a:r>
                        <a:rPr lang="ru-RU" sz="1200" b="1">
                          <a:latin typeface="Times New Roman"/>
                          <a:ea typeface="Times New Roman"/>
                          <a:cs typeface="Times New Roman"/>
                        </a:rPr>
                        <a:t>8</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8110" algn="ctr">
                        <a:lnSpc>
                          <a:spcPct val="115000"/>
                        </a:lnSpc>
                        <a:spcAft>
                          <a:spcPts val="0"/>
                        </a:spcAft>
                      </a:pPr>
                      <a:r>
                        <a:rPr lang="ru-RU" sz="1200" b="1">
                          <a:latin typeface="Times New Roman"/>
                          <a:ea typeface="Times New Roman"/>
                          <a:cs typeface="Times New Roman"/>
                        </a:rPr>
                        <a:t>9</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09">
                <a:tc gridSpan="8">
                  <a:txBody>
                    <a:bodyPr/>
                    <a:lstStyle/>
                    <a:p>
                      <a:pPr marL="450215" algn="ctr">
                        <a:lnSpc>
                          <a:spcPct val="115000"/>
                        </a:lnSpc>
                        <a:spcAft>
                          <a:spcPts val="0"/>
                        </a:spcAft>
                      </a:pPr>
                      <a:r>
                        <a:rPr lang="ru-RU" sz="1200" b="1" dirty="0">
                          <a:latin typeface="Times New Roman"/>
                          <a:ea typeface="Times New Roman"/>
                          <a:cs typeface="Times New Roman"/>
                        </a:rPr>
                        <a:t>Муниципальная  программа «Развитие физической культуры, спорта и молодежной политики» до 2025 года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450215" algn="ctr">
                        <a:lnSpc>
                          <a:spcPct val="115000"/>
                        </a:lnSpc>
                        <a:spcAft>
                          <a:spcPts val="0"/>
                        </a:spcAft>
                      </a:pP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818">
                <a:tc>
                  <a:txBody>
                    <a:bodyPr/>
                    <a:lstStyle/>
                    <a:p>
                      <a:pPr marL="90170" algn="ctr">
                        <a:lnSpc>
                          <a:spcPct val="115000"/>
                        </a:lnSpc>
                        <a:spcAft>
                          <a:spcPts val="0"/>
                        </a:spcAft>
                      </a:pPr>
                      <a:r>
                        <a:rPr lang="ru-RU" sz="1200">
                          <a:latin typeface="Times New Roman"/>
                          <a:ea typeface="Times New Roman"/>
                          <a:cs typeface="Times New Roman"/>
                        </a:rPr>
                        <a:t>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населения района, систематически занимающихся физической культурой и спортом, от общей численности населения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226">
                <a:tc>
                  <a:txBody>
                    <a:bodyPr/>
                    <a:lstStyle/>
                    <a:p>
                      <a:pPr marL="90170" algn="ctr">
                        <a:lnSpc>
                          <a:spcPct val="115000"/>
                        </a:lnSpc>
                        <a:spcAft>
                          <a:spcPts val="0"/>
                        </a:spcAft>
                      </a:pPr>
                      <a:r>
                        <a:rPr lang="ru-RU" sz="120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района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38,6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22">
                <a:tc>
                  <a:txBody>
                    <a:bodyPr/>
                    <a:lstStyle/>
                    <a:p>
                      <a:pPr marL="90170"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молодых людей,  вовлеченных в мероприятия, реализуемые по различным направлениям работы с молодежью на территории района от общего количества молодежи района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37,2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dirty="0">
                          <a:latin typeface="Times New Roman"/>
                          <a:ea typeface="Times New Roman"/>
                          <a:cs typeface="Times New Roman"/>
                        </a:rPr>
                        <a:t>38,0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1" y="-23746"/>
          <a:ext cx="8715433" cy="4403285"/>
        </p:xfrm>
        <a:graphic>
          <a:graphicData uri="http://schemas.openxmlformats.org/drawingml/2006/table">
            <a:tbl>
              <a:tblPr/>
              <a:tblGrid>
                <a:gridCol w="544687"/>
                <a:gridCol w="4241660"/>
                <a:gridCol w="500066"/>
                <a:gridCol w="571504"/>
                <a:gridCol w="785818"/>
                <a:gridCol w="732243"/>
                <a:gridCol w="724655"/>
                <a:gridCol w="614800"/>
              </a:tblGrid>
              <a:tr h="201484">
                <a:tc gridSpan="8">
                  <a:txBody>
                    <a:bodyPr/>
                    <a:lstStyle/>
                    <a:p>
                      <a:pPr algn="ctr">
                        <a:lnSpc>
                          <a:spcPct val="115000"/>
                        </a:lnSpc>
                        <a:spcAft>
                          <a:spcPts val="0"/>
                        </a:spcAft>
                      </a:pPr>
                      <a:r>
                        <a:rPr lang="ru-RU" sz="1200" b="1" dirty="0">
                          <a:latin typeface="Times New Roman"/>
                          <a:ea typeface="Times New Roman"/>
                          <a:cs typeface="Times New Roman"/>
                        </a:rPr>
                        <a:t>Подпрограмма 1 «Развитие физической культуры и спорта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2968">
                <a:tc>
                  <a:txBody>
                    <a:bodyPr/>
                    <a:lstStyle/>
                    <a:p>
                      <a:pPr marL="90170" algn="ctr">
                        <a:lnSpc>
                          <a:spcPct val="115000"/>
                        </a:lnSpc>
                        <a:spcAft>
                          <a:spcPts val="0"/>
                        </a:spcAft>
                      </a:pPr>
                      <a:endParaRPr lang="ru-RU" sz="1200">
                        <a:latin typeface="Times New Roman"/>
                        <a:ea typeface="Times New Roman"/>
                        <a:cs typeface="Times New Roman"/>
                      </a:endParaRPr>
                    </a:p>
                    <a:p>
                      <a:pPr marL="90170" algn="ctr">
                        <a:lnSpc>
                          <a:spcPct val="115000"/>
                        </a:lnSpc>
                        <a:spcAft>
                          <a:spcPts val="0"/>
                        </a:spcAft>
                      </a:pPr>
                      <a:r>
                        <a:rPr lang="ru-RU" sz="1200">
                          <a:latin typeface="Times New Roman"/>
                          <a:ea typeface="Times New Roman"/>
                          <a:cs typeface="Times New Roman"/>
                        </a:rPr>
                        <a:t>1.1.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населения, регулярно занимающегося физической культурой и спортом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marL="90170" algn="ctr">
                        <a:lnSpc>
                          <a:spcPct val="115000"/>
                        </a:lnSpc>
                        <a:spcAft>
                          <a:spcPts val="0"/>
                        </a:spcAft>
                      </a:pPr>
                      <a:r>
                        <a:rPr lang="ru-RU" sz="1200">
                          <a:latin typeface="Times New Roman"/>
                          <a:ea typeface="Times New Roman"/>
                          <a:cs typeface="Times New Roman"/>
                        </a:rPr>
                        <a:t>1.2.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лиц с ограниченными возможностями здоровья и инвалидов, систематически занимающихся физической культурой и спортом</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6,5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7,6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8,7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9,0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285">
                <a:tc>
                  <a:txBody>
                    <a:bodyPr/>
                    <a:lstStyle/>
                    <a:p>
                      <a:pPr marL="90170" algn="ctr">
                        <a:lnSpc>
                          <a:spcPct val="115000"/>
                        </a:lnSpc>
                        <a:spcAft>
                          <a:spcPts val="0"/>
                        </a:spcAft>
                      </a:pPr>
                      <a:r>
                        <a:rPr lang="ru-RU" sz="1200">
                          <a:latin typeface="Times New Roman"/>
                          <a:ea typeface="Times New Roman"/>
                          <a:cs typeface="Times New Roman"/>
                        </a:rPr>
                        <a:t>1.3.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38,5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05">
                <a:tc gridSpan="6">
                  <a:txBody>
                    <a:bodyPr/>
                    <a:lstStyle/>
                    <a:p>
                      <a:pPr algn="ctr">
                        <a:lnSpc>
                          <a:spcPct val="115000"/>
                        </a:lnSpc>
                        <a:spcAft>
                          <a:spcPts val="0"/>
                        </a:spcAft>
                      </a:pPr>
                      <a:r>
                        <a:rPr lang="ru-RU" sz="1200" b="1" dirty="0">
                          <a:latin typeface="Times New Roman"/>
                          <a:ea typeface="Times New Roman"/>
                          <a:cs typeface="Times New Roman"/>
                        </a:rPr>
                        <a:t>Подпрограмма 2 «Патриотическое воспитание молодежи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68">
                <a:tc>
                  <a:txBody>
                    <a:bodyPr/>
                    <a:lstStyle/>
                    <a:p>
                      <a:pP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клубов военно-патриотической направленности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a:lnSpc>
                          <a:spcPct val="115000"/>
                        </a:lnSpc>
                        <a:spcAft>
                          <a:spcPts val="0"/>
                        </a:spcAft>
                      </a:pPr>
                      <a:r>
                        <a:rPr lang="ru-RU" sz="120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юношей допризывного возраста, принимающих участие  в мероприятиях военно-патриотической направленности</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612">
                <a:tc>
                  <a:txBody>
                    <a:bodyPr/>
                    <a:lstStyle/>
                    <a:p>
                      <a:pP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молодых людей, принимающих участие в деятельности молодёжных организаций, клубов патриотической и военно-патриотической направленности, школьных музеев и уголков боевой славы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Borodina\Desktop\фото фин орган\_DSC0470.JPG"/>
          <p:cNvPicPr/>
          <p:nvPr/>
        </p:nvPicPr>
        <p:blipFill>
          <a:blip r:embed="rId2" cstate="print"/>
          <a:srcRect/>
          <a:stretch>
            <a:fillRect/>
          </a:stretch>
        </p:blipFill>
        <p:spPr bwMode="auto">
          <a:xfrm>
            <a:off x="285720" y="4357694"/>
            <a:ext cx="3714775" cy="2500306"/>
          </a:xfrm>
          <a:prstGeom prst="rect">
            <a:avLst/>
          </a:prstGeom>
          <a:noFill/>
          <a:ln w="9525">
            <a:noFill/>
            <a:miter lim="800000"/>
            <a:headEnd/>
            <a:tailEnd/>
          </a:ln>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29256" y="4357694"/>
            <a:ext cx="3373933" cy="25003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3" y="2706264"/>
          <a:ext cx="8715435" cy="3773969"/>
        </p:xfrm>
        <a:graphic>
          <a:graphicData uri="http://schemas.openxmlformats.org/drawingml/2006/table">
            <a:tbl>
              <a:tblPr/>
              <a:tblGrid>
                <a:gridCol w="217283"/>
                <a:gridCol w="4140435"/>
                <a:gridCol w="476628"/>
                <a:gridCol w="680898"/>
                <a:gridCol w="802412"/>
                <a:gridCol w="443522"/>
                <a:gridCol w="369641"/>
                <a:gridCol w="813164"/>
                <a:gridCol w="771452"/>
              </a:tblGrid>
              <a:tr h="286428">
                <a:tc gridSpan="7">
                  <a:txBody>
                    <a:bodyPr/>
                    <a:lstStyle/>
                    <a:p>
                      <a:pPr marL="111760" algn="ctr">
                        <a:lnSpc>
                          <a:spcPct val="115000"/>
                        </a:lnSpc>
                        <a:spcAft>
                          <a:spcPts val="0"/>
                        </a:spcAft>
                      </a:pPr>
                      <a:r>
                        <a:rPr lang="ru-RU" sz="1200" b="1" dirty="0">
                          <a:latin typeface="Times New Roman"/>
                          <a:ea typeface="Times New Roman"/>
                          <a:cs typeface="Times New Roman"/>
                        </a:rPr>
                        <a:t>Подпрограмма 3 «Молодежь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60">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20" dirty="0">
                          <a:latin typeface="Times New Roman"/>
                          <a:ea typeface="Times New Roman"/>
                          <a:cs typeface="Times New Roman"/>
                        </a:rPr>
                        <a:t>Количество молодых людей, задействованных в молодёжных и детских общественных организациях и объединениях, в общей численности молодёжи района   (ежегодное количество)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2730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a:latin typeface="Times New Roman"/>
                          <a:ea typeface="Times New Roman"/>
                          <a:cs typeface="Times New Roman"/>
                        </a:rPr>
                        <a:t>2770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201295" marR="250190"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marR="250190"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858">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молодых людей, принимающих участие </a:t>
                      </a:r>
                      <a:r>
                        <a:rPr lang="ru-RU" sz="1200" spc="-20">
                          <a:latin typeface="Times New Roman"/>
                          <a:ea typeface="Times New Roman"/>
                          <a:cs typeface="Times New Roman"/>
                        </a:rPr>
                        <a:t>в массовых творческих, спортивных, научных и других мероприятиях, </a:t>
                      </a:r>
                      <a:r>
                        <a:rPr lang="ru-RU" sz="1200" spc="-40">
                          <a:latin typeface="Times New Roman"/>
                          <a:ea typeface="Times New Roman"/>
                          <a:cs typeface="Times New Roman"/>
                        </a:rPr>
                        <a:t>в общей численности молодёжи района</a:t>
                      </a:r>
                      <a:r>
                        <a:rPr lang="ru-RU" sz="1200">
                          <a:latin typeface="Times New Roman"/>
                          <a:ea typeface="Times New Roman"/>
                          <a:cs typeface="Times New Roman"/>
                        </a:rPr>
                        <a:t>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2600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52">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a:t>
                      </a:r>
                      <a:r>
                        <a:rPr lang="ru-RU" sz="1200" spc="-30">
                          <a:latin typeface="Times New Roman"/>
                          <a:ea typeface="Times New Roman"/>
                          <a:cs typeface="Times New Roman"/>
                        </a:rPr>
                        <a:t> молодых людей, включенных в проекты </a:t>
                      </a:r>
                      <a:r>
                        <a:rPr lang="ru-RU" sz="1200" spc="-50">
                          <a:latin typeface="Times New Roman"/>
                          <a:ea typeface="Times New Roman"/>
                          <a:cs typeface="Times New Roman"/>
                        </a:rPr>
                        <a:t>развития социальной компетентности </a:t>
                      </a:r>
                      <a:r>
                        <a:rPr lang="ru-RU" sz="1200">
                          <a:latin typeface="Times New Roman"/>
                          <a:ea typeface="Times New Roman"/>
                          <a:cs typeface="Times New Roman"/>
                        </a:rPr>
                        <a:t>(ежегодно)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19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57">
                <a:tc gridSpan="9">
                  <a:txBody>
                    <a:bodyPr/>
                    <a:lstStyle/>
                    <a:p>
                      <a:pPr marL="111760">
                        <a:lnSpc>
                          <a:spcPct val="115000"/>
                        </a:lnSpc>
                        <a:spcAft>
                          <a:spcPts val="0"/>
                        </a:spcAft>
                      </a:pPr>
                      <a:r>
                        <a:rPr lang="ru-RU" sz="1200" b="1" dirty="0">
                          <a:latin typeface="Times New Roman"/>
                          <a:ea typeface="Times New Roman"/>
                          <a:cs typeface="Times New Roman"/>
                        </a:rPr>
                        <a:t>                                           Подпрограмма 4 «Развитие туризма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1224">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30" dirty="0">
                          <a:latin typeface="Times New Roman"/>
                          <a:ea typeface="Times New Roman"/>
                          <a:cs typeface="Times New Roman"/>
                        </a:rPr>
                        <a:t>количество туристов, посетивших </a:t>
                      </a:r>
                      <a:r>
                        <a:rPr lang="ru-RU" sz="1200" spc="-30" dirty="0" err="1">
                          <a:latin typeface="Times New Roman"/>
                          <a:ea typeface="Times New Roman"/>
                          <a:cs typeface="Times New Roman"/>
                        </a:rPr>
                        <a:t>Ершовский</a:t>
                      </a:r>
                      <a:r>
                        <a:rPr lang="ru-RU" sz="1200" spc="-30" dirty="0">
                          <a:latin typeface="Times New Roman"/>
                          <a:ea typeface="Times New Roman"/>
                          <a:cs typeface="Times New Roman"/>
                        </a:rPr>
                        <a:t> район в период 2021 - 2025 годы 300 чел. ежегодно;</a:t>
                      </a:r>
                      <a:endParaRPr lang="ru-RU" sz="1200" dirty="0">
                        <a:latin typeface="Courier New"/>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45">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spc="-30" dirty="0">
                          <a:latin typeface="Times New Roman"/>
                          <a:ea typeface="Times New Roman"/>
                          <a:cs typeface="Times New Roman"/>
                        </a:rPr>
                        <a:t> количество туристов принявших участие во внутреннем туризме в период 2021– 2025 годы 500 чел. ежегодно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18758" y="1"/>
            <a:ext cx="3968490" cy="2643182"/>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1"/>
            <a:ext cx="3786214" cy="2643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7503" y="124297"/>
            <a:ext cx="8965109" cy="587099"/>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fontAlgn="auto" hangingPunct="1">
              <a:spcAft>
                <a:spcPts val="0"/>
              </a:spcAft>
              <a:defRPr/>
            </a:pPr>
            <a:r>
              <a:rPr lang="ru-RU" sz="3600" b="1" dirty="0" smtClean="0">
                <a:solidFill>
                  <a:schemeClr val="tx1"/>
                </a:solidFill>
                <a:latin typeface="Times New Roman" panose="02020603050405020304" pitchFamily="18" charset="0"/>
                <a:cs typeface="Times New Roman" panose="02020603050405020304" pitchFamily="18" charset="0"/>
              </a:rPr>
              <a:t>Что такое бюджет ?</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Подзаголовок 2"/>
          <p:cNvSpPr>
            <a:spLocks noGrp="1"/>
          </p:cNvSpPr>
          <p:nvPr>
            <p:ph idx="1"/>
          </p:nvPr>
        </p:nvSpPr>
        <p:spPr>
          <a:xfrm>
            <a:off x="107503" y="890338"/>
            <a:ext cx="2715773" cy="3042718"/>
          </a:xfr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Autofit/>
          </a:bodyPr>
          <a:lstStyle/>
          <a:p>
            <a:pPr marL="274320" indent="-274320" algn="ctr" eaLnBrk="1" fontAlgn="auto" hangingPunct="1">
              <a:spcAft>
                <a:spcPts val="0"/>
              </a:spcAft>
              <a:buClr>
                <a:schemeClr val="accent3"/>
              </a:buClr>
              <a:buFont typeface="Wingdings 2"/>
              <a:buChar char=""/>
              <a:defRPr/>
            </a:pPr>
            <a:r>
              <a:rPr lang="ru-RU" sz="1600" b="1" u="sng" dirty="0" smtClean="0">
                <a:solidFill>
                  <a:schemeClr val="tx1"/>
                </a:solidFill>
                <a:latin typeface="Times New Roman" panose="02020603050405020304" pitchFamily="18" charset="0"/>
                <a:cs typeface="Times New Roman" panose="02020603050405020304" pitchFamily="18" charset="0"/>
              </a:rPr>
              <a:t>Доходы</a:t>
            </a:r>
            <a:endParaRPr lang="ru-RU" sz="1600" b="1" dirty="0" smtClean="0">
              <a:solidFill>
                <a:schemeClr val="tx1"/>
              </a:solidFill>
              <a:latin typeface="Times New Roman" panose="02020603050405020304" pitchFamily="18" charset="0"/>
              <a:cs typeface="Times New Roman" panose="02020603050405020304" pitchFamily="18" charset="0"/>
            </a:endParaRP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sz="1600" b="1" dirty="0" smtClean="0">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bwMode="auto">
          <a:xfrm>
            <a:off x="2987824" y="871957"/>
            <a:ext cx="3168352" cy="3637163"/>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Бюджетная  </a:t>
            </a:r>
            <a:r>
              <a:rPr lang="ru-RU" sz="1600" b="1" u="sng" dirty="0" smtClean="0">
                <a:latin typeface="Times New Roman" panose="02020603050405020304" pitchFamily="18" charset="0"/>
                <a:cs typeface="Times New Roman" panose="02020603050405020304" pitchFamily="18" charset="0"/>
              </a:rPr>
              <a:t>политика</a:t>
            </a: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r>
              <a:rPr lang="ru-RU" sz="1600" b="1" dirty="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bwMode="auto">
          <a:xfrm>
            <a:off x="6300192" y="890338"/>
            <a:ext cx="2772420" cy="3042718"/>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Расходы </a:t>
            </a:r>
            <a:r>
              <a:rPr lang="ru-RU" sz="1600" b="1" u="sng" dirty="0" smtClean="0">
                <a:latin typeface="Times New Roman" panose="02020603050405020304" pitchFamily="18" charset="0"/>
                <a:cs typeface="Times New Roman" panose="02020603050405020304" pitchFamily="18" charset="0"/>
              </a:rPr>
              <a:t>бюджета</a:t>
            </a:r>
          </a:p>
          <a:p>
            <a:pPr algn="ctr"/>
            <a:r>
              <a:rPr lang="ru-RU" sz="1600" dirty="0">
                <a:latin typeface="Times New Roman" panose="02020603050405020304" pitchFamily="18" charset="0"/>
                <a:cs typeface="Times New Roman" panose="02020603050405020304" pitchFamily="18" charset="0"/>
              </a:rPr>
              <a:t>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p:txBody>
      </p:sp>
      <p:sp>
        <p:nvSpPr>
          <p:cNvPr id="10" name="TextBox 9"/>
          <p:cNvSpPr txBox="1"/>
          <p:nvPr/>
        </p:nvSpPr>
        <p:spPr>
          <a:xfrm>
            <a:off x="210406" y="4613645"/>
            <a:ext cx="8862206" cy="584775"/>
          </a:xfrm>
          <a:prstGeom prst="rect">
            <a:avLst/>
          </a:prstGeom>
          <a:ln/>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u="sng" dirty="0">
                <a:latin typeface="Times New Roman" panose="02020603050405020304" pitchFamily="18" charset="0"/>
                <a:cs typeface="Times New Roman" panose="02020603050405020304" pitchFamily="18" charset="0"/>
              </a:rPr>
              <a:t>БЮДЖЕТ</a:t>
            </a:r>
            <a:r>
              <a:rPr lang="ru-RU" sz="1600" dirty="0">
                <a:latin typeface="Times New Roman" panose="02020603050405020304" pitchFamily="18" charset="0"/>
                <a:cs typeface="Times New Roman" panose="02020603050405020304" pitchFamily="18" charset="0"/>
              </a:rPr>
              <a:t> –форма образования и расходования денежных средств, предназначенных для финансового обеспечения задач и функций местного самоуправления</a:t>
            </a:r>
          </a:p>
        </p:txBody>
      </p:sp>
      <p:sp>
        <p:nvSpPr>
          <p:cNvPr id="11" name="TextBox 10"/>
          <p:cNvSpPr txBox="1"/>
          <p:nvPr/>
        </p:nvSpPr>
        <p:spPr>
          <a:xfrm>
            <a:off x="210406" y="5501659"/>
            <a:ext cx="3353482"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 </a:t>
            </a:r>
            <a:r>
              <a:rPr lang="ru-RU" sz="1600" b="1" u="sng" dirty="0">
                <a:latin typeface="Times New Roman" panose="02020603050405020304" pitchFamily="18" charset="0"/>
                <a:cs typeface="Times New Roman" panose="02020603050405020304" pitchFamily="18" charset="0"/>
              </a:rPr>
              <a:t>ПРОФИЦИТ</a:t>
            </a:r>
          </a:p>
        </p:txBody>
      </p:sp>
      <p:sp>
        <p:nvSpPr>
          <p:cNvPr id="12" name="TextBox 11"/>
          <p:cNvSpPr txBox="1"/>
          <p:nvPr/>
        </p:nvSpPr>
        <p:spPr>
          <a:xfrm>
            <a:off x="5441528" y="5519542"/>
            <a:ext cx="3631084"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если расходная часть превышает доходную, то бюджет формируется с </a:t>
            </a:r>
            <a:r>
              <a:rPr lang="ru-RU" sz="1600" b="1" u="sng" dirty="0">
                <a:latin typeface="Times New Roman" panose="02020603050405020304" pitchFamily="18" charset="0"/>
                <a:cs typeface="Times New Roman" panose="02020603050405020304" pitchFamily="18" charset="0"/>
              </a:rPr>
              <a:t>ДЕФИЦИТОМ</a:t>
            </a:r>
          </a:p>
        </p:txBody>
      </p:sp>
      <p:pic>
        <p:nvPicPr>
          <p:cNvPr id="13" name="Picture 14" descr="http://www.kz.all.biz/img/kz/service_catalog/small/72850.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94050" y="5313809"/>
            <a:ext cx="1417315" cy="1242462"/>
          </a:xfrm>
          <a:prstGeom prst="rect">
            <a:avLst/>
          </a:prstGeom>
          <a:noFill/>
          <a:ln>
            <a:noFill/>
          </a:ln>
          <a:scene3d>
            <a:camera prst="orthographicFront"/>
            <a:lightRig rig="threePt" dir="t"/>
          </a:scene3d>
          <a:sp3d>
            <a:bevelT prst="relaxedInse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380" y="69740"/>
            <a:ext cx="8929116" cy="50004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«Культура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до 2025 года»</a:t>
            </a:r>
            <a:endParaRPr lang="ru-RU" sz="1800" b="1" dirty="0">
              <a:latin typeface="Times New Roman" pitchFamily="18" charset="0"/>
              <a:cs typeface="Times New Roman" pitchFamily="18" charset="0"/>
            </a:endParaRPr>
          </a:p>
        </p:txBody>
      </p:sp>
      <p:sp>
        <p:nvSpPr>
          <p:cNvPr id="3" name="Прямоугольник 2"/>
          <p:cNvSpPr/>
          <p:nvPr/>
        </p:nvSpPr>
        <p:spPr>
          <a:xfrm>
            <a:off x="214282" y="714356"/>
            <a:ext cx="6643718" cy="307777"/>
          </a:xfrm>
          <a:prstGeom prst="rect">
            <a:avLst/>
          </a:prstGeom>
        </p:spPr>
        <p:txBody>
          <a:bodyPr wrap="square">
            <a:spAutoFit/>
          </a:bodyPr>
          <a:lstStyle/>
          <a:p>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4" name="Прямоугольник 3"/>
          <p:cNvSpPr/>
          <p:nvPr/>
        </p:nvSpPr>
        <p:spPr>
          <a:xfrm>
            <a:off x="2928926" y="714356"/>
            <a:ext cx="6215074"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-создание условий для равной доступности культурных благ, развития и реализации культурного и духовного потенциала каждой личности;</a:t>
            </a:r>
          </a:p>
          <a:p>
            <a:pPr algn="just"/>
            <a:r>
              <a:rPr lang="ru-RU" sz="1400" dirty="0" smtClean="0">
                <a:latin typeface="Times New Roman" pitchFamily="18" charset="0"/>
                <a:cs typeface="Times New Roman" pitchFamily="18" charset="0"/>
              </a:rPr>
              <a:t>-поддержание стабильной общественно-политической обстановки,</a:t>
            </a:r>
          </a:p>
          <a:p>
            <a:pPr algn="just"/>
            <a:r>
              <a:rPr lang="ru-RU" sz="1400" dirty="0" smtClean="0">
                <a:latin typeface="Times New Roman" pitchFamily="18" charset="0"/>
                <a:cs typeface="Times New Roman" pitchFamily="18" charset="0"/>
              </a:rPr>
              <a:t> общественных инициатив и целевых проектов общественных  объединений, некоммерческих организаций, направленных на гармонизацию</a:t>
            </a:r>
          </a:p>
          <a:p>
            <a:pPr algn="just"/>
            <a:r>
              <a:rPr lang="ru-RU" sz="1400" dirty="0" smtClean="0">
                <a:latin typeface="Times New Roman" pitchFamily="18" charset="0"/>
                <a:cs typeface="Times New Roman" pitchFamily="18" charset="0"/>
              </a:rPr>
              <a:t>межнациональных отношений в ЕМР</a:t>
            </a:r>
            <a:endParaRPr lang="ru-RU" sz="1400" dirty="0">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214281" y="3143249"/>
          <a:ext cx="8715436" cy="3500461"/>
        </p:xfrm>
        <a:graphic>
          <a:graphicData uri="http://schemas.openxmlformats.org/drawingml/2006/table">
            <a:tbl>
              <a:tblPr/>
              <a:tblGrid>
                <a:gridCol w="249120"/>
                <a:gridCol w="184513"/>
                <a:gridCol w="3231447"/>
                <a:gridCol w="184513"/>
                <a:gridCol w="184513"/>
                <a:gridCol w="369026"/>
                <a:gridCol w="97463"/>
                <a:gridCol w="87050"/>
                <a:gridCol w="369026"/>
                <a:gridCol w="184513"/>
                <a:gridCol w="573857"/>
                <a:gridCol w="162368"/>
                <a:gridCol w="837764"/>
                <a:gridCol w="1000132"/>
                <a:gridCol w="1000131"/>
              </a:tblGrid>
              <a:tr h="489704">
                <a:tc gridSpan="15">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Культура </a:t>
                      </a:r>
                      <a:r>
                        <a:rPr lang="ru-RU" sz="1200" b="1" dirty="0" err="1">
                          <a:latin typeface="Times New Roman" pitchFamily="18" charset="0"/>
                          <a:ea typeface="Times New Roman"/>
                          <a:cs typeface="Times New Roman" pitchFamily="18" charset="0"/>
                        </a:rPr>
                        <a:t>Ершовского</a:t>
                      </a:r>
                      <a:r>
                        <a:rPr lang="ru-RU" sz="1200" b="1" dirty="0">
                          <a:latin typeface="Times New Roman" pitchFamily="18" charset="0"/>
                          <a:ea typeface="Times New Roman"/>
                          <a:cs typeface="Times New Roman" pitchFamily="18" charset="0"/>
                        </a:rPr>
                        <a:t> муниципального района Саратовской области до 2025 года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1962">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15000"/>
                        </a:lnSpc>
                        <a:spcAft>
                          <a:spcPts val="0"/>
                        </a:spcAft>
                      </a:pPr>
                      <a:r>
                        <a:rPr lang="ru-RU" sz="1200" spc="-30" dirty="0">
                          <a:latin typeface="Times New Roman" pitchFamily="18" charset="0"/>
                          <a:ea typeface="Times New Roman"/>
                          <a:cs typeface="Times New Roman" pitchFamily="18" charset="0"/>
                        </a:rPr>
                        <a:t>Среднее число мероприятий на 1 учреждение </a:t>
                      </a:r>
                      <a:r>
                        <a:rPr lang="ru-RU" sz="1200" spc="-30" dirty="0" err="1">
                          <a:latin typeface="Times New Roman" pitchFamily="18" charset="0"/>
                          <a:ea typeface="Times New Roman"/>
                          <a:cs typeface="Times New Roman" pitchFamily="18" charset="0"/>
                        </a:rPr>
                        <a:t>культурно-досугового</a:t>
                      </a:r>
                      <a:r>
                        <a:rPr lang="ru-RU" sz="1200" spc="-30" dirty="0">
                          <a:latin typeface="Times New Roman" pitchFamily="18" charset="0"/>
                          <a:ea typeface="Times New Roman"/>
                          <a:cs typeface="Times New Roman" pitchFamily="18" charset="0"/>
                        </a:rPr>
                        <a:t> типа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ед.</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285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426">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17145" algn="just">
                        <a:lnSpc>
                          <a:spcPct val="115000"/>
                        </a:lnSpc>
                        <a:spcAft>
                          <a:spcPts val="0"/>
                        </a:spcAft>
                      </a:pPr>
                      <a:r>
                        <a:rPr lang="ru-RU" sz="1200" spc="-30" dirty="0">
                          <a:latin typeface="Times New Roman" pitchFamily="18" charset="0"/>
                          <a:ea typeface="Times New Roman"/>
                          <a:cs typeface="Times New Roman" pitchFamily="18" charset="0"/>
                        </a:rPr>
                        <a:t>Доля отремонтированных учреждений культуры от общего числа  учреждений культуры района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9,6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10,8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14,5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36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ед.</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214282" y="2071678"/>
          <a:ext cx="8715433" cy="1088460"/>
        </p:xfrm>
        <a:graphic>
          <a:graphicData uri="http://schemas.openxmlformats.org/drawingml/2006/table">
            <a:tbl>
              <a:tblPr/>
              <a:tblGrid>
                <a:gridCol w="318520"/>
                <a:gridCol w="183000"/>
                <a:gridCol w="3141818"/>
                <a:gridCol w="63141"/>
                <a:gridCol w="183000"/>
                <a:gridCol w="183000"/>
                <a:gridCol w="326914"/>
                <a:gridCol w="39086"/>
                <a:gridCol w="183000"/>
                <a:gridCol w="366000"/>
                <a:gridCol w="183000"/>
                <a:gridCol w="544561"/>
                <a:gridCol w="185629"/>
                <a:gridCol w="743065"/>
                <a:gridCol w="1071570"/>
                <a:gridCol w="1000129"/>
              </a:tblGrid>
              <a:tr h="524257">
                <a:tc rowSpan="2"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dirty="0" err="1">
                          <a:latin typeface="Times New Roman" pitchFamily="18" charset="0"/>
                          <a:ea typeface="Times New Roman"/>
                          <a:cs typeface="Times New Roman" pitchFamily="18" charset="0"/>
                        </a:rPr>
                        <a:t>п</a:t>
                      </a:r>
                      <a:r>
                        <a:rPr lang="ru-RU" sz="1200" b="1" dirty="0">
                          <a:latin typeface="Times New Roman" pitchFamily="18" charset="0"/>
                          <a:ea typeface="Times New Roman"/>
                          <a:cs typeface="Times New Roman" pitchFamily="18" charset="0"/>
                        </a:rPr>
                        <a:t>/</a:t>
                      </a:r>
                      <a:r>
                        <a:rPr lang="ru-RU" sz="1200" b="1"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Единица измерения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9">
                  <a:txBody>
                    <a:bodyPr/>
                    <a:lstStyle/>
                    <a:p>
                      <a:pPr algn="ctr">
                        <a:lnSpc>
                          <a:spcPct val="115000"/>
                        </a:lnSpc>
                        <a:spcAft>
                          <a:spcPts val="0"/>
                        </a:spcAft>
                      </a:pPr>
                      <a:r>
                        <a:rPr lang="ru-RU" sz="1200" b="1" dirty="0">
                          <a:latin typeface="Times New Roman"/>
                          <a:ea typeface="Times New Roman"/>
                          <a:cs typeface="Times New Roman"/>
                        </a:rPr>
                        <a:t>Значение показателей</a:t>
                      </a:r>
                      <a:endParaRPr lang="ru-RU" sz="1200" dirty="0">
                        <a:latin typeface="Times New Roman"/>
                        <a:ea typeface="Times New Roman"/>
                        <a:cs typeface="Times New Roman"/>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4546">
                <a:tc gridSpan="2" vMerge="1">
                  <a:txBody>
                    <a:bodyPr/>
                    <a:lstStyle/>
                    <a:p>
                      <a:endParaRPr lang="ru-RU"/>
                    </a:p>
                  </a:txBody>
                  <a:tcPr/>
                </a:tc>
                <a:tc hMerge="1"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2023</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2024</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latin typeface="Times New Roman" pitchFamily="18" charset="0"/>
                          <a:ea typeface="Times New Roman"/>
                          <a:cs typeface="Times New Roman" pitchFamily="18" charset="0"/>
                        </a:rPr>
                        <a:t>2025</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1">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1</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b="1">
                          <a:latin typeface="Times New Roman" pitchFamily="18" charset="0"/>
                          <a:ea typeface="Times New Roman"/>
                          <a:cs typeface="Times New Roman" pitchFamily="18" charset="0"/>
                        </a:rPr>
                        <a:t>3</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b="1">
                          <a:latin typeface="Times New Roman" pitchFamily="18" charset="0"/>
                          <a:ea typeface="Times New Roman"/>
                          <a:cs typeface="Times New Roman" pitchFamily="18" charset="0"/>
                        </a:rPr>
                        <a:t>4</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5</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8</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0" y="2"/>
          <a:ext cx="8715436" cy="3929065"/>
        </p:xfrm>
        <a:graphic>
          <a:graphicData uri="http://schemas.openxmlformats.org/drawingml/2006/table">
            <a:tbl>
              <a:tblPr/>
              <a:tblGrid>
                <a:gridCol w="249120"/>
                <a:gridCol w="184513"/>
                <a:gridCol w="3231447"/>
                <a:gridCol w="184513"/>
                <a:gridCol w="184513"/>
                <a:gridCol w="252176"/>
                <a:gridCol w="116850"/>
                <a:gridCol w="184513"/>
                <a:gridCol w="270141"/>
                <a:gridCol w="283398"/>
                <a:gridCol w="359544"/>
                <a:gridCol w="376681"/>
                <a:gridCol w="337699"/>
                <a:gridCol w="928694"/>
                <a:gridCol w="714380"/>
                <a:gridCol w="857254"/>
              </a:tblGrid>
              <a:tr h="511507">
                <a:tc gridSpan="16">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1</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«Развитие культуры </a:t>
                      </a:r>
                      <a:r>
                        <a:rPr lang="ru-RU" sz="1200" b="1" spc="-30" dirty="0" err="1">
                          <a:latin typeface="Times New Roman" pitchFamily="18" charset="0"/>
                          <a:ea typeface="Times New Roman"/>
                          <a:cs typeface="Times New Roman" pitchFamily="18" charset="0"/>
                        </a:rPr>
                        <a:t>Ершовского</a:t>
                      </a:r>
                      <a:r>
                        <a:rPr lang="ru-RU" sz="1200" b="1" spc="-30" dirty="0">
                          <a:latin typeface="Times New Roman" pitchFamily="18" charset="0"/>
                          <a:ea typeface="Times New Roman"/>
                          <a:cs typeface="Times New Roman" pitchFamily="18" charset="0"/>
                        </a:rPr>
                        <a:t> муниципального района Саратовской области»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843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общедоступных библиотек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dirty="0">
                          <a:latin typeface="Times New Roman" pitchFamily="18" charset="0"/>
                          <a:ea typeface="Times New Roman"/>
                          <a:cs typeface="Times New Roman" pitchFamily="18" charset="0"/>
                        </a:rPr>
                        <a:t>чел.</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5395,7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5396,7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088890" algn="l"/>
                        </a:tabLst>
                      </a:pPr>
                      <a:r>
                        <a:rPr lang="ru-RU" sz="1200" dirty="0">
                          <a:latin typeface="Times New Roman" pitchFamily="18" charset="0"/>
                          <a:ea typeface="Times New Roman"/>
                          <a:cs typeface="Times New Roman" pitchFamily="18" charset="0"/>
                        </a:rPr>
                        <a:t>5397,9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учреждений культуры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27,571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8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новых поступлений в библиотечные фонды на 1000 населения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шт.</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2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коллективов, имеющих звание «народный самодеятельный коллектив»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2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err="1">
                          <a:latin typeface="Times New Roman" pitchFamily="18" charset="0"/>
                          <a:ea typeface="Times New Roman"/>
                          <a:cs typeface="Times New Roman" pitchFamily="18" charset="0"/>
                        </a:rPr>
                        <a:t>Книгообеспеченность</a:t>
                      </a:r>
                      <a:r>
                        <a:rPr lang="ru-RU" sz="1200" spc="-30" dirty="0">
                          <a:latin typeface="Times New Roman" pitchFamily="18" charset="0"/>
                          <a:ea typeface="Times New Roman"/>
                          <a:cs typeface="Times New Roman" pitchFamily="18" charset="0"/>
                        </a:rPr>
                        <a:t> одного пользователя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экз.</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15">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клубных формирований</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292</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dirty="0">
                          <a:latin typeface="Times New Roman" pitchFamily="18" charset="0"/>
                          <a:ea typeface="Times New Roman"/>
                          <a:cs typeface="Times New Roman" pitchFamily="18" charset="0"/>
                        </a:rPr>
                        <a:t>Количество участников  в мероприятиях национально-культурной направленности </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latin typeface="Times New Roman" pitchFamily="18" charset="0"/>
                          <a:ea typeface="Times New Roman"/>
                          <a:cs typeface="Times New Roman" pitchFamily="18" charset="0"/>
                        </a:rPr>
                        <a:t>чел.</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7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Обеспеченность учреждений культуры необходимым оборудованием для осуществления уставной деятельности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214282" y="3929067"/>
          <a:ext cx="8715433" cy="2928934"/>
        </p:xfrm>
        <a:graphic>
          <a:graphicData uri="http://schemas.openxmlformats.org/drawingml/2006/table">
            <a:tbl>
              <a:tblPr/>
              <a:tblGrid>
                <a:gridCol w="249120"/>
                <a:gridCol w="184513"/>
                <a:gridCol w="3046933"/>
                <a:gridCol w="369026"/>
                <a:gridCol w="184513"/>
                <a:gridCol w="252175"/>
                <a:gridCol w="116851"/>
                <a:gridCol w="184513"/>
                <a:gridCol w="270140"/>
                <a:gridCol w="642942"/>
                <a:gridCol w="376682"/>
                <a:gridCol w="409136"/>
                <a:gridCol w="857256"/>
                <a:gridCol w="785818"/>
                <a:gridCol w="785815"/>
              </a:tblGrid>
              <a:tr h="423352">
                <a:tc gridSpan="15">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2</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a:t>
                      </a:r>
                      <a:r>
                        <a:rPr lang="ru-RU" sz="1200" b="1" dirty="0">
                          <a:latin typeface="Times New Roman" pitchFamily="18" charset="0"/>
                          <a:ea typeface="Times New Roman"/>
                          <a:cs typeface="Times New Roman" pitchFamily="18" charset="0"/>
                        </a:rPr>
                        <a:t>Гармонизация межнациональных и межконфессиональных отношений в </a:t>
                      </a:r>
                      <a:r>
                        <a:rPr lang="ru-RU" sz="1200" b="1" dirty="0" err="1">
                          <a:latin typeface="Times New Roman" pitchFamily="18" charset="0"/>
                          <a:ea typeface="Times New Roman"/>
                          <a:cs typeface="Times New Roman" pitchFamily="18" charset="0"/>
                        </a:rPr>
                        <a:t>Ершовском</a:t>
                      </a:r>
                      <a:r>
                        <a:rPr lang="ru-RU" sz="1200" b="1"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334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Увеличение массовых мероприятий, направленных на гармонизацию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0">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Расширение числа участников мероприятий проводимых в рамках Программы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668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6" y="116632"/>
            <a:ext cx="8786871" cy="669162"/>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Муниципальная программа «Развитие транспортной системы </a:t>
            </a:r>
            <a:r>
              <a:rPr lang="ru-RU" sz="1800" b="1" dirty="0" err="1" smtClean="0">
                <a:latin typeface="Times New Roman" panose="02020603050405020304" pitchFamily="18" charset="0"/>
                <a:ea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 муниципального района»</a:t>
            </a:r>
            <a:endParaRPr lang="ru-RU" sz="1800" dirty="0">
              <a:latin typeface="Times New Roman" pitchFamily="18" charset="0"/>
              <a:cs typeface="Times New Roman" pitchFamily="18" charset="0"/>
            </a:endParaRPr>
          </a:p>
        </p:txBody>
      </p:sp>
      <p:sp>
        <p:nvSpPr>
          <p:cNvPr id="3" name="Прямоугольник 2"/>
          <p:cNvSpPr/>
          <p:nvPr/>
        </p:nvSpPr>
        <p:spPr>
          <a:xfrm>
            <a:off x="142846" y="771488"/>
            <a:ext cx="8786871" cy="523220"/>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Комплексное развитие транспортной инфраструктуры и обеспечения безопасности дорожного движения, ремонта и содержания автомобильных дорог на территории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p>
        </p:txBody>
      </p:sp>
      <p:graphicFrame>
        <p:nvGraphicFramePr>
          <p:cNvPr id="5" name="Таблица 4"/>
          <p:cNvGraphicFramePr>
            <a:graphicFrameLocks noGrp="1"/>
          </p:cNvGraphicFramePr>
          <p:nvPr/>
        </p:nvGraphicFramePr>
        <p:xfrm>
          <a:off x="0" y="1362145"/>
          <a:ext cx="9143999" cy="5602141"/>
        </p:xfrm>
        <a:graphic>
          <a:graphicData uri="http://schemas.openxmlformats.org/drawingml/2006/table">
            <a:tbl>
              <a:tblPr/>
              <a:tblGrid>
                <a:gridCol w="722374"/>
                <a:gridCol w="3560896"/>
                <a:gridCol w="619697"/>
                <a:gridCol w="722374"/>
                <a:gridCol w="929182"/>
                <a:gridCol w="929182"/>
                <a:gridCol w="830147"/>
                <a:gridCol w="830147"/>
              </a:tblGrid>
              <a:tr h="107177">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8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58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2021год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2022год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2023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2024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Calibri"/>
                        <a:cs typeface="Times New Roman"/>
                      </a:endParaRPr>
                    </a:p>
                    <a:p>
                      <a:pPr algn="ctr">
                        <a:lnSpc>
                          <a:spcPct val="115000"/>
                        </a:lnSpc>
                        <a:spcAft>
                          <a:spcPts val="0"/>
                        </a:spcAft>
                      </a:pPr>
                      <a:r>
                        <a:rPr lang="ru-RU" sz="1200">
                          <a:latin typeface="Times New Roman"/>
                          <a:ea typeface="Calibri"/>
                          <a:cs typeface="Times New Roman"/>
                        </a:rPr>
                        <a:t>2025 год</a:t>
                      </a:r>
                      <a:endParaRPr lang="ru-RU" sz="1200">
                        <a:latin typeface="Times New Roman"/>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1</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Строительство дорожного полотна  с твердым  покрытием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м/п</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0,6</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2</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Повышение транспортной доступности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 и технического уровня транспортной инфраструктуры</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50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69">
                <a:tc>
                  <a:txBody>
                    <a:bodyPr/>
                    <a:lstStyle/>
                    <a:p>
                      <a:pPr algn="ctr">
                        <a:lnSpc>
                          <a:spcPct val="115000"/>
                        </a:lnSpc>
                        <a:spcAft>
                          <a:spcPts val="0"/>
                        </a:spcAft>
                      </a:pPr>
                      <a:r>
                        <a:rPr lang="ru-RU" sz="1200">
                          <a:latin typeface="Times New Roman"/>
                          <a:ea typeface="Calibri"/>
                          <a:cs typeface="Times New Roman"/>
                        </a:rPr>
                        <a:t>3</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solidFill>
                            <a:srgbClr val="000000"/>
                          </a:solidFill>
                          <a:latin typeface="Times New Roman"/>
                          <a:ea typeface="Times New Roman"/>
                          <a:cs typeface="Times New Roman"/>
                        </a:rPr>
                        <a:t>Улучшение технического состояния дорожной сети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 и ее обустройство.</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59">
                <a:tc>
                  <a:txBody>
                    <a:bodyPr/>
                    <a:lstStyle/>
                    <a:p>
                      <a:pPr algn="ctr">
                        <a:lnSpc>
                          <a:spcPct val="115000"/>
                        </a:lnSpc>
                        <a:spcAft>
                          <a:spcPts val="0"/>
                        </a:spcAft>
                      </a:pPr>
                      <a:r>
                        <a:rPr lang="ru-RU" sz="1200">
                          <a:latin typeface="Times New Roman"/>
                          <a:ea typeface="Calibri"/>
                          <a:cs typeface="Times New Roman"/>
                        </a:rPr>
                        <a:t>4</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Техническая инвентаризация автомобильных дорог к населенным пунктам, расположенных на территории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09">
                <a:tc>
                  <a:txBody>
                    <a:bodyPr/>
                    <a:lstStyle/>
                    <a:p>
                      <a:pPr algn="ctr">
                        <a:lnSpc>
                          <a:spcPct val="115000"/>
                        </a:lnSpc>
                        <a:spcAft>
                          <a:spcPts val="0"/>
                        </a:spcAft>
                      </a:pPr>
                      <a:r>
                        <a:rPr lang="ru-RU" sz="1200">
                          <a:latin typeface="Times New Roman"/>
                          <a:ea typeface="Calibri"/>
                          <a:cs typeface="Times New Roman"/>
                        </a:rPr>
                        <a:t>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ts val="1440"/>
                        </a:lnSpc>
                        <a:spcAft>
                          <a:spcPts val="0"/>
                        </a:spcAft>
                      </a:pPr>
                      <a:r>
                        <a:rPr lang="ru-RU" sz="1200" dirty="0">
                          <a:latin typeface="Times New Roman"/>
                          <a:ea typeface="Times New Roman"/>
                          <a:cs typeface="Times New Roman"/>
                        </a:rPr>
                        <a:t>Паспортизация дорог местного значения общего пользования в границах населенных пунктов муниципального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Зимнее содержание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 algn="ctr">
                        <a:lnSpc>
                          <a:spcPct val="115000"/>
                        </a:lnSpc>
                        <a:spcAft>
                          <a:spcPts val="0"/>
                        </a:spcAft>
                      </a:pPr>
                      <a:endParaRPr lang="ru-RU" sz="1200">
                        <a:latin typeface="Times New Roman"/>
                        <a:ea typeface="Calibri"/>
                        <a:cs typeface="Times New Roman"/>
                      </a:endParaRPr>
                    </a:p>
                    <a:p>
                      <a:pPr indent="4572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450" algn="ctr">
                        <a:lnSpc>
                          <a:spcPct val="115000"/>
                        </a:lnSpc>
                        <a:spcAft>
                          <a:spcPts val="0"/>
                        </a:spcAft>
                      </a:pPr>
                      <a:endParaRPr lang="ru-RU" sz="1200">
                        <a:latin typeface="Times New Roman"/>
                        <a:ea typeface="Calibri"/>
                        <a:cs typeface="Times New Roman"/>
                      </a:endParaRPr>
                    </a:p>
                    <a:p>
                      <a:pPr indent="-4445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a:latin typeface="Times New Roman"/>
                        <a:ea typeface="Calibri"/>
                        <a:cs typeface="Times New Roman"/>
                      </a:endParaRPr>
                    </a:p>
                    <a:p>
                      <a:pPr indent="457200" algn="just">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dirty="0">
                        <a:latin typeface="Times New Roman"/>
                        <a:ea typeface="Calibri"/>
                        <a:cs typeface="Times New Roman"/>
                      </a:endParaRPr>
                    </a:p>
                    <a:p>
                      <a:pPr indent="457200" algn="just">
                        <a:lnSpc>
                          <a:spcPct val="115000"/>
                        </a:lnSpc>
                        <a:spcAft>
                          <a:spcPts val="0"/>
                        </a:spcAft>
                      </a:pPr>
                      <a:r>
                        <a:rPr lang="ru-RU" sz="1200" dirty="0">
                          <a:latin typeface="Times New Roman"/>
                          <a:ea typeface="Calibri"/>
                          <a:cs typeface="Times New Roman"/>
                        </a:rPr>
                        <a:t>423,3</a:t>
                      </a:r>
                      <a:endParaRPr lang="ru-RU" sz="1200" dirty="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200">
                        <a:latin typeface="Times New Roman"/>
                        <a:ea typeface="Calibri"/>
                        <a:cs typeface="Times New Roman"/>
                      </a:endParaRPr>
                    </a:p>
                    <a:p>
                      <a:pPr indent="45720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7</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Ямочный ремонт дорожного покрытия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8</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Arial Unicode MS"/>
                          <a:cs typeface="Times New Roman"/>
                        </a:rPr>
                        <a:t>Сокращение числа дорожно-транспортных происшествий, связанных с дорожными условиями.</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a:ea typeface="Arial Unicode MS"/>
                          <a:cs typeface="Times New Roman"/>
                        </a:rPr>
                        <a:t>75</a:t>
                      </a:r>
                      <a:endParaRPr lang="ru-RU" sz="120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9</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Arial Unicode MS"/>
                          <a:cs typeface="Times New Roman"/>
                        </a:rPr>
                        <a:t>Сокращение количества пострадавших в дорожно-транспортных происшествиях к концу 2020 года</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a:ea typeface="Arial Unicode MS"/>
                          <a:cs typeface="Times New Roman"/>
                        </a:rPr>
                        <a:t>75</a:t>
                      </a:r>
                      <a:endParaRPr lang="ru-RU" sz="120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5" y="98813"/>
            <a:ext cx="8858311" cy="712381"/>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sz="1800" b="1" dirty="0" smtClean="0">
                <a:latin typeface="Times New Roman" pitchFamily="18" charset="0"/>
                <a:cs typeface="Times New Roman" pitchFamily="18" charset="0"/>
              </a:rPr>
              <a:t>Развитие муниципального управления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2025года»</a:t>
            </a:r>
            <a:endParaRPr lang="ru-RU" sz="1800" dirty="0">
              <a:latin typeface="Times New Roman" pitchFamily="18" charset="0"/>
              <a:cs typeface="Times New Roman" pitchFamily="18" charset="0"/>
            </a:endParaRPr>
          </a:p>
        </p:txBody>
      </p:sp>
      <p:sp>
        <p:nvSpPr>
          <p:cNvPr id="3" name="Прямоугольник 2"/>
          <p:cNvSpPr/>
          <p:nvPr/>
        </p:nvSpPr>
        <p:spPr>
          <a:xfrm>
            <a:off x="1857356" y="785794"/>
            <a:ext cx="7143800" cy="1569660"/>
          </a:xfrm>
          <a:prstGeom prst="rect">
            <a:avLst/>
          </a:prstGeom>
        </p:spPr>
        <p:txBody>
          <a:bodyPr wrap="square">
            <a:spAutoFit/>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Цель программы: Повышение качества и эффективности административно-управленческих процессов, повышение уровня удовлетворенности населения предоставляемыми муниципальными услугами, содействие созданию комфортных условий проживания во всех населенных пунктах, содействие органам местного самоуправления поселений в реализации полномочий, определенных законодательством; Создание условий для развития и совершенствования муниципальной службы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 Создание эффективной системы подготовки, переподготовки и повышения квалификации кадров для работы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a:t>
            </a:r>
            <a:r>
              <a:rPr lang="ru-RU" sz="1200" dirty="0" smtClean="0">
                <a:solidFill>
                  <a:srgbClr val="000000"/>
                </a:solidFill>
                <a:latin typeface="yandex-sans"/>
                <a:ea typeface="Times New Roman"/>
                <a:cs typeface="Times New Roman"/>
              </a:rPr>
              <a:t>.</a:t>
            </a:r>
            <a:endParaRPr lang="ru-RU" sz="1600" dirty="0">
              <a:latin typeface="Calibri"/>
              <a:ea typeface="Calibri"/>
              <a:cs typeface="Times New Roman"/>
            </a:endParaRPr>
          </a:p>
        </p:txBody>
      </p:sp>
      <p:pic>
        <p:nvPicPr>
          <p:cNvPr id="4" name="Рисунок 3" descr="C:\Users\Borodina\Desktop\logo.png"/>
          <p:cNvPicPr/>
          <p:nvPr/>
        </p:nvPicPr>
        <p:blipFill>
          <a:blip r:embed="rId2"/>
          <a:srcRect/>
          <a:stretch>
            <a:fillRect/>
          </a:stretch>
        </p:blipFill>
        <p:spPr bwMode="auto">
          <a:xfrm>
            <a:off x="357159" y="857232"/>
            <a:ext cx="1428759" cy="1500199"/>
          </a:xfrm>
          <a:prstGeom prst="rect">
            <a:avLst/>
          </a:prstGeom>
          <a:noFill/>
          <a:ln w="9525">
            <a:noFill/>
            <a:miter lim="800000"/>
            <a:headEnd/>
            <a:tailEnd/>
          </a:ln>
          <a:scene3d>
            <a:camera prst="orthographicFront"/>
            <a:lightRig rig="threePt" dir="t"/>
          </a:scene3d>
          <a:sp3d>
            <a:bevelT w="165100" prst="coolSlant"/>
          </a:sp3d>
        </p:spPr>
      </p:pic>
      <p:graphicFrame>
        <p:nvGraphicFramePr>
          <p:cNvPr id="8" name="Таблица 7"/>
          <p:cNvGraphicFramePr>
            <a:graphicFrameLocks noGrp="1"/>
          </p:cNvGraphicFramePr>
          <p:nvPr>
            <p:extLst>
              <p:ext uri="{D42A27DB-BD31-4B8C-83A1-F6EECF244321}">
                <p14:modId xmlns="" xmlns:p14="http://schemas.microsoft.com/office/powerpoint/2010/main" val="3672156666"/>
              </p:ext>
            </p:extLst>
          </p:nvPr>
        </p:nvGraphicFramePr>
        <p:xfrm>
          <a:off x="142845" y="2428867"/>
          <a:ext cx="8858312" cy="4341211"/>
        </p:xfrm>
        <a:graphic>
          <a:graphicData uri="http://schemas.openxmlformats.org/drawingml/2006/table">
            <a:tbl>
              <a:tblPr>
                <a:effectLst>
                  <a:innerShdw blurRad="114300">
                    <a:prstClr val="black"/>
                  </a:innerShdw>
                </a:effectLst>
              </a:tblPr>
              <a:tblGrid>
                <a:gridCol w="5510920">
                  <a:extLst>
                    <a:ext uri="{9D8B030D-6E8A-4147-A177-3AD203B41FA5}">
                      <a16:colId xmlns="" xmlns:a16="http://schemas.microsoft.com/office/drawing/2014/main" val="20000"/>
                    </a:ext>
                  </a:extLst>
                </a:gridCol>
                <a:gridCol w="488161">
                  <a:extLst>
                    <a:ext uri="{9D8B030D-6E8A-4147-A177-3AD203B41FA5}">
                      <a16:colId xmlns="" xmlns:a16="http://schemas.microsoft.com/office/drawing/2014/main" val="20001"/>
                    </a:ext>
                  </a:extLst>
                </a:gridCol>
                <a:gridCol w="488161">
                  <a:extLst>
                    <a:ext uri="{9D8B030D-6E8A-4147-A177-3AD203B41FA5}">
                      <a16:colId xmlns="" xmlns:a16="http://schemas.microsoft.com/office/drawing/2014/main" val="20002"/>
                    </a:ext>
                  </a:extLst>
                </a:gridCol>
                <a:gridCol w="557899">
                  <a:extLst>
                    <a:ext uri="{9D8B030D-6E8A-4147-A177-3AD203B41FA5}">
                      <a16:colId xmlns="" xmlns:a16="http://schemas.microsoft.com/office/drawing/2014/main" val="20003"/>
                    </a:ext>
                  </a:extLst>
                </a:gridCol>
                <a:gridCol w="557899">
                  <a:extLst>
                    <a:ext uri="{9D8B030D-6E8A-4147-A177-3AD203B41FA5}">
                      <a16:colId xmlns="" xmlns:a16="http://schemas.microsoft.com/office/drawing/2014/main" val="20004"/>
                    </a:ext>
                  </a:extLst>
                </a:gridCol>
                <a:gridCol w="557899">
                  <a:extLst>
                    <a:ext uri="{9D8B030D-6E8A-4147-A177-3AD203B41FA5}">
                      <a16:colId xmlns="" xmlns:a16="http://schemas.microsoft.com/office/drawing/2014/main" val="20005"/>
                    </a:ext>
                  </a:extLst>
                </a:gridCol>
                <a:gridCol w="697373">
                  <a:extLst>
                    <a:ext uri="{9D8B030D-6E8A-4147-A177-3AD203B41FA5}">
                      <a16:colId xmlns="" xmlns:a16="http://schemas.microsoft.com/office/drawing/2014/main" val="20006"/>
                    </a:ext>
                  </a:extLst>
                </a:gridCol>
              </a:tblGrid>
              <a:tr h="103439">
                <a:tc rowSpan="2">
                  <a:txBody>
                    <a:bodyPr/>
                    <a:lstStyle/>
                    <a:p>
                      <a:pP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Ед. </a:t>
                      </a:r>
                      <a:r>
                        <a:rPr lang="ru-RU" sz="1200" dirty="0" err="1">
                          <a:latin typeface="Times New Roman" pitchFamily="18" charset="0"/>
                          <a:ea typeface="Calibri"/>
                          <a:cs typeface="Times New Roman" pitchFamily="18" charset="0"/>
                        </a:rPr>
                        <a:t>изм-я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600" dirty="0">
                          <a:latin typeface="Times New Roman"/>
                          <a:ea typeface="Calibri"/>
                          <a:cs typeface="Times New Roman"/>
                        </a:rPr>
                        <a:t>Значение показателей</a:t>
                      </a:r>
                      <a:endParaRPr lang="ru-RU" sz="500" dirty="0">
                        <a:latin typeface="Arial"/>
                        <a:ea typeface="Times New Roman"/>
                        <a:cs typeface="Times New Roman"/>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1031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6879">
                <a:tc gridSpan="7">
                  <a:txBody>
                    <a:bodyPr/>
                    <a:lstStyle/>
                    <a:p>
                      <a:pPr algn="ctr">
                        <a:lnSpc>
                          <a:spcPct val="115000"/>
                        </a:lnSpc>
                        <a:spcAft>
                          <a:spcPts val="0"/>
                        </a:spcAft>
                      </a:pPr>
                      <a:r>
                        <a:rPr lang="ru-RU" sz="1200" dirty="0">
                          <a:latin typeface="Times New Roman" pitchFamily="18" charset="0"/>
                          <a:ea typeface="Calibri"/>
                          <a:cs typeface="Times New Roman" pitchFamily="18" charset="0"/>
                        </a:rPr>
                        <a:t>Подпрограмма 1 «Развитие местного самоуправления </a:t>
                      </a:r>
                      <a:r>
                        <a:rPr lang="ru-RU" sz="1200" dirty="0" err="1">
                          <a:latin typeface="Times New Roman" pitchFamily="18" charset="0"/>
                          <a:ea typeface="Calibri"/>
                          <a:cs typeface="Times New Roman" pitchFamily="18" charset="0"/>
                        </a:rPr>
                        <a:t>Ершовского</a:t>
                      </a:r>
                      <a:r>
                        <a:rPr lang="ru-RU" sz="1200" dirty="0">
                          <a:latin typeface="Times New Roman" pitchFamily="18" charset="0"/>
                          <a:ea typeface="Calibri"/>
                          <a:cs typeface="Times New Roman" pitchFamily="18" charset="0"/>
                        </a:rPr>
                        <a:t> муниципального района.»</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469908">
                <a:tc>
                  <a:txBody>
                    <a:bodyPr/>
                    <a:lstStyle/>
                    <a:p>
                      <a:pPr>
                        <a:lnSpc>
                          <a:spcPct val="115000"/>
                        </a:lnSpc>
                        <a:spcAft>
                          <a:spcPts val="0"/>
                        </a:spcAft>
                      </a:pPr>
                      <a:r>
                        <a:rPr lang="ru-RU" sz="1200">
                          <a:latin typeface="Times New Roman" pitchFamily="18" charset="0"/>
                          <a:ea typeface="Times New Roman"/>
                          <a:cs typeface="Times New Roman" pitchFamily="18" charset="0"/>
                        </a:rPr>
                        <a:t>Степень укомплектованности органов местного самоуправления материально-техническими средствами для решения вопросов местного значения;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5</a:t>
                      </a:r>
                      <a:r>
                        <a:rPr lang="en-US" sz="1200" dirty="0" smtClean="0">
                          <a:latin typeface="Times New Roman" pitchFamily="18" charset="0"/>
                          <a:ea typeface="Calibri"/>
                          <a:cs typeface="Times New Roman" pitchFamily="18" charset="0"/>
                        </a:rPr>
                        <a:t>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Times New Roman" pitchFamily="18" charset="0"/>
                          <a:ea typeface="Times New Roman"/>
                          <a:cs typeface="Times New Roman" pitchFamily="18" charset="0"/>
                        </a:rPr>
                        <a:t>5</a:t>
                      </a:r>
                      <a:r>
                        <a:rPr lang="ru-RU"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pitchFamily="18" charset="0"/>
                          <a:ea typeface="Times New Roman"/>
                          <a:cs typeface="Times New Roman" pitchFamily="18" charset="0"/>
                        </a:rPr>
                        <a:t>57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9842">
                <a:tc>
                  <a:txBody>
                    <a:bodyPr/>
                    <a:lstStyle/>
                    <a:p>
                      <a:pPr>
                        <a:lnSpc>
                          <a:spcPct val="115000"/>
                        </a:lnSpc>
                        <a:spcAft>
                          <a:spcPts val="0"/>
                        </a:spcAft>
                      </a:pPr>
                      <a:r>
                        <a:rPr lang="ru-RU" sz="1200" dirty="0">
                          <a:latin typeface="Times New Roman" pitchFamily="18" charset="0"/>
                          <a:ea typeface="Times New Roman"/>
                          <a:cs typeface="Times New Roman" pitchFamily="18" charset="0"/>
                        </a:rPr>
                        <a:t>Степень эффективной деятельности органов местного самоуправления.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55</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56</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57</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58</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59</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6879">
                <a:tc gridSpan="7">
                  <a:txBody>
                    <a:bodyPr/>
                    <a:lstStyle/>
                    <a:p>
                      <a:pPr algn="ctr">
                        <a:lnSpc>
                          <a:spcPct val="115000"/>
                        </a:lnSpc>
                        <a:spcAft>
                          <a:spcPts val="0"/>
                        </a:spcAft>
                      </a:pPr>
                      <a:r>
                        <a:rPr lang="ru-RU" sz="1200" dirty="0">
                          <a:latin typeface="Times New Roman" pitchFamily="18" charset="0"/>
                          <a:ea typeface="Calibri"/>
                          <a:cs typeface="Times New Roman" pitchFamily="18" charset="0"/>
                        </a:rPr>
                        <a:t>Подпрограмма 2 «Развитие муниципальной службы в </a:t>
                      </a:r>
                      <a:r>
                        <a:rPr lang="ru-RU" sz="1200" dirty="0" err="1">
                          <a:latin typeface="Times New Roman" pitchFamily="18" charset="0"/>
                          <a:ea typeface="Calibri"/>
                          <a:cs typeface="Times New Roman" pitchFamily="18" charset="0"/>
                        </a:rPr>
                        <a:t>Ершовском</a:t>
                      </a:r>
                      <a:r>
                        <a:rPr lang="ru-RU" sz="1200" dirty="0">
                          <a:latin typeface="Times New Roman" pitchFamily="18" charset="0"/>
                          <a:ea typeface="Calibri"/>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413758">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муниципальных служащих, прошедших обучение, повышение квалификации, переподготовку</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Кол-во</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11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1375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муниципальных служащих, прошедших обучение, повышение квалификации, переподготовку, от общего количества муниципальных служащих</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33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36469">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аттестованных муниципальных служащих</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1375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аттестованных муниципальных служащих от общего количества муниципальных служащих, подлежащих аттестации</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413758">
                <a:tc>
                  <a:txBody>
                    <a:bodyPr/>
                    <a:lstStyle/>
                    <a:p>
                      <a:pPr>
                        <a:lnSpc>
                          <a:spcPct val="115000"/>
                        </a:lnSpc>
                        <a:spcAft>
                          <a:spcPts val="0"/>
                        </a:spcAft>
                      </a:pPr>
                      <a:r>
                        <a:rPr lang="ru-RU" sz="1200">
                          <a:latin typeface="Times New Roman" pitchFamily="18" charset="0"/>
                          <a:ea typeface="Times New Roman"/>
                          <a:cs typeface="Times New Roman" pitchFamily="18" charset="0"/>
                        </a:rPr>
                        <a:t>Количество проведенных обучающих семинаров по вопросам правовой и кадровой работы</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827516">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ovvolk.ru/wp-content/uploads/2019/01/%D0%AD%D0%BD%D0%B5%D1%80%D0%B3%D0%BE%D1%81%D0%B1%D0%B5%D1%80%D0%B5%D0%B6%D0%B5%D0%BD%D0%B8%D0%B5-2-1-1024x768.jpg"/>
          <p:cNvPicPr/>
          <p:nvPr/>
        </p:nvPicPr>
        <p:blipFill>
          <a:blip r:embed="rId2" cstate="print"/>
          <a:srcRect/>
          <a:stretch>
            <a:fillRect/>
          </a:stretch>
        </p:blipFill>
        <p:spPr bwMode="auto">
          <a:xfrm>
            <a:off x="857224" y="785794"/>
            <a:ext cx="2428891" cy="1643074"/>
          </a:xfrm>
          <a:prstGeom prst="rect">
            <a:avLst/>
          </a:prstGeom>
          <a:noFill/>
          <a:ln w="9525">
            <a:noFill/>
            <a:miter lim="800000"/>
            <a:headEnd/>
            <a:tailEnd/>
          </a:ln>
          <a:scene3d>
            <a:camera prst="orthographicFront"/>
            <a:lightRig rig="threePt" dir="t"/>
          </a:scene3d>
          <a:sp3d>
            <a:bevelT prst="relaxedInset"/>
          </a:sp3d>
        </p:spPr>
      </p:pic>
      <p:sp>
        <p:nvSpPr>
          <p:cNvPr id="3" name="Прямоугольник 2"/>
          <p:cNvSpPr/>
          <p:nvPr/>
        </p:nvSpPr>
        <p:spPr>
          <a:xfrm>
            <a:off x="3500430" y="1071546"/>
            <a:ext cx="4929222" cy="954107"/>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 Обеспечение рационального использования топливно-энергетических ресурсов и снижение энергоемкости муниципального продукта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endParaRPr lang="ru-RU" sz="1200" dirty="0" smtClean="0">
              <a:latin typeface="Times New Roman" pitchFamily="18" charset="0"/>
              <a:cs typeface="Times New Roman" pitchFamily="18" charset="0"/>
            </a:endParaRPr>
          </a:p>
        </p:txBody>
      </p:sp>
      <p:sp>
        <p:nvSpPr>
          <p:cNvPr id="4" name="Прямоугольник 3"/>
          <p:cNvSpPr/>
          <p:nvPr/>
        </p:nvSpPr>
        <p:spPr>
          <a:xfrm>
            <a:off x="142843" y="63500"/>
            <a:ext cx="8786873"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Повышение </a:t>
            </a:r>
            <a:r>
              <a:rPr lang="ru-RU" b="1" dirty="0" err="1" smtClean="0">
                <a:latin typeface="Times New Roman" pitchFamily="18" charset="0"/>
                <a:cs typeface="Times New Roman" pitchFamily="18" charset="0"/>
              </a:rPr>
              <a:t>энергоэффективности</a:t>
            </a:r>
            <a:r>
              <a:rPr lang="ru-RU" b="1" dirty="0" smtClean="0">
                <a:latin typeface="Times New Roman" pitchFamily="18" charset="0"/>
                <a:cs typeface="Times New Roman" pitchFamily="18" charset="0"/>
              </a:rPr>
              <a:t> и энергосбережения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до 2025 года</a:t>
            </a:r>
            <a:r>
              <a:rPr lang="ru-RU" b="1" dirty="0" smtClean="0"/>
              <a:t>»</a:t>
            </a:r>
            <a:endParaRPr lang="ru-RU" b="1" dirty="0"/>
          </a:p>
        </p:txBody>
      </p:sp>
      <p:sp>
        <p:nvSpPr>
          <p:cNvPr id="68609" name="Rectangle 1"/>
          <p:cNvSpPr>
            <a:spLocks noChangeArrowheads="1"/>
          </p:cNvSpPr>
          <p:nvPr/>
        </p:nvSpPr>
        <p:spPr bwMode="auto">
          <a:xfrm>
            <a:off x="142844" y="4357694"/>
            <a:ext cx="88583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3720172676"/>
              </p:ext>
            </p:extLst>
          </p:nvPr>
        </p:nvGraphicFramePr>
        <p:xfrm>
          <a:off x="142843" y="4071942"/>
          <a:ext cx="8786874" cy="2571769"/>
        </p:xfrm>
        <a:graphic>
          <a:graphicData uri="http://schemas.openxmlformats.org/drawingml/2006/table">
            <a:tbl>
              <a:tblPr>
                <a:effectLst>
                  <a:innerShdw blurRad="114300">
                    <a:prstClr val="black"/>
                  </a:innerShdw>
                </a:effectLst>
              </a:tblPr>
              <a:tblGrid>
                <a:gridCol w="3655340">
                  <a:extLst>
                    <a:ext uri="{9D8B030D-6E8A-4147-A177-3AD203B41FA5}">
                      <a16:colId xmlns="" xmlns:a16="http://schemas.microsoft.com/office/drawing/2014/main" val="20000"/>
                    </a:ext>
                  </a:extLst>
                </a:gridCol>
                <a:gridCol w="1117690">
                  <a:extLst>
                    <a:ext uri="{9D8B030D-6E8A-4147-A177-3AD203B41FA5}">
                      <a16:colId xmlns="" xmlns:a16="http://schemas.microsoft.com/office/drawing/2014/main" val="20001"/>
                    </a:ext>
                  </a:extLst>
                </a:gridCol>
                <a:gridCol w="1005219">
                  <a:extLst>
                    <a:ext uri="{9D8B030D-6E8A-4147-A177-3AD203B41FA5}">
                      <a16:colId xmlns="" xmlns:a16="http://schemas.microsoft.com/office/drawing/2014/main" val="20002"/>
                    </a:ext>
                  </a:extLst>
                </a:gridCol>
                <a:gridCol w="1005219">
                  <a:extLst>
                    <a:ext uri="{9D8B030D-6E8A-4147-A177-3AD203B41FA5}">
                      <a16:colId xmlns="" xmlns:a16="http://schemas.microsoft.com/office/drawing/2014/main" val="20003"/>
                    </a:ext>
                  </a:extLst>
                </a:gridCol>
                <a:gridCol w="1001703">
                  <a:extLst>
                    <a:ext uri="{9D8B030D-6E8A-4147-A177-3AD203B41FA5}">
                      <a16:colId xmlns="" xmlns:a16="http://schemas.microsoft.com/office/drawing/2014/main" val="20004"/>
                    </a:ext>
                  </a:extLst>
                </a:gridCol>
                <a:gridCol w="1001703">
                  <a:extLst>
                    <a:ext uri="{9D8B030D-6E8A-4147-A177-3AD203B41FA5}">
                      <a16:colId xmlns="" xmlns:a16="http://schemas.microsoft.com/office/drawing/2014/main" val="20005"/>
                    </a:ext>
                  </a:extLst>
                </a:gridCol>
              </a:tblGrid>
              <a:tr h="358267">
                <a:tc rowSpan="2">
                  <a:txBody>
                    <a:bodyPr/>
                    <a:lstStyle/>
                    <a:p>
                      <a:pPr algn="ctr">
                        <a:lnSpc>
                          <a:spcPct val="115000"/>
                        </a:lnSpc>
                        <a:spcAft>
                          <a:spcPts val="0"/>
                        </a:spcAft>
                      </a:pPr>
                      <a:r>
                        <a:rPr lang="ru-RU" sz="1400" b="1" dirty="0">
                          <a:latin typeface="Times New Roman"/>
                          <a:ea typeface="Times New Roman"/>
                          <a:cs typeface="Times New Roman"/>
                        </a:rPr>
                        <a:t>Наименование целевого показателя</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solidFill>
                            <a:srgbClr val="000000"/>
                          </a:solidFill>
                          <a:latin typeface="Times New Roman"/>
                          <a:ea typeface="Times New Roman"/>
                          <a:cs typeface="Times New Roman"/>
                        </a:rPr>
                        <a:t>2019 </a:t>
                      </a:r>
                      <a:r>
                        <a:rPr lang="ru-RU" sz="1200" b="1" dirty="0">
                          <a:solidFill>
                            <a:srgbClr val="000000"/>
                          </a:solidFill>
                          <a:latin typeface="Times New Roman"/>
                          <a:ea typeface="Times New Roman"/>
                          <a:cs typeface="Times New Roman"/>
                        </a:rPr>
                        <a:t>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отчет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latin typeface="Times New Roman"/>
                          <a:ea typeface="Calibri"/>
                          <a:cs typeface="Times New Roman"/>
                        </a:rPr>
                        <a:t>2020год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оценка</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a:latin typeface="Times New Roman"/>
                          <a:ea typeface="Calibri"/>
                          <a:cs typeface="Times New Roman"/>
                        </a:rPr>
                        <a:t>20</a:t>
                      </a:r>
                      <a:r>
                        <a:rPr lang="en-US" sz="1200" b="1" dirty="0" smtClean="0">
                          <a:latin typeface="Times New Roman"/>
                          <a:ea typeface="Calibri"/>
                          <a:cs typeface="Times New Roman"/>
                        </a:rPr>
                        <a:t>2</a:t>
                      </a:r>
                      <a:r>
                        <a:rPr lang="ru-RU" sz="1200" b="1" dirty="0" smtClean="0">
                          <a:latin typeface="Times New Roman"/>
                          <a:ea typeface="Calibri"/>
                          <a:cs typeface="Times New Roman"/>
                        </a:rPr>
                        <a:t>1год</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2022год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2023год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0"/>
                  </a:ext>
                </a:extLst>
              </a:tr>
              <a:tr h="522918">
                <a:tc vMerge="1">
                  <a:txBody>
                    <a:bodyPr/>
                    <a:lstStyle/>
                    <a:p>
                      <a:endParaRPr lang="ru-RU"/>
                    </a:p>
                  </a:txBody>
                  <a:tcPr/>
                </a:tc>
                <a:tc vMerge="1">
                  <a:txBody>
                    <a:bodyPr/>
                    <a:lstStyle/>
                    <a:p>
                      <a:endParaRPr lang="ru-RU"/>
                    </a:p>
                  </a:txBody>
                  <a:tcPr/>
                </a:tc>
                <a:tc vMerge="1">
                  <a:txBody>
                    <a:bodyPr/>
                    <a:lstStyle/>
                    <a:p>
                      <a:endParaRPr lang="ru-RU"/>
                    </a:p>
                  </a:txBody>
                  <a:tcPr/>
                </a:tc>
                <a:tc gridSpan="3">
                  <a:txBody>
                    <a:bodyPr/>
                    <a:lstStyle/>
                    <a:p>
                      <a:pPr algn="ctr">
                        <a:lnSpc>
                          <a:spcPct val="115000"/>
                        </a:lnSpc>
                        <a:spcAft>
                          <a:spcPts val="0"/>
                        </a:spcAft>
                      </a:pPr>
                      <a:r>
                        <a:rPr lang="ru-RU" sz="1200" b="1" dirty="0">
                          <a:latin typeface="Times New Roman"/>
                          <a:ea typeface="Calibri"/>
                          <a:cs typeface="Times New Roman"/>
                        </a:rPr>
                        <a:t>прогноз</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1123061">
                <a:tc>
                  <a:txBody>
                    <a:bodyPr/>
                    <a:lstStyle/>
                    <a:p>
                      <a:pPr>
                        <a:lnSpc>
                          <a:spcPct val="115000"/>
                        </a:lnSpc>
                        <a:spcAft>
                          <a:spcPts val="1000"/>
                        </a:spcAft>
                      </a:pPr>
                      <a:r>
                        <a:rPr lang="ru-RU" sz="1200" dirty="0">
                          <a:latin typeface="Times New Roman"/>
                          <a:ea typeface="Calibri"/>
                          <a:cs typeface="Times New Roman"/>
                        </a:rPr>
                        <a:t> Ускорение перехода коммунального комплекса и объектов бюджетной сферы на </a:t>
                      </a:r>
                      <a:r>
                        <a:rPr lang="ru-RU" sz="1200" dirty="0" err="1">
                          <a:latin typeface="Times New Roman"/>
                          <a:ea typeface="Calibri"/>
                          <a:cs typeface="Times New Roman"/>
                        </a:rPr>
                        <a:t>энергоэффективные</a:t>
                      </a:r>
                      <a:r>
                        <a:rPr lang="ru-RU" sz="1200" dirty="0">
                          <a:latin typeface="Times New Roman"/>
                          <a:ea typeface="Calibri"/>
                          <a:cs typeface="Times New Roman"/>
                        </a:rPr>
                        <a:t> технологии, шт.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4</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4</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67523">
                <a:tc>
                  <a:txBody>
                    <a:bodyPr/>
                    <a:lstStyle/>
                    <a:p>
                      <a:pPr>
                        <a:lnSpc>
                          <a:spcPct val="115000"/>
                        </a:lnSpc>
                        <a:spcAft>
                          <a:spcPts val="1000"/>
                        </a:spcAft>
                      </a:pPr>
                      <a:r>
                        <a:rPr lang="ru-RU" sz="1200" dirty="0">
                          <a:latin typeface="Times New Roman"/>
                          <a:ea typeface="Calibri"/>
                          <a:cs typeface="Times New Roman"/>
                        </a:rPr>
                        <a:t> Обеспечение годовой экономии, </a:t>
                      </a:r>
                      <a:r>
                        <a:rPr lang="ru-RU" sz="1200" dirty="0" err="1">
                          <a:latin typeface="Times New Roman"/>
                          <a:ea typeface="Calibri"/>
                          <a:cs typeface="Times New Roman"/>
                        </a:rPr>
                        <a:t>т.у.т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r>
                        <a:rPr lang="en-US" sz="1200" dirty="0" smtClean="0">
                          <a:latin typeface="Times New Roman" pitchFamily="18" charset="0"/>
                          <a:ea typeface="Times New Roman"/>
                          <a:cs typeface="Times New Roman" pitchFamily="18" charset="0"/>
                        </a:rPr>
                        <a:t>2.3</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3.9</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4.2</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7" name="Прямоугольник 6"/>
          <p:cNvSpPr/>
          <p:nvPr/>
        </p:nvSpPr>
        <p:spPr>
          <a:xfrm>
            <a:off x="214282" y="2857496"/>
            <a:ext cx="8643998" cy="1169551"/>
          </a:xfrm>
          <a:prstGeom prst="rect">
            <a:avLst/>
          </a:prstGeom>
        </p:spPr>
        <p:txBody>
          <a:bodyPr wrap="square">
            <a:spAutoFit/>
          </a:bodyPr>
          <a:lstStyle/>
          <a:p>
            <a:r>
              <a:rPr lang="ru-RU" sz="1400" dirty="0" smtClean="0">
                <a:latin typeface="Times New Roman" pitchFamily="18" charset="0"/>
                <a:cs typeface="Times New Roman" pitchFamily="18" charset="0"/>
              </a:rPr>
              <a:t>Снижение объемов потребления топливно-энергетических ресурсов при сохранении устойчивости функционирования учреждения.</a:t>
            </a:r>
          </a:p>
          <a:p>
            <a:r>
              <a:rPr lang="ru-RU" sz="1400" dirty="0" smtClean="0">
                <a:latin typeface="Times New Roman" pitchFamily="18" charset="0"/>
                <a:cs typeface="Times New Roman" pitchFamily="18" charset="0"/>
              </a:rPr>
              <a:t>- Снижение финансовых затрат на оплату потребления ресурсов.</a:t>
            </a:r>
          </a:p>
          <a:p>
            <a:r>
              <a:rPr lang="ru-RU" sz="1400" dirty="0" smtClean="0">
                <a:latin typeface="Times New Roman" pitchFamily="18" charset="0"/>
                <a:cs typeface="Times New Roman" pitchFamily="18" charset="0"/>
              </a:rPr>
              <a:t>- Сокращение потерь топливно-энергетических ресурсов.</a:t>
            </a:r>
          </a:p>
          <a:p>
            <a:r>
              <a:rPr lang="ru-RU" sz="1400" dirty="0" smtClean="0">
                <a:latin typeface="Times New Roman" pitchFamily="18" charset="0"/>
                <a:cs typeface="Times New Roman" pitchFamily="18" charset="0"/>
              </a:rPr>
              <a:t>- Снижение финансовой нагрузки на районный бюд</a:t>
            </a:r>
            <a:r>
              <a:rPr lang="ru-RU" sz="1200" dirty="0" smtClean="0">
                <a:latin typeface="Times New Roman" pitchFamily="18" charset="0"/>
                <a:cs typeface="Times New Roman" pitchFamily="18" charset="0"/>
              </a:rPr>
              <a:t>жет.</a:t>
            </a:r>
            <a:endParaRPr lang="ru-RU" sz="1200" dirty="0">
              <a:latin typeface="Times New Roman" pitchFamily="18" charset="0"/>
              <a:cs typeface="Times New Roman" pitchFamily="18" charset="0"/>
            </a:endParaRPr>
          </a:p>
        </p:txBody>
      </p:sp>
      <p:sp>
        <p:nvSpPr>
          <p:cNvPr id="8" name="Прямоугольник 7"/>
          <p:cNvSpPr/>
          <p:nvPr/>
        </p:nvSpPr>
        <p:spPr>
          <a:xfrm>
            <a:off x="642910" y="2500306"/>
            <a:ext cx="4643454" cy="276999"/>
          </a:xfrm>
          <a:prstGeom prst="rect">
            <a:avLst/>
          </a:prstGeom>
        </p:spPr>
        <p:txBody>
          <a:bodyPr wrap="square">
            <a:spAutoFit/>
          </a:bodyPr>
          <a:lstStyle/>
          <a:p>
            <a:r>
              <a:rPr lang="ru-RU" sz="1200" b="1" dirty="0" smtClean="0">
                <a:latin typeface="Times New Roman" pitchFamily="18" charset="0"/>
                <a:cs typeface="Times New Roman" pitchFamily="18" charset="0"/>
              </a:rPr>
              <a:t>Основные задачи программы</a:t>
            </a: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5" y="116632"/>
            <a:ext cx="8715432" cy="8124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«Улучшение условий и охраны труда на рабочих местах в </a:t>
            </a:r>
            <a:r>
              <a:rPr lang="ru-RU" sz="1800" b="1" dirty="0" err="1" smtClean="0">
                <a:latin typeface="Times New Roman" panose="02020603050405020304" pitchFamily="18" charset="0"/>
                <a:cs typeface="Times New Roman" panose="02020603050405020304" pitchFamily="18" charset="0"/>
              </a:rPr>
              <a:t>Ершовском</a:t>
            </a:r>
            <a:r>
              <a:rPr lang="ru-RU" sz="1800" b="1" dirty="0" smtClean="0">
                <a:latin typeface="Times New Roman" panose="02020603050405020304" pitchFamily="18" charset="0"/>
                <a:cs typeface="Times New Roman" panose="02020603050405020304" pitchFamily="18" charset="0"/>
              </a:rPr>
              <a:t> муниципальном районе на 2021-2025годы»</a:t>
            </a:r>
            <a:br>
              <a:rPr lang="ru-RU" sz="1800" b="1" dirty="0" smtClean="0">
                <a:latin typeface="Times New Roman" panose="02020603050405020304" pitchFamily="18" charset="0"/>
                <a:cs typeface="Times New Roman" panose="02020603050405020304" pitchFamily="18" charset="0"/>
              </a:rPr>
            </a:br>
            <a:endParaRPr lang="ru-RU" sz="1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241892" y="983734"/>
            <a:ext cx="1571636" cy="1214446"/>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2286000" y="1142984"/>
            <a:ext cx="4572000" cy="923330"/>
          </a:xfrm>
          <a:prstGeom prst="rect">
            <a:avLst/>
          </a:prstGeom>
        </p:spPr>
        <p:txBody>
          <a:bodyPr wrap="square">
            <a:spAutoFit/>
          </a:bodyPr>
          <a:lstStyle/>
          <a:p>
            <a:r>
              <a:rPr lang="ru-RU" dirty="0" smtClean="0">
                <a:latin typeface="Times New Roman" pitchFamily="18" charset="0"/>
                <a:cs typeface="Times New Roman" pitchFamily="18" charset="0"/>
              </a:rPr>
              <a:t>Цель программы: Соблюдение требований законодательства по охране труда в </a:t>
            </a:r>
            <a:r>
              <a:rPr lang="ru-RU" dirty="0" err="1" smtClean="0">
                <a:latin typeface="Times New Roman" pitchFamily="18" charset="0"/>
                <a:cs typeface="Times New Roman" pitchFamily="18" charset="0"/>
              </a:rPr>
              <a:t>Ершовском</a:t>
            </a:r>
            <a:r>
              <a:rPr lang="ru-RU" dirty="0" smtClean="0">
                <a:latin typeface="Times New Roman" pitchFamily="18" charset="0"/>
                <a:cs typeface="Times New Roman" pitchFamily="18" charset="0"/>
              </a:rPr>
              <a:t> муниципальном районе</a:t>
            </a: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14281" y="2428865"/>
          <a:ext cx="8786876" cy="4071968"/>
        </p:xfrm>
        <a:graphic>
          <a:graphicData uri="http://schemas.openxmlformats.org/drawingml/2006/table">
            <a:tbl>
              <a:tblPr/>
              <a:tblGrid>
                <a:gridCol w="428629"/>
                <a:gridCol w="3929090"/>
                <a:gridCol w="571504"/>
                <a:gridCol w="799712"/>
                <a:gridCol w="549145"/>
                <a:gridCol w="631074"/>
                <a:gridCol w="631074"/>
                <a:gridCol w="623324"/>
                <a:gridCol w="623324"/>
              </a:tblGrid>
              <a:tr h="254498">
                <a:tc rowSpan="2">
                  <a:txBody>
                    <a:bodyPr/>
                    <a:lstStyle/>
                    <a:p>
                      <a:pPr algn="ctr">
                        <a:lnSpc>
                          <a:spcPct val="115000"/>
                        </a:lnSpc>
                        <a:spcAft>
                          <a:spcPts val="0"/>
                        </a:spcAft>
                      </a:pPr>
                      <a:r>
                        <a:rPr lang="ru-RU" sz="1200" b="1" dirty="0">
                          <a:latin typeface="Times New Roman"/>
                          <a:ea typeface="Times New Roman"/>
                          <a:cs typeface="Times New Roman"/>
                        </a:rPr>
                        <a:t>№ </a:t>
                      </a: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Times New Roman"/>
                          <a:cs typeface="Times New Roman"/>
                        </a:rPr>
                        <a:t>Наименование программы, наименование показателя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Единица измерения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ru-RU" sz="1200">
                          <a:latin typeface="Times New Roman"/>
                          <a:ea typeface="Times New Roman"/>
                          <a:cs typeface="Times New Roman"/>
                        </a:rPr>
                        <a:t>Значение показателей эффективности</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6349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отчетный год (базовый)</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2021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2022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2023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2024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2025</a:t>
                      </a:r>
                    </a:p>
                    <a:p>
                      <a:pPr>
                        <a:lnSpc>
                          <a:spcPct val="115000"/>
                        </a:lnSpc>
                        <a:spcAft>
                          <a:spcPts val="0"/>
                        </a:spcAft>
                      </a:pPr>
                      <a:r>
                        <a:rPr lang="ru-RU" sz="1200">
                          <a:latin typeface="Times New Roman"/>
                          <a:ea typeface="Times New Roman"/>
                          <a:cs typeface="Times New Roman"/>
                        </a:rPr>
                        <a:t>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8">
                <a:tc>
                  <a:txBody>
                    <a:bodyPr/>
                    <a:lstStyle/>
                    <a:p>
                      <a:pPr>
                        <a:lnSpc>
                          <a:spcPct val="115000"/>
                        </a:lnSpc>
                        <a:spcAft>
                          <a:spcPts val="0"/>
                        </a:spcAft>
                      </a:pPr>
                      <a:r>
                        <a:rPr lang="ru-RU" sz="1200">
                          <a:latin typeface="Times New Roman"/>
                          <a:ea typeface="Times New Roman"/>
                          <a:cs typeface="Times New Roman"/>
                        </a:rPr>
                        <a:t>1</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5</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6</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8</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1.</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рабочих мест, на которых проведена специальная оценка условий труда, в общем количестве рабочих мест, подлежащих специальной оценке условий труда</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2.</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обучение по охране труда в специализированных организациях, к планируемой их численности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490">
                <a:tc>
                  <a:txBody>
                    <a:bodyPr/>
                    <a:lstStyle/>
                    <a:p>
                      <a:pPr>
                        <a:lnSpc>
                          <a:spcPct val="115000"/>
                        </a:lnSpc>
                        <a:spcAft>
                          <a:spcPts val="0"/>
                        </a:spcAft>
                      </a:pPr>
                      <a:r>
                        <a:rPr lang="ru-RU" sz="1200" dirty="0">
                          <a:solidFill>
                            <a:srgbClr val="000000"/>
                          </a:solidFill>
                          <a:latin typeface="Times New Roman"/>
                          <a:ea typeface="Times New Roman"/>
                          <a:cs typeface="Times New Roman"/>
                        </a:rPr>
                        <a:t>3.</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медицинское освидетельствование (диспансеризацию) в общей численности работников, подлежащих обязательным периодическим медицинским осмотрам (диспансеризации)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9143999" cy="92333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Профилактика правонарушений и терроризма, противодействие незаконному обороту наркотических средств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до  2025 года»</a:t>
            </a:r>
            <a:endParaRPr lang="ru-RU" b="1"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cstate="print"/>
          <a:srcRect/>
          <a:stretch>
            <a:fillRect/>
          </a:stretch>
        </p:blipFill>
        <p:spPr bwMode="auto">
          <a:xfrm>
            <a:off x="6858016" y="928670"/>
            <a:ext cx="2285984" cy="1785950"/>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142844" y="1000108"/>
            <a:ext cx="6572296"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 Снижение уровня незаконного потребления наркотиков жителями района, а также количества преступлений, связанных с незаконным оборотом наркотических средств и психотропных веществ; </a:t>
            </a:r>
          </a:p>
          <a:p>
            <a:pPr algn="just">
              <a:buFontTx/>
              <a:buChar char="-"/>
            </a:pPr>
            <a:r>
              <a:rPr lang="ru-RU" sz="1400" dirty="0" smtClean="0">
                <a:latin typeface="Times New Roman" pitchFamily="18" charset="0"/>
                <a:cs typeface="Times New Roman" pitchFamily="18" charset="0"/>
              </a:rPr>
              <a:t>совершенствование системы профилактики правонарушений с целью укрепления правопорядка и обеспечения общественной безопасности граждан; </a:t>
            </a:r>
          </a:p>
          <a:p>
            <a:pPr algn="just">
              <a:buFontTx/>
              <a:buChar char="-"/>
            </a:pPr>
            <a:r>
              <a:rPr lang="ru-RU" sz="1400" dirty="0" smtClean="0">
                <a:latin typeface="Times New Roman" pitchFamily="18" charset="0"/>
                <a:cs typeface="Times New Roman" pitchFamily="18" charset="0"/>
              </a:rPr>
              <a:t>- снижение уровня преступности</a:t>
            </a:r>
            <a:endParaRPr lang="ru-RU" sz="1400" dirty="0"/>
          </a:p>
        </p:txBody>
      </p:sp>
      <p:sp>
        <p:nvSpPr>
          <p:cNvPr id="7" name="Прямоугольник 6"/>
          <p:cNvSpPr/>
          <p:nvPr/>
        </p:nvSpPr>
        <p:spPr>
          <a:xfrm>
            <a:off x="1" y="3571876"/>
            <a:ext cx="2143107"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p>
        </p:txBody>
      </p:sp>
      <p:graphicFrame>
        <p:nvGraphicFramePr>
          <p:cNvPr id="8" name="Таблица 7"/>
          <p:cNvGraphicFramePr>
            <a:graphicFrameLocks noGrp="1"/>
          </p:cNvGraphicFramePr>
          <p:nvPr/>
        </p:nvGraphicFramePr>
        <p:xfrm>
          <a:off x="142843" y="2857496"/>
          <a:ext cx="8786874" cy="3389676"/>
        </p:xfrm>
        <a:graphic>
          <a:graphicData uri="http://schemas.openxmlformats.org/drawingml/2006/table">
            <a:tbl>
              <a:tblPr/>
              <a:tblGrid>
                <a:gridCol w="469366"/>
                <a:gridCol w="4602733"/>
                <a:gridCol w="714380"/>
                <a:gridCol w="714380"/>
                <a:gridCol w="714380"/>
                <a:gridCol w="571504"/>
                <a:gridCol w="500066"/>
                <a:gridCol w="500065"/>
              </a:tblGrid>
              <a:tr h="258276">
                <a:tc rowSpan="2">
                  <a:txBody>
                    <a:bodyPr/>
                    <a:lstStyle/>
                    <a:p>
                      <a:pPr algn="ctr">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a:latin typeface="Times New Roman"/>
                          <a:ea typeface="Calibri"/>
                          <a:cs typeface="Times New Roman"/>
                        </a:rPr>
                        <a:t>Единица измерения</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latin typeface="Times New Roman"/>
                          <a:ea typeface="Calibri"/>
                          <a:cs typeface="Times New Roman"/>
                        </a:rPr>
                        <a:t>Значение показателей*</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82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endParaRPr lang="ru-RU" sz="1200">
                        <a:latin typeface="Times New Roman"/>
                        <a:ea typeface="Calibri"/>
                        <a:cs typeface="Times New Roman"/>
                      </a:endParaRPr>
                    </a:p>
                    <a:p>
                      <a:pPr algn="ctr">
                        <a:spcAft>
                          <a:spcPts val="0"/>
                        </a:spcAft>
                      </a:pPr>
                      <a:r>
                        <a:rPr lang="ru-RU" sz="1200">
                          <a:latin typeface="Times New Roman"/>
                          <a:ea typeface="Calibri"/>
                          <a:cs typeface="Times New Roman"/>
                        </a:rPr>
                        <a:t>2021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p>
                      <a:pPr algn="ctr">
                        <a:spcAft>
                          <a:spcPts val="0"/>
                        </a:spcAft>
                      </a:pPr>
                      <a:r>
                        <a:rPr lang="ru-RU" sz="1200">
                          <a:latin typeface="Times New Roman"/>
                          <a:ea typeface="Calibri"/>
                          <a:cs typeface="Times New Roman"/>
                        </a:rPr>
                        <a:t>2022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 2024 год </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6">
                <a:tc>
                  <a:txBody>
                    <a:bodyPr/>
                    <a:lstStyle/>
                    <a:p>
                      <a:pPr algn="ctr">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2</a:t>
                      </a:r>
                      <a:endParaRPr lang="ru-RU" sz="1200" dirty="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52">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площадь ежегодно выявленных  и уничтоженных очагов произрастания  дикорастущей конопли; </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Arial"/>
                        </a:rPr>
                        <a:t>кв.м.</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800</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875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1000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1200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6">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общее число лиц, охваченных профилактическими мероприятиями;</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4915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4956</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5020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5235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5315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52">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число лиц, ежегодно привлеченных к административной ответственности за  правонарушения, связанные с незаконным оборотом наркотиков;</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чел.</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120</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158</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172</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180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52">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Количество участников «Добровольной народной дружины»</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94</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1140" algn="ctr">
                        <a:spcAft>
                          <a:spcPts val="0"/>
                        </a:spcAft>
                      </a:pPr>
                      <a:r>
                        <a:rPr lang="ru-RU" sz="1200" dirty="0">
                          <a:latin typeface="Times New Roman"/>
                          <a:ea typeface="Calibri"/>
                          <a:cs typeface="Times New Roman"/>
                        </a:rPr>
                        <a:t>97</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115</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120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6">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Calibri"/>
                          <a:cs typeface="Times New Roman"/>
                        </a:rPr>
                        <a:t>Охват учащихся внеурочной и каникулярной занятости </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75</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77</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83</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6758"/>
            <a:ext cx="8931462" cy="87335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«Развитие сельского хозяйства и регулирование рынков сельскохозяйственной продукции, сырья и продовольствия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sp>
        <p:nvSpPr>
          <p:cNvPr id="4" name="Прямоугольник 3"/>
          <p:cNvSpPr/>
          <p:nvPr/>
        </p:nvSpPr>
        <p:spPr>
          <a:xfrm>
            <a:off x="2928926" y="1000108"/>
            <a:ext cx="3929090" cy="369332"/>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a:t>
            </a:r>
            <a:r>
              <a:rPr lang="ru-RU" dirty="0" smtClean="0">
                <a:latin typeface="Times New Roman" pitchFamily="18" charset="0"/>
                <a:cs typeface="Times New Roman" pitchFamily="18" charset="0"/>
              </a:rPr>
              <a:t>:</a:t>
            </a:r>
            <a:endParaRPr lang="ru-RU" dirty="0"/>
          </a:p>
        </p:txBody>
      </p:sp>
      <p:sp>
        <p:nvSpPr>
          <p:cNvPr id="7" name="Прямоугольник 6"/>
          <p:cNvSpPr/>
          <p:nvPr/>
        </p:nvSpPr>
        <p:spPr>
          <a:xfrm>
            <a:off x="2714612" y="1285860"/>
            <a:ext cx="6429388" cy="1384995"/>
          </a:xfrm>
          <a:prstGeom prst="rect">
            <a:avLst/>
          </a:prstGeom>
        </p:spPr>
        <p:txBody>
          <a:bodyPr wrap="square">
            <a:spAutoFit/>
          </a:bodyPr>
          <a:lstStyle/>
          <a:p>
            <a:r>
              <a:rPr lang="ru-RU" sz="1200" dirty="0" smtClean="0">
                <a:latin typeface="Times New Roman" pitchFamily="18" charset="0"/>
                <a:cs typeface="Times New Roman" pitchFamily="18" charset="0"/>
              </a:rPr>
              <a:t>-обеспечение роста объемов производства основных  видов продукции АПК района;   -повышение конкурентоспособности производимой в районе продукции АПК на основе инновационного развития приоритетных </a:t>
            </a:r>
            <a:r>
              <a:rPr lang="ru-RU" sz="1200" dirty="0" err="1" smtClean="0">
                <a:latin typeface="Times New Roman" pitchFamily="18" charset="0"/>
                <a:cs typeface="Times New Roman" pitchFamily="18" charset="0"/>
              </a:rPr>
              <a:t>подотраслей</a:t>
            </a:r>
            <a:r>
              <a:rPr lang="ru-RU" sz="1200" dirty="0" smtClean="0">
                <a:latin typeface="Times New Roman" pitchFamily="18" charset="0"/>
                <a:cs typeface="Times New Roman" pitchFamily="18" charset="0"/>
              </a:rPr>
              <a:t> сельского хозяйства; - повышение финансовой устойчивости товаропроизводителей  АПК;  -обеспечение    устойчивого    социально-экономического развития сельских территорий и создание достойных условий жизни для сельского населения; -обеспечение сохранения  и  воспроизводства  окружающей среды, повышение  эффективности  использования  природных ресурсов.</a:t>
            </a:r>
            <a:endParaRPr lang="ru-RU" sz="12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0" y="2643184"/>
          <a:ext cx="9144000" cy="4231005"/>
        </p:xfrm>
        <a:graphic>
          <a:graphicData uri="http://schemas.openxmlformats.org/drawingml/2006/table">
            <a:tbl>
              <a:tblPr/>
              <a:tblGrid>
                <a:gridCol w="2612570"/>
                <a:gridCol w="1393989"/>
                <a:gridCol w="1043176"/>
                <a:gridCol w="957325"/>
                <a:gridCol w="956708"/>
                <a:gridCol w="956708"/>
                <a:gridCol w="1147953"/>
                <a:gridCol w="75571"/>
              </a:tblGrid>
              <a:tr h="193809">
                <a:tc rowSpan="2">
                  <a:txBody>
                    <a:bodyPr/>
                    <a:lstStyle/>
                    <a:p>
                      <a:pPr algn="ctr">
                        <a:spcAft>
                          <a:spcPts val="0"/>
                        </a:spcAft>
                      </a:pPr>
                      <a:r>
                        <a:rPr lang="ru-RU" sz="1200" dirty="0">
                          <a:solidFill>
                            <a:srgbClr val="000000"/>
                          </a:solidFill>
                          <a:latin typeface="Times New Roman"/>
                          <a:ea typeface="Times New Roman"/>
                          <a:cs typeface="Times New Roman"/>
                        </a:rPr>
                        <a:t>Показатель/Индикатор</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solidFill>
                            <a:srgbClr val="000000"/>
                          </a:solidFill>
                          <a:latin typeface="Times New Roman"/>
                          <a:ea typeface="Times New Roman"/>
                          <a:cs typeface="Times New Roman"/>
                        </a:rPr>
                        <a:t>Единицы измерения</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a:solidFill>
                            <a:srgbClr val="000000"/>
                          </a:solidFill>
                          <a:latin typeface="Times New Roman"/>
                          <a:ea typeface="Times New Roman"/>
                          <a:cs typeface="Times New Roman"/>
                        </a:rPr>
                        <a:t>Значения целевых индикаторов</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3809">
                <a:tc vMerge="1">
                  <a:txBody>
                    <a:bodyPr/>
                    <a:lstStyle/>
                    <a:p>
                      <a:endParaRPr lang="ru-RU"/>
                    </a:p>
                  </a:txBody>
                  <a:tcPr/>
                </a:tc>
                <a:tc vMerge="1">
                  <a:txBody>
                    <a:bodyPr/>
                    <a:lstStyle/>
                    <a:p>
                      <a:endParaRPr lang="ru-RU"/>
                    </a:p>
                  </a:txBody>
                  <a:tcPr/>
                </a:tc>
                <a:tc>
                  <a:txBody>
                    <a:bodyPr/>
                    <a:lstStyle/>
                    <a:p>
                      <a:pPr algn="ctr">
                        <a:spcAft>
                          <a:spcPts val="0"/>
                        </a:spcAft>
                      </a:pPr>
                      <a:r>
                        <a:rPr lang="ru-RU" sz="1200">
                          <a:solidFill>
                            <a:srgbClr val="000000"/>
                          </a:solidFill>
                          <a:latin typeface="Times New Roman"/>
                          <a:ea typeface="Times New Roman"/>
                          <a:cs typeface="Times New Roman"/>
                        </a:rPr>
                        <a:t>2021</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2024</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3809">
                <a:tc gridSpan="8">
                  <a:txBody>
                    <a:bodyPr/>
                    <a:lstStyle/>
                    <a:p>
                      <a:pPr algn="ctr">
                        <a:spcBef>
                          <a:spcPts val="310"/>
                        </a:spcBef>
                        <a:spcAft>
                          <a:spcPts val="0"/>
                        </a:spcAft>
                      </a:pPr>
                      <a:r>
                        <a:rPr lang="ru-RU" sz="1200" b="1" spc="-20" dirty="0">
                          <a:solidFill>
                            <a:srgbClr val="000000"/>
                          </a:solidFill>
                          <a:latin typeface="Times New Roman"/>
                          <a:ea typeface="Times New Roman"/>
                          <a:cs typeface="Times New Roman"/>
                        </a:rPr>
                        <a:t>Прогноз развития агропромышленного комплекса на 2021-2025 годы</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5234">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сельского хозяйства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101,6</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105,8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106</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растениеводства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102</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104</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животноводства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101</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102</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2454">
                <a:tc>
                  <a:txBody>
                    <a:bodyPr/>
                    <a:lstStyle/>
                    <a:p>
                      <a:pPr algn="ctr">
                        <a:spcAft>
                          <a:spcPts val="0"/>
                        </a:spcAft>
                      </a:pPr>
                      <a:r>
                        <a:rPr lang="ru-RU" sz="1200">
                          <a:solidFill>
                            <a:srgbClr val="000000"/>
                          </a:solidFill>
                          <a:latin typeface="Times New Roman"/>
                          <a:ea typeface="Times New Roman"/>
                          <a:cs typeface="Times New Roman"/>
                        </a:rPr>
                        <a:t>Объем инвестиций в основной капитал в сельскохозяйственном производстве</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млн.рублей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180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207</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238</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273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315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Рентабельность сельскохозяйственных организаций (с учетом субсидий)</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процентов</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40</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42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45</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Среднемесячная заработная плата в сельскохозяйственных организациях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31200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33495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35169</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37983</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38500</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13313" name="Picture 1"/>
          <p:cNvPicPr>
            <a:picLocks noChangeAspect="1" noChangeArrowheads="1"/>
          </p:cNvPicPr>
          <p:nvPr/>
        </p:nvPicPr>
        <p:blipFill>
          <a:blip r:embed="rId2"/>
          <a:srcRect/>
          <a:stretch>
            <a:fillRect/>
          </a:stretch>
        </p:blipFill>
        <p:spPr bwMode="auto">
          <a:xfrm>
            <a:off x="0" y="1071546"/>
            <a:ext cx="2714611" cy="1571636"/>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4060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«Социальная поддержка и социальное обслуживание граждан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 года»</a:t>
            </a:r>
            <a:endParaRPr lang="ru-RU" sz="1800" dirty="0">
              <a:latin typeface="Times New Roman" pitchFamily="18" charset="0"/>
              <a:cs typeface="Times New Roman" pitchFamily="18" charset="0"/>
            </a:endParaRPr>
          </a:p>
        </p:txBody>
      </p:sp>
      <p:sp>
        <p:nvSpPr>
          <p:cNvPr id="3" name="Прямоугольник 2"/>
          <p:cNvSpPr/>
          <p:nvPr/>
        </p:nvSpPr>
        <p:spPr>
          <a:xfrm>
            <a:off x="214282" y="857233"/>
            <a:ext cx="8929718" cy="523220"/>
          </a:xfrm>
          <a:prstGeom prst="rect">
            <a:avLst/>
          </a:prstGeom>
        </p:spPr>
        <p:txBody>
          <a:bodyPr wrap="square">
            <a:spAutoFit/>
          </a:bodyPr>
          <a:lstStyle/>
          <a:p>
            <a:pPr>
              <a:buNone/>
            </a:pPr>
            <a:r>
              <a:rPr lang="ru-RU" sz="1400" dirty="0" smtClean="0">
                <a:latin typeface="Times New Roman" pitchFamily="18" charset="0"/>
                <a:cs typeface="Times New Roman" pitchFamily="18" charset="0"/>
              </a:rPr>
              <a:t>Цель программы: - повышение качества жизни отдельных категорий граждан ЕМР;</a:t>
            </a:r>
          </a:p>
          <a:p>
            <a:pPr>
              <a:buNone/>
            </a:pPr>
            <a:r>
              <a:rPr lang="ru-RU" sz="1400" dirty="0" smtClean="0">
                <a:latin typeface="Times New Roman" pitchFamily="18" charset="0"/>
                <a:cs typeface="Times New Roman" pitchFamily="18" charset="0"/>
              </a:rPr>
              <a:t>                               -создание условий для отдыха и оздоровление детей</a:t>
            </a:r>
          </a:p>
        </p:txBody>
      </p:sp>
      <p:graphicFrame>
        <p:nvGraphicFramePr>
          <p:cNvPr id="5" name="Таблица 4"/>
          <p:cNvGraphicFramePr>
            <a:graphicFrameLocks noGrp="1"/>
          </p:cNvGraphicFramePr>
          <p:nvPr/>
        </p:nvGraphicFramePr>
        <p:xfrm>
          <a:off x="0" y="1500173"/>
          <a:ext cx="9143999" cy="3575304"/>
        </p:xfrm>
        <a:graphic>
          <a:graphicData uri="http://schemas.openxmlformats.org/drawingml/2006/table">
            <a:tbl>
              <a:tblPr/>
              <a:tblGrid>
                <a:gridCol w="461042"/>
                <a:gridCol w="3457813"/>
                <a:gridCol w="734966"/>
                <a:gridCol w="898036"/>
                <a:gridCol w="973256"/>
                <a:gridCol w="973256"/>
                <a:gridCol w="822815"/>
                <a:gridCol w="822815"/>
              </a:tblGrid>
              <a:tr h="148279">
                <a:tc rowSpan="2">
                  <a:txBody>
                    <a:bodyPr/>
                    <a:lstStyle/>
                    <a:p>
                      <a:pPr algn="ctr">
                        <a:lnSpc>
                          <a:spcPct val="115000"/>
                        </a:lnSpc>
                        <a:spcAft>
                          <a:spcPts val="0"/>
                        </a:spcAft>
                      </a:pPr>
                      <a:r>
                        <a:rPr lang="en-US"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dirty="0" err="1">
                          <a:latin typeface="Times New Roman" pitchFamily="18" charset="0"/>
                          <a:ea typeface="Calibri"/>
                          <a:cs typeface="Times New Roman" pitchFamily="18" charset="0"/>
                        </a:rPr>
                        <a:t>п</a:t>
                      </a:r>
                      <a:r>
                        <a:rPr lang="ru-RU" sz="1200" dirty="0">
                          <a:latin typeface="Times New Roman" pitchFamily="18" charset="0"/>
                          <a:ea typeface="Calibri"/>
                          <a:cs typeface="Times New Roman" pitchFamily="18" charset="0"/>
                        </a:rPr>
                        <a:t>/</a:t>
                      </a:r>
                      <a:r>
                        <a:rPr lang="ru-RU" sz="1200" dirty="0" err="1">
                          <a:latin typeface="Times New Roman" pitchFamily="18" charset="0"/>
                          <a:ea typeface="Calibri"/>
                          <a:cs typeface="Times New Roman" pitchFamily="18" charset="0"/>
                        </a:rPr>
                        <a:t>п</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Единица измерения</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900">
                          <a:latin typeface="Times New Roman" pitchFamily="18" charset="0"/>
                          <a:ea typeface="Calibri"/>
                          <a:cs typeface="Times New Roman" pitchFamily="18" charset="0"/>
                        </a:rPr>
                        <a:t>Значение показателей</a:t>
                      </a:r>
                      <a:endParaRPr lang="ru-RU" sz="70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4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 </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2021 год</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 </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2022 год</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2023 год</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2024 год </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pitchFamily="18" charset="0"/>
                        <a:ea typeface="Times New Roman"/>
                        <a:cs typeface="Times New Roman" pitchFamily="18" charset="0"/>
                      </a:endParaRPr>
                    </a:p>
                    <a:p>
                      <a:pPr algn="ctr">
                        <a:lnSpc>
                          <a:spcPct val="115000"/>
                        </a:lnSpc>
                        <a:spcAft>
                          <a:spcPts val="0"/>
                        </a:spcAft>
                      </a:pPr>
                      <a:r>
                        <a:rPr lang="ru-RU" sz="1200">
                          <a:latin typeface="Times New Roman" pitchFamily="18" charset="0"/>
                          <a:ea typeface="Calibri"/>
                          <a:cs typeface="Times New Roman" pitchFamily="18" charset="0"/>
                        </a:rPr>
                        <a:t>2025 год</a:t>
                      </a:r>
                      <a:endParaRPr lang="ru-RU" sz="120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05">
                <a:tc>
                  <a:txBody>
                    <a:bodyPr/>
                    <a:lstStyle/>
                    <a:p>
                      <a:pPr algn="ctr">
                        <a:lnSpc>
                          <a:spcPct val="115000"/>
                        </a:lnSpc>
                        <a:spcAft>
                          <a:spcPts val="0"/>
                        </a:spcAft>
                      </a:pPr>
                      <a:r>
                        <a:rPr lang="ru-RU" sz="1200">
                          <a:latin typeface="Times New Roman" pitchFamily="18" charset="0"/>
                          <a:ea typeface="Calibri"/>
                          <a:cs typeface="Times New Roman" pitchFamily="18" charset="0"/>
                        </a:rPr>
                        <a:t>1</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2</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3</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4</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5</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6</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7</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8</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05">
                <a:tc>
                  <a:txBody>
                    <a:bodyPr/>
                    <a:lstStyle/>
                    <a:p>
                      <a:pPr>
                        <a:lnSpc>
                          <a:spcPct val="115000"/>
                        </a:lnSpc>
                      </a:pP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Подпрограмма 1:Организация отдыха и оздоровление детей и подростков в </a:t>
                      </a:r>
                      <a:r>
                        <a:rPr lang="ru-RU" sz="1200" dirty="0" err="1">
                          <a:latin typeface="Times New Roman" pitchFamily="18" charset="0"/>
                          <a:ea typeface="Times New Roman"/>
                          <a:cs typeface="Times New Roman" pitchFamily="18" charset="0"/>
                        </a:rPr>
                        <a:t>Ершовском</a:t>
                      </a:r>
                      <a:r>
                        <a:rPr lang="ru-RU" sz="1200" dirty="0">
                          <a:latin typeface="Times New Roman" pitchFamily="18" charset="0"/>
                          <a:ea typeface="Times New Roman"/>
                          <a:cs typeface="Times New Roman" pitchFamily="18" charset="0"/>
                        </a:rPr>
                        <a:t> муниципальном районе</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88527">
                <a:tc>
                  <a:txBody>
                    <a:bodyPr/>
                    <a:lstStyle/>
                    <a:p>
                      <a:pPr>
                        <a:lnSpc>
                          <a:spcPct val="115000"/>
                        </a:lnSpc>
                      </a:pP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0"/>
                          </a:solidFill>
                          <a:latin typeface="Times New Roman" pitchFamily="18" charset="0"/>
                          <a:ea typeface="Times New Roman"/>
                          <a:cs typeface="Times New Roman" pitchFamily="18" charset="0"/>
                        </a:rPr>
                        <a:t>Количество детей и подростков, оздоровленных в загородных оздоровительных учреждениях и в лагерях с дневным пребыванием на базе образовательных организаций района (от общего количества обучающихся).</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36%</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38%</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40%</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42%</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44%</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05">
                <a:tc gridSpan="8">
                  <a:txBody>
                    <a:bodyPr/>
                    <a:lstStyle/>
                    <a:p>
                      <a:pPr algn="ctr">
                        <a:lnSpc>
                          <a:spcPct val="115000"/>
                        </a:lnSpc>
                        <a:spcAft>
                          <a:spcPts val="0"/>
                        </a:spcAft>
                      </a:pPr>
                      <a:r>
                        <a:rPr lang="ru-RU" sz="1200" dirty="0">
                          <a:latin typeface="Times New Roman" pitchFamily="18" charset="0"/>
                          <a:ea typeface="Calibri"/>
                          <a:cs typeface="Times New Roman" pitchFamily="18" charset="0"/>
                        </a:rPr>
                        <a:t> Подпрограмма 2 </a:t>
                      </a:r>
                      <a:r>
                        <a:rPr lang="ru-RU" sz="1200" dirty="0">
                          <a:latin typeface="Times New Roman" pitchFamily="18" charset="0"/>
                          <a:ea typeface="Times New Roman"/>
                          <a:cs typeface="Times New Roman" pitchFamily="18" charset="0"/>
                        </a:rPr>
                        <a:t>«Социальная поддержка граждан»</a:t>
                      </a: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86232">
                <a:tc>
                  <a:txBody>
                    <a:bodyPr/>
                    <a:lstStyle/>
                    <a:p>
                      <a:pPr algn="ctr">
                        <a:lnSpc>
                          <a:spcPct val="115000"/>
                        </a:lnSpc>
                        <a:spcAft>
                          <a:spcPts val="0"/>
                        </a:spcAft>
                      </a:pPr>
                      <a:endParaRPr lang="ru-RU" sz="1200">
                        <a:latin typeface="Times New Roman" pitchFamily="18" charset="0"/>
                        <a:ea typeface="Calibri"/>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0"/>
                          </a:solidFill>
                          <a:latin typeface="Times New Roman" pitchFamily="18" charset="0"/>
                          <a:ea typeface="Times New Roman"/>
                          <a:cs typeface="Times New Roman" pitchFamily="18" charset="0"/>
                        </a:rPr>
                        <a:t>Количество граждан  получивших </a:t>
                      </a:r>
                      <a:r>
                        <a:rPr lang="ru-RU" sz="1200" dirty="0">
                          <a:latin typeface="Times New Roman" pitchFamily="18" charset="0"/>
                          <a:ea typeface="Times New Roman"/>
                          <a:cs typeface="Times New Roman" pitchFamily="18" charset="0"/>
                        </a:rPr>
                        <a:t>ежемесячные доплаты к трудовой пенсии лицам, замещавшим выборные муниципальные должности и должности муниципальной службы в органах местного самоуправления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количество</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24</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25</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26</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27</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29</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Рисунок 5"/>
          <p:cNvPicPr>
            <a:picLocks noChangeAspect="1"/>
          </p:cNvPicPr>
          <p:nvPr/>
        </p:nvPicPr>
        <p:blipFill>
          <a:blip r:embed="rId2" cstate="print">
            <a:lum bright="-3000"/>
            <a:extLst>
              <a:ext uri="{28A0092B-C50C-407E-A947-70E740481C1C}">
                <a14:useLocalDpi xmlns:a14="http://schemas.microsoft.com/office/drawing/2010/main" xmlns="" val="0"/>
              </a:ext>
            </a:extLst>
          </a:blip>
          <a:stretch>
            <a:fillRect/>
          </a:stretch>
        </p:blipFill>
        <p:spPr>
          <a:xfrm>
            <a:off x="428596" y="5000636"/>
            <a:ext cx="3429024" cy="1857364"/>
          </a:xfrm>
          <a:prstGeom prst="rect">
            <a:avLst/>
          </a:prstGeom>
        </p:spPr>
      </p:pic>
      <p:pic>
        <p:nvPicPr>
          <p:cNvPr id="7" name="Picture 1"/>
          <p:cNvPicPr>
            <a:picLocks noChangeAspect="1" noChangeArrowheads="1"/>
          </p:cNvPicPr>
          <p:nvPr/>
        </p:nvPicPr>
        <p:blipFill>
          <a:blip r:embed="rId3" cstate="print"/>
          <a:srcRect/>
          <a:stretch>
            <a:fillRect/>
          </a:stretch>
        </p:blipFill>
        <p:spPr bwMode="auto">
          <a:xfrm>
            <a:off x="4857752" y="5000636"/>
            <a:ext cx="2786082" cy="18573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214290"/>
          <a:ext cx="9001154" cy="6215105"/>
        </p:xfrm>
        <a:graphic>
          <a:graphicData uri="http://schemas.openxmlformats.org/drawingml/2006/table">
            <a:tbl>
              <a:tblPr/>
              <a:tblGrid>
                <a:gridCol w="486920"/>
                <a:gridCol w="3053527"/>
                <a:gridCol w="797005"/>
                <a:gridCol w="973841"/>
                <a:gridCol w="867366"/>
                <a:gridCol w="1055410"/>
                <a:gridCol w="882309"/>
                <a:gridCol w="80922"/>
                <a:gridCol w="803854"/>
              </a:tblGrid>
              <a:tr h="258962">
                <a:tc gridSpan="9">
                  <a:txBody>
                    <a:bodyPr/>
                    <a:lstStyle/>
                    <a:p>
                      <a:pPr algn="ctr">
                        <a:lnSpc>
                          <a:spcPct val="115000"/>
                        </a:lnSpc>
                        <a:spcAft>
                          <a:spcPts val="0"/>
                        </a:spcAft>
                      </a:pPr>
                      <a:r>
                        <a:rPr lang="ru-RU" sz="1200" dirty="0">
                          <a:latin typeface="Times New Roman"/>
                          <a:ea typeface="Calibri"/>
                          <a:cs typeface="Times New Roman"/>
                        </a:rPr>
                        <a:t>подпрограмма 3.</a:t>
                      </a:r>
                      <a:r>
                        <a:rPr lang="ru-RU" sz="1200" dirty="0">
                          <a:latin typeface="Times New Roman"/>
                          <a:ea typeface="Times New Roman"/>
                          <a:cs typeface="Times New Roman"/>
                        </a:rPr>
                        <a:t> «Социальное обеспечение и иные выплаты населению»</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89627">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граждан получивших ежемесячные денежные выплаты на оплату жилого помещения и коммунальных услуг гражданам, перешедшим на пенсию из числа медицинских и фармацевтических работников муниципальных учреждений здравоохранения, проживающим в сельской местности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количество</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49</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       64</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66</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888">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граждан получивших субсидию на оплату жилья и коммунальных услуг</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количество</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1080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1085</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1080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1095</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1100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8962">
                <a:tc gridSpan="9">
                  <a:txBody>
                    <a:bodyPr/>
                    <a:lstStyle/>
                    <a:p>
                      <a:pPr algn="ctr">
                        <a:lnSpc>
                          <a:spcPct val="115000"/>
                        </a:lnSpc>
                        <a:spcAft>
                          <a:spcPts val="0"/>
                        </a:spcAft>
                      </a:pPr>
                      <a:r>
                        <a:rPr lang="ru-RU" sz="1200" dirty="0">
                          <a:latin typeface="Times New Roman"/>
                          <a:ea typeface="Times New Roman"/>
                          <a:cs typeface="Times New Roman"/>
                        </a:rPr>
                        <a:t>подпрограмма 4.«Повышение оплаты труда некоторых категорий работников муниципальных учреждений»</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0666">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работников муниципальных учреждений (за исключением органов местного самоуправления), занятых на полную ставку, заработная плата которых за полную отработку за месяц нормы рабочего времени и выполнения нормы труда (трудовых обязанностей) ниже минимального размера оплаты труда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человек</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048" y="1803640"/>
            <a:ext cx="3957116" cy="156966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отношения</a:t>
            </a:r>
            <a:endParaRPr lang="en-US" sz="1600"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6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04048" y="148680"/>
            <a:ext cx="3960440"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a:t>
            </a:r>
            <a:r>
              <a:rPr lang="ru-RU" sz="1600" b="1" dirty="0" smtClean="0">
                <a:latin typeface="Times New Roman" panose="02020603050405020304" pitchFamily="18" charset="0"/>
                <a:cs typeface="Times New Roman" panose="02020603050405020304" pitchFamily="18" charset="0"/>
              </a:rPr>
              <a:t>трансферты</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6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9512" y="170360"/>
            <a:ext cx="460851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Текущий </a:t>
            </a:r>
            <a:r>
              <a:rPr lang="ru-RU" sz="1600" b="1" dirty="0" smtClean="0">
                <a:latin typeface="Times New Roman" panose="02020603050405020304" pitchFamily="18" charset="0"/>
                <a:cs typeface="Times New Roman" panose="02020603050405020304" pitchFamily="18" charset="0"/>
              </a:rPr>
              <a:t>финансовый 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p>
        </p:txBody>
      </p:sp>
      <p:sp>
        <p:nvSpPr>
          <p:cNvPr id="10" name="TextBox 9"/>
          <p:cNvSpPr txBox="1"/>
          <p:nvPr/>
        </p:nvSpPr>
        <p:spPr>
          <a:xfrm>
            <a:off x="179512" y="1803640"/>
            <a:ext cx="460851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Очередной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следующий за текущим финансовым годом.</a:t>
            </a:r>
          </a:p>
        </p:txBody>
      </p:sp>
      <p:sp>
        <p:nvSpPr>
          <p:cNvPr id="11" name="TextBox 10"/>
          <p:cNvSpPr txBox="1"/>
          <p:nvPr/>
        </p:nvSpPr>
        <p:spPr>
          <a:xfrm>
            <a:off x="179512" y="2574902"/>
            <a:ext cx="4608512" cy="830997"/>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Плановый период</a:t>
            </a:r>
            <a:r>
              <a:rPr lang="ru-RU"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два финансовых года, следующие за очередным финансовым годом.</a:t>
            </a:r>
          </a:p>
        </p:txBody>
      </p:sp>
      <p:sp>
        <p:nvSpPr>
          <p:cNvPr id="12" name="TextBox 11"/>
          <p:cNvSpPr txBox="1"/>
          <p:nvPr/>
        </p:nvSpPr>
        <p:spPr>
          <a:xfrm>
            <a:off x="179512" y="3563574"/>
            <a:ext cx="878165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Отчетный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год, предшествующий текущему финансовому году. </a:t>
            </a:r>
          </a:p>
        </p:txBody>
      </p:sp>
      <p:sp>
        <p:nvSpPr>
          <p:cNvPr id="13" name="TextBox 12"/>
          <p:cNvSpPr txBox="1"/>
          <p:nvPr/>
        </p:nvSpPr>
        <p:spPr>
          <a:xfrm>
            <a:off x="179512" y="4532327"/>
            <a:ext cx="878165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Публичные </a:t>
            </a:r>
            <a:r>
              <a:rPr lang="ru-RU" sz="1600" b="1" dirty="0" smtClean="0">
                <a:latin typeface="Times New Roman" panose="02020603050405020304" pitchFamily="18" charset="0"/>
                <a:cs typeface="Times New Roman" panose="02020603050405020304" pitchFamily="18" charset="0"/>
              </a:rPr>
              <a:t>слушания</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форма реализации прав населения муниципального образования (общественности)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ser\Desktop\original.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305784"/>
            <a:ext cx="9144000" cy="7163784"/>
          </a:xfrm>
          <a:prstGeom prst="rect">
            <a:avLst/>
          </a:prstGeom>
          <a:noFill/>
        </p:spPr>
      </p:pic>
      <p:sp>
        <p:nvSpPr>
          <p:cNvPr id="2" name="Заголовок 1"/>
          <p:cNvSpPr>
            <a:spLocks noGrp="1"/>
          </p:cNvSpPr>
          <p:nvPr>
            <p:ph type="title"/>
          </p:nvPr>
        </p:nvSpPr>
        <p:spPr>
          <a:xfrm>
            <a:off x="457200" y="274320"/>
            <a:ext cx="7470648" cy="725788"/>
          </a:xfrm>
        </p:spPr>
        <p:txBody>
          <a:bodyPr/>
          <a:lstStyle/>
          <a:p>
            <a:pPr algn="ctr"/>
            <a:r>
              <a:rPr lang="ru-RU" sz="1800" b="1" dirty="0" smtClean="0">
                <a:latin typeface="Times New Roman" pitchFamily="18" charset="0"/>
                <a:cs typeface="Times New Roman" pitchFamily="18" charset="0"/>
              </a:rPr>
              <a:t>Муниципальная программа «Информационное общество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на 2021– 2025 годы»</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
        <p:nvSpPr>
          <p:cNvPr id="3" name="Прямоугольник 2"/>
          <p:cNvSpPr/>
          <p:nvPr/>
        </p:nvSpPr>
        <p:spPr>
          <a:xfrm>
            <a:off x="357158" y="928671"/>
            <a:ext cx="6500858" cy="276999"/>
          </a:xfrm>
          <a:prstGeom prst="rect">
            <a:avLst/>
          </a:prstGeom>
        </p:spPr>
        <p:txBody>
          <a:bodyPr wrap="square">
            <a:spAutoFit/>
          </a:bodyPr>
          <a:lstStyle/>
          <a:p>
            <a:r>
              <a:rPr lang="ru-RU" sz="1200" dirty="0" smtClean="0">
                <a:latin typeface="Times New Roman" pitchFamily="18" charset="0"/>
                <a:cs typeface="Times New Roman" pitchFamily="18" charset="0"/>
              </a:rPr>
              <a:t>Цели муниципальной программы:</a:t>
            </a:r>
            <a:endParaRPr lang="ru-RU" sz="1200" dirty="0">
              <a:latin typeface="Times New Roman" pitchFamily="18" charset="0"/>
              <a:cs typeface="Times New Roman" pitchFamily="18" charset="0"/>
            </a:endParaRPr>
          </a:p>
        </p:txBody>
      </p:sp>
      <p:sp>
        <p:nvSpPr>
          <p:cNvPr id="4" name="Прямоугольник 3"/>
          <p:cNvSpPr/>
          <p:nvPr/>
        </p:nvSpPr>
        <p:spPr>
          <a:xfrm>
            <a:off x="3143240" y="857233"/>
            <a:ext cx="6000760" cy="677108"/>
          </a:xfrm>
          <a:prstGeom prst="rect">
            <a:avLst/>
          </a:prstGeom>
        </p:spPr>
        <p:txBody>
          <a:bodyPr wrap="square">
            <a:spAutoFit/>
          </a:bodyPr>
          <a:lstStyle/>
          <a:p>
            <a:pPr algn="just"/>
            <a:r>
              <a:rPr lang="ru-RU" sz="1200" dirty="0" smtClean="0">
                <a:latin typeface="Times New Roman" pitchFamily="18" charset="0"/>
                <a:cs typeface="Times New Roman" pitchFamily="18" charset="0"/>
              </a:rPr>
              <a:t>получение гражданами и организациями преимуществ от применения информационных и телекоммуникационных технологий; обеспечение информационной открытости органов местного самоуправления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5057" name="Rectangle 1"/>
          <p:cNvSpPr>
            <a:spLocks noChangeArrowheads="1"/>
          </p:cNvSpPr>
          <p:nvPr/>
        </p:nvSpPr>
        <p:spPr bwMode="auto">
          <a:xfrm>
            <a:off x="3786182" y="4481394"/>
            <a:ext cx="535781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graphicFrame>
        <p:nvGraphicFramePr>
          <p:cNvPr id="8" name="Таблица 7"/>
          <p:cNvGraphicFramePr>
            <a:graphicFrameLocks noGrp="1"/>
          </p:cNvGraphicFramePr>
          <p:nvPr/>
        </p:nvGraphicFramePr>
        <p:xfrm>
          <a:off x="142843" y="1571613"/>
          <a:ext cx="9001157" cy="5264958"/>
        </p:xfrm>
        <a:graphic>
          <a:graphicData uri="http://schemas.openxmlformats.org/drawingml/2006/table">
            <a:tbl>
              <a:tblPr/>
              <a:tblGrid>
                <a:gridCol w="5533282"/>
                <a:gridCol w="422658"/>
                <a:gridCol w="649187"/>
                <a:gridCol w="417293"/>
                <a:gridCol w="422658"/>
                <a:gridCol w="159947"/>
                <a:gridCol w="698066"/>
                <a:gridCol w="698066"/>
              </a:tblGrid>
              <a:tr h="601655">
                <a:tc rowSpan="2">
                  <a:txBody>
                    <a:bodyPr/>
                    <a:lstStyle/>
                    <a:p>
                      <a:pPr>
                        <a:lnSpc>
                          <a:spcPct val="115000"/>
                        </a:lnSpc>
                        <a:spcAft>
                          <a:spcPts val="0"/>
                        </a:spcAft>
                      </a:pPr>
                      <a:r>
                        <a:rPr lang="ru-RU" sz="1200" dirty="0">
                          <a:latin typeface="Times New Roman"/>
                          <a:ea typeface="Times New Roman"/>
                          <a:cs typeface="Times New Roman"/>
                        </a:rPr>
                        <a:t>Целевые показатели муниципальной программы (индикаторы)</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200" dirty="0">
                          <a:latin typeface="Times New Roman"/>
                          <a:ea typeface="Times New Roman"/>
                          <a:cs typeface="Times New Roman"/>
                        </a:rPr>
                        <a:t>Ед. </a:t>
                      </a:r>
                      <a:r>
                        <a:rPr lang="ru-RU" sz="1200" dirty="0" err="1">
                          <a:latin typeface="Times New Roman"/>
                          <a:ea typeface="Times New Roman"/>
                          <a:cs typeface="Times New Roman"/>
                        </a:rPr>
                        <a:t>изм</a:t>
                      </a:r>
                      <a:r>
                        <a:rPr lang="ru-RU" sz="1200" dirty="0">
                          <a:latin typeface="Times New Roman"/>
                          <a:ea typeface="Times New Roman"/>
                          <a:cs typeface="Times New Roman"/>
                        </a:rPr>
                        <a:t>.</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ru-RU" sz="1200">
                          <a:latin typeface="Times New Roman"/>
                          <a:ea typeface="Times New Roman"/>
                          <a:cs typeface="Times New Roman"/>
                        </a:rPr>
                        <a:t>Прогноз конечных результатов, характеризующих эффективность реализации мероприятий Программы</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354">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dirty="0">
                          <a:latin typeface="Times New Roman"/>
                          <a:ea typeface="Times New Roman"/>
                          <a:cs typeface="Times New Roman"/>
                        </a:rPr>
                        <a:t>2021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2022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2023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2024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2025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90">
                <a:tc gridSpan="8">
                  <a:txBody>
                    <a:bodyPr/>
                    <a:lstStyle/>
                    <a:p>
                      <a:pPr>
                        <a:lnSpc>
                          <a:spcPct val="115000"/>
                        </a:lnSpc>
                        <a:spcAft>
                          <a:spcPts val="0"/>
                        </a:spcAft>
                      </a:pPr>
                      <a:r>
                        <a:rPr lang="ru-RU" sz="1200" dirty="0">
                          <a:latin typeface="Times New Roman"/>
                          <a:ea typeface="Times New Roman"/>
                          <a:cs typeface="Times New Roman"/>
                        </a:rPr>
                        <a:t>Программа «Информационное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 – 2025 года»</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97430">
                <a:tc>
                  <a:txBody>
                    <a:bodyPr/>
                    <a:lstStyle/>
                    <a:p>
                      <a:pPr algn="just">
                        <a:lnSpc>
                          <a:spcPct val="115000"/>
                        </a:lnSpc>
                        <a:spcAft>
                          <a:spcPts val="0"/>
                        </a:spcAft>
                      </a:pPr>
                      <a:r>
                        <a:rPr lang="ru-RU" sz="1200" dirty="0">
                          <a:latin typeface="Times New Roman"/>
                          <a:ea typeface="Times New Roman"/>
                          <a:cs typeface="Times New Roman"/>
                        </a:rPr>
                        <a:t>1.Доля предоставленных му­ниципальных услуг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в электронном виде, в том числе на базе МФЦ от общего количества муници­пальных услуг, предостав­ляемых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не менее 45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17">
                <a:tc>
                  <a:txBody>
                    <a:bodyPr/>
                    <a:lstStyle/>
                    <a:p>
                      <a:pPr algn="just">
                        <a:lnSpc>
                          <a:spcPct val="115000"/>
                        </a:lnSpc>
                        <a:spcAft>
                          <a:spcPts val="0"/>
                        </a:spcAft>
                      </a:pPr>
                      <a:r>
                        <a:rPr lang="ru-RU" sz="1200">
                          <a:latin typeface="Times New Roman"/>
                          <a:ea typeface="Times New Roman"/>
                          <a:cs typeface="Times New Roman"/>
                        </a:rPr>
                        <a:t>2.Доля перевода ПЭВМ на отечественные операционные системы</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50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60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770">
                <a:tc>
                  <a:txBody>
                    <a:bodyPr/>
                    <a:lstStyle/>
                    <a:p>
                      <a:pPr algn="just">
                        <a:lnSpc>
                          <a:spcPct val="115000"/>
                        </a:lnSpc>
                        <a:spcAft>
                          <a:spcPts val="0"/>
                        </a:spcAft>
                      </a:pPr>
                      <a:r>
                        <a:rPr lang="ru-RU" sz="1200">
                          <a:latin typeface="Times New Roman"/>
                          <a:ea typeface="Times New Roman"/>
                          <a:cs typeface="Times New Roman"/>
                        </a:rPr>
                        <a:t>3.Повышение информированности граждан о деятельности органов местного самоуправления  Ершовского муниципального района не менее, чем на 50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50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655">
                <a:tc>
                  <a:txBody>
                    <a:bodyPr/>
                    <a:lstStyle/>
                    <a:p>
                      <a:pPr>
                        <a:lnSpc>
                          <a:spcPct val="115000"/>
                        </a:lnSpc>
                        <a:spcAft>
                          <a:spcPts val="0"/>
                        </a:spcAft>
                      </a:pPr>
                      <a:r>
                        <a:rPr lang="ru-RU" sz="1200">
                          <a:latin typeface="Times New Roman"/>
                          <a:ea typeface="Times New Roman"/>
                          <a:cs typeface="Times New Roman"/>
                        </a:rPr>
                        <a:t>4.Увеличение объемов материалов    на сайте администрации Ершовского муниципального района, освещающих значимую тематику, не менее чем на 35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15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17">
                <a:tc gridSpan="8">
                  <a:txBody>
                    <a:bodyPr/>
                    <a:lstStyle/>
                    <a:p>
                      <a:pPr>
                        <a:lnSpc>
                          <a:spcPct val="115000"/>
                        </a:lnSpc>
                        <a:spcAft>
                          <a:spcPts val="0"/>
                        </a:spcAft>
                      </a:pPr>
                      <a:r>
                        <a:rPr lang="ru-RU" sz="1200" dirty="0">
                          <a:latin typeface="Times New Roman"/>
                          <a:ea typeface="Times New Roman"/>
                          <a:cs typeface="Times New Roman"/>
                        </a:rPr>
                        <a:t>Подпрограмма 2 «Информационное партнерство органов местного самоуправления со средствами массовой информации»</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354">
                <a:tc>
                  <a:txBody>
                    <a:bodyPr/>
                    <a:lstStyle/>
                    <a:p>
                      <a:pPr>
                        <a:lnSpc>
                          <a:spcPct val="115000"/>
                        </a:lnSpc>
                        <a:spcAft>
                          <a:spcPts val="0"/>
                        </a:spcAft>
                      </a:pPr>
                      <a:r>
                        <a:rPr lang="ru-RU" sz="1200">
                          <a:latin typeface="Times New Roman"/>
                          <a:ea typeface="Times New Roman"/>
                          <a:cs typeface="Times New Roman"/>
                        </a:rPr>
                        <a:t>1. Повышение информированности граждан о деятельности органов местного самоуправления Ершовского муниципального района не менее чем на 50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50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655">
                <a:tc>
                  <a:txBody>
                    <a:bodyPr/>
                    <a:lstStyle/>
                    <a:p>
                      <a:pPr>
                        <a:lnSpc>
                          <a:spcPct val="115000"/>
                        </a:lnSpc>
                        <a:spcAft>
                          <a:spcPts val="0"/>
                        </a:spcAft>
                      </a:pPr>
                      <a:r>
                        <a:rPr lang="ru-RU" sz="1200">
                          <a:latin typeface="Times New Roman"/>
                          <a:ea typeface="Times New Roman"/>
                          <a:cs typeface="Times New Roman"/>
                        </a:rPr>
                        <a:t>2. Увеличение объемов материалов в СМИ и на сайте администраций Ершовского муниципального района, освещающих значимую тематику, не менее чем на 35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15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dirty="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dirty="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1" cy="85723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a:t>
            </a:r>
            <a:endParaRPr lang="ru-RU" sz="1800" b="1" dirty="0">
              <a:latin typeface="Times New Roman" pitchFamily="18" charset="0"/>
              <a:cs typeface="Times New Roman" pitchFamily="18" charset="0"/>
            </a:endParaRPr>
          </a:p>
        </p:txBody>
      </p:sp>
      <p:sp>
        <p:nvSpPr>
          <p:cNvPr id="76801" name="Rectangle 1"/>
          <p:cNvSpPr>
            <a:spLocks noChangeArrowheads="1"/>
          </p:cNvSpPr>
          <p:nvPr/>
        </p:nvSpPr>
        <p:spPr bwMode="auto">
          <a:xfrm>
            <a:off x="0" y="1214422"/>
            <a:ext cx="91440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yandex-sans"/>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2" name="Rectangle 2"/>
          <p:cNvSpPr>
            <a:spLocks noChangeArrowheads="1"/>
          </p:cNvSpPr>
          <p:nvPr/>
        </p:nvSpPr>
        <p:spPr bwMode="auto">
          <a:xfrm>
            <a:off x="2071670" y="857232"/>
            <a:ext cx="67866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программы: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необходимых условий для предотвращения гибели 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травмирования</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людей при чрезвычайных ситуациях, защите</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природной среды в зоне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предупреждение чрезвычайных ситуаций и повышение устойчивости функционирования организаций, а также объектов социального назначения в чрезвычайных ситуациях;</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готовности к действиям органов управления, сил и средств, предназначенных и выделяемых для предупреждения ликвидации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сбор, обработка, обмен и выдача информации в области защиты населения и территорий от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пожарной безопасности.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descr="C:\Users\Borodina\Desktop\целевые показатели\1856926.jpeg"/>
          <p:cNvPicPr/>
          <p:nvPr/>
        </p:nvPicPr>
        <p:blipFill>
          <a:blip r:embed="rId2" cstate="print"/>
          <a:srcRect l="50424" t="14837" r="3178" b="41246"/>
          <a:stretch>
            <a:fillRect/>
          </a:stretch>
        </p:blipFill>
        <p:spPr bwMode="auto">
          <a:xfrm>
            <a:off x="45979" y="918504"/>
            <a:ext cx="1979712" cy="1867554"/>
          </a:xfrm>
          <a:prstGeom prst="rect">
            <a:avLst/>
          </a:prstGeom>
          <a:noFill/>
          <a:ln w="9525">
            <a:noFill/>
            <a:miter lim="800000"/>
            <a:headEnd/>
            <a:tailEnd/>
          </a:ln>
          <a:scene3d>
            <a:camera prst="orthographicFront"/>
            <a:lightRig rig="threePt" dir="t"/>
          </a:scene3d>
          <a:sp3d>
            <a:bevelT prst="relaxedInset"/>
          </a:sp3d>
        </p:spPr>
      </p:pic>
      <p:graphicFrame>
        <p:nvGraphicFramePr>
          <p:cNvPr id="7" name="Таблица 6"/>
          <p:cNvGraphicFramePr>
            <a:graphicFrameLocks noGrp="1"/>
          </p:cNvGraphicFramePr>
          <p:nvPr/>
        </p:nvGraphicFramePr>
        <p:xfrm>
          <a:off x="214284" y="2786056"/>
          <a:ext cx="8929715" cy="3888308"/>
        </p:xfrm>
        <a:graphic>
          <a:graphicData uri="http://schemas.openxmlformats.org/drawingml/2006/table">
            <a:tbl>
              <a:tblPr/>
              <a:tblGrid>
                <a:gridCol w="730732"/>
                <a:gridCol w="3734413"/>
                <a:gridCol w="811481"/>
                <a:gridCol w="730732"/>
                <a:gridCol w="730732"/>
                <a:gridCol w="730161"/>
                <a:gridCol w="730732"/>
                <a:gridCol w="730732"/>
              </a:tblGrid>
              <a:tr h="117687">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7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91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Calibri"/>
                          <a:cs typeface="Times New Roman"/>
                        </a:rPr>
                        <a:t>2021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2022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2024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9">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54">
                <a:tc gridSpan="8">
                  <a:txBody>
                    <a:bodyPr/>
                    <a:lstStyle/>
                    <a:p>
                      <a:pPr algn="ctr">
                        <a:lnSpc>
                          <a:spcPct val="115000"/>
                        </a:lnSpc>
                        <a:spcAft>
                          <a:spcPts val="0"/>
                        </a:spcAft>
                      </a:pPr>
                      <a:r>
                        <a:rPr lang="ru-RU" sz="1200" dirty="0">
                          <a:latin typeface="Times New Roman"/>
                          <a:ea typeface="Times New Roman"/>
                          <a:cs typeface="Times New Roman"/>
                        </a:rPr>
                        <a:t>«Защита населения и территорий от чрезвычайных ситуаций, обеспечение пожарной безопасности </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40948">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9">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усовершенствование деятельности ЕДДС</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48">
                <a:tc>
                  <a:txBody>
                    <a:bodyPr/>
                    <a:lstStyle/>
                    <a:p>
                      <a:pPr algn="ctr">
                        <a:lnSpc>
                          <a:spcPct val="115000"/>
                        </a:lnSpc>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увеличение обученного состава, выполняющие обязанности в области ГО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95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54">
                <a:tc>
                  <a:txBody>
                    <a:bodyPr/>
                    <a:lstStyle/>
                    <a:p>
                      <a:pPr algn="ctr">
                        <a:lnSpc>
                          <a:spcPct val="115000"/>
                        </a:lnSpc>
                        <a:spcAft>
                          <a:spcPts val="0"/>
                        </a:spcAft>
                      </a:pPr>
                      <a:r>
                        <a:rPr lang="ru-RU" sz="1200">
                          <a:latin typeface="Times New Roman"/>
                          <a:ea typeface="Calibri"/>
                          <a:cs typeface="Times New Roman"/>
                        </a:rPr>
                        <a:t>4</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уменьшение территорий населенных пунктов, подтапливаемых в период половодья</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9">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снижение рисков производственных аварий, катастроф</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48">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95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457261391"/>
              </p:ext>
            </p:extLst>
          </p:nvPr>
        </p:nvGraphicFramePr>
        <p:xfrm>
          <a:off x="285720" y="2571743"/>
          <a:ext cx="8643998" cy="3490938"/>
        </p:xfrm>
        <a:graphic>
          <a:graphicData uri="http://schemas.openxmlformats.org/drawingml/2006/table">
            <a:tbl>
              <a:tblPr>
                <a:effectLst>
                  <a:outerShdw blurRad="50800" dist="38100" dir="16200000" rotWithShape="0">
                    <a:prstClr val="black">
                      <a:alpha val="40000"/>
                    </a:prstClr>
                  </a:outerShdw>
                </a:effectLst>
              </a:tblPr>
              <a:tblGrid>
                <a:gridCol w="4475386">
                  <a:extLst>
                    <a:ext uri="{9D8B030D-6E8A-4147-A177-3AD203B41FA5}">
                      <a16:colId xmlns="" xmlns:a16="http://schemas.microsoft.com/office/drawing/2014/main" val="20000"/>
                    </a:ext>
                  </a:extLst>
                </a:gridCol>
                <a:gridCol w="627957">
                  <a:extLst>
                    <a:ext uri="{9D8B030D-6E8A-4147-A177-3AD203B41FA5}">
                      <a16:colId xmlns="" xmlns:a16="http://schemas.microsoft.com/office/drawing/2014/main" val="20001"/>
                    </a:ext>
                  </a:extLst>
                </a:gridCol>
                <a:gridCol w="733478">
                  <a:extLst>
                    <a:ext uri="{9D8B030D-6E8A-4147-A177-3AD203B41FA5}">
                      <a16:colId xmlns="" xmlns:a16="http://schemas.microsoft.com/office/drawing/2014/main" val="20002"/>
                    </a:ext>
                  </a:extLst>
                </a:gridCol>
                <a:gridCol w="627219">
                  <a:extLst>
                    <a:ext uri="{9D8B030D-6E8A-4147-A177-3AD203B41FA5}">
                      <a16:colId xmlns="" xmlns:a16="http://schemas.microsoft.com/office/drawing/2014/main" val="20003"/>
                    </a:ext>
                  </a:extLst>
                </a:gridCol>
                <a:gridCol w="732739">
                  <a:extLst>
                    <a:ext uri="{9D8B030D-6E8A-4147-A177-3AD203B41FA5}">
                      <a16:colId xmlns="" xmlns:a16="http://schemas.microsoft.com/office/drawing/2014/main" val="20004"/>
                    </a:ext>
                  </a:extLst>
                </a:gridCol>
                <a:gridCol w="732001">
                  <a:extLst>
                    <a:ext uri="{9D8B030D-6E8A-4147-A177-3AD203B41FA5}">
                      <a16:colId xmlns="" xmlns:a16="http://schemas.microsoft.com/office/drawing/2014/main" val="20005"/>
                    </a:ext>
                  </a:extLst>
                </a:gridCol>
                <a:gridCol w="646066">
                  <a:extLst>
                    <a:ext uri="{9D8B030D-6E8A-4147-A177-3AD203B41FA5}">
                      <a16:colId xmlns="" xmlns:a16="http://schemas.microsoft.com/office/drawing/2014/main" val="20006"/>
                    </a:ext>
                  </a:extLst>
                </a:gridCol>
                <a:gridCol w="69152">
                  <a:extLst>
                    <a:ext uri="{9D8B030D-6E8A-4147-A177-3AD203B41FA5}">
                      <a16:colId xmlns="" xmlns:a16="http://schemas.microsoft.com/office/drawing/2014/main" val="20007"/>
                    </a:ext>
                  </a:extLst>
                </a:gridCol>
              </a:tblGrid>
              <a:tr h="452547">
                <a:tc gridSpan="8">
                  <a:txBody>
                    <a:bodyPr/>
                    <a:lstStyle/>
                    <a:p>
                      <a:pPr algn="ctr">
                        <a:lnSpc>
                          <a:spcPct val="115000"/>
                        </a:lnSpc>
                        <a:spcAft>
                          <a:spcPts val="0"/>
                        </a:spcAft>
                      </a:pPr>
                      <a:r>
                        <a:rPr lang="ru-RU" sz="1400" dirty="0">
                          <a:latin typeface="Times New Roman"/>
                          <a:ea typeface="Calibri"/>
                          <a:cs typeface="Times New Roman"/>
                        </a:rPr>
                        <a:t>Подпрограмма  2 </a:t>
                      </a:r>
                      <a:r>
                        <a:rPr lang="ru-RU" sz="1400" dirty="0">
                          <a:latin typeface="Times New Roman"/>
                          <a:ea typeface="Times New Roman"/>
                          <a:cs typeface="Times New Roman"/>
                        </a:rPr>
                        <a:t>«Обеспечение пожарной безопасности на территории муниципального образования г. Ершов»</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18029">
                <a:tc>
                  <a:txBody>
                    <a:bodyPr/>
                    <a:lstStyle/>
                    <a:p>
                      <a:pPr algn="just">
                        <a:lnSpc>
                          <a:spcPct val="115000"/>
                        </a:lnSpc>
                        <a:spcAft>
                          <a:spcPts val="0"/>
                        </a:spcAft>
                      </a:pPr>
                      <a:r>
                        <a:rPr lang="ru-RU" sz="140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30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75430">
                <a:tc>
                  <a:txBody>
                    <a:bodyPr/>
                    <a:lstStyle/>
                    <a:p>
                      <a:pPr algn="just">
                        <a:lnSpc>
                          <a:spcPct val="115000"/>
                        </a:lnSpc>
                        <a:spcAft>
                          <a:spcPts val="0"/>
                        </a:spcAft>
                      </a:pPr>
                      <a:r>
                        <a:rPr lang="ru-RU" sz="1400">
                          <a:latin typeface="Times New Roman"/>
                          <a:ea typeface="Times New Roman"/>
                          <a:cs typeface="Times New Roman"/>
                        </a:rPr>
                        <a:t>снижение рисков пожаров на производстве</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821145">
                <a:tc>
                  <a:txBody>
                    <a:bodyPr/>
                    <a:lstStyle/>
                    <a:p>
                      <a:pPr algn="just">
                        <a:lnSpc>
                          <a:spcPct val="115000"/>
                        </a:lnSpc>
                        <a:spcAft>
                          <a:spcPts val="0"/>
                        </a:spcAft>
                      </a:pPr>
                      <a:r>
                        <a:rPr lang="ru-RU" sz="1400" dirty="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45</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60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95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517109">
                <a:tc>
                  <a:txBody>
                    <a:bodyPr/>
                    <a:lstStyle/>
                    <a:p>
                      <a:pPr algn="just">
                        <a:lnSpc>
                          <a:spcPct val="115000"/>
                        </a:lnSpc>
                        <a:spcAft>
                          <a:spcPts val="0"/>
                        </a:spcAft>
                      </a:pPr>
                      <a:r>
                        <a:rPr lang="ru-RU" sz="1400" dirty="0">
                          <a:latin typeface="Times New Roman"/>
                          <a:ea typeface="Times New Roman"/>
                          <a:cs typeface="Times New Roman"/>
                        </a:rPr>
                        <a:t>увеличение охвата населения, обученного в области обеспечения пожарной безопасности</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688615">
                <a:tc>
                  <a:txBody>
                    <a:bodyPr/>
                    <a:lstStyle/>
                    <a:p>
                      <a:pPr algn="just">
                        <a:lnSpc>
                          <a:spcPct val="115000"/>
                        </a:lnSpc>
                        <a:spcAft>
                          <a:spcPts val="0"/>
                        </a:spcAft>
                      </a:pPr>
                      <a:r>
                        <a:rPr lang="ru-RU" sz="1400">
                          <a:latin typeface="Times New Roman"/>
                          <a:ea typeface="Times New Roman"/>
                          <a:cs typeface="Times New Roman"/>
                        </a:rPr>
                        <a:t>обеспеченность населения противопожарной агитацией (памятки, плакаты)</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7</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pic>
        <p:nvPicPr>
          <p:cNvPr id="77825" name="Picture 1" descr="prichina-3"/>
          <p:cNvPicPr>
            <a:picLocks noChangeAspect="1" noChangeArrowheads="1"/>
          </p:cNvPicPr>
          <p:nvPr/>
        </p:nvPicPr>
        <p:blipFill>
          <a:blip r:embed="rId2"/>
          <a:srcRect/>
          <a:stretch>
            <a:fillRect/>
          </a:stretch>
        </p:blipFill>
        <p:spPr bwMode="auto">
          <a:xfrm>
            <a:off x="6292850" y="0"/>
            <a:ext cx="2851150" cy="2151063"/>
          </a:xfrm>
          <a:prstGeom prst="rect">
            <a:avLst/>
          </a:prstGeom>
          <a:noFill/>
          <a:ln w="9525">
            <a:noFill/>
            <a:miter lim="800000"/>
            <a:headEnd/>
            <a:tailEnd/>
          </a:ln>
        </p:spPr>
      </p:pic>
      <p:pic>
        <p:nvPicPr>
          <p:cNvPr id="77826" name="Picture 2" descr="img9"/>
          <p:cNvPicPr>
            <a:picLocks noChangeAspect="1" noChangeArrowheads="1"/>
          </p:cNvPicPr>
          <p:nvPr/>
        </p:nvPicPr>
        <p:blipFill>
          <a:blip r:embed="rId3" cstate="print"/>
          <a:srcRect/>
          <a:stretch>
            <a:fillRect/>
          </a:stretch>
        </p:blipFill>
        <p:spPr bwMode="auto">
          <a:xfrm>
            <a:off x="14280" y="-7949"/>
            <a:ext cx="2639361" cy="2151063"/>
          </a:xfrm>
          <a:prstGeom prst="rect">
            <a:avLst/>
          </a:prstGeom>
          <a:noFill/>
          <a:ln w="9525">
            <a:noFill/>
            <a:miter lim="800000"/>
            <a:headEnd/>
            <a:tailEnd/>
          </a:ln>
        </p:spPr>
      </p:pic>
      <p:pic>
        <p:nvPicPr>
          <p:cNvPr id="77827" name="Picture 3" descr="lga4n"/>
          <p:cNvPicPr>
            <a:picLocks noChangeAspect="1" noChangeArrowheads="1"/>
          </p:cNvPicPr>
          <p:nvPr/>
        </p:nvPicPr>
        <p:blipFill>
          <a:blip r:embed="rId4"/>
          <a:srcRect/>
          <a:stretch>
            <a:fillRect/>
          </a:stretch>
        </p:blipFill>
        <p:spPr bwMode="auto">
          <a:xfrm>
            <a:off x="2643174" y="0"/>
            <a:ext cx="3643338" cy="2143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582912"/>
          </a:xfrm>
        </p:spPr>
        <p:txBody>
          <a:bodyPr/>
          <a:lstStyle/>
          <a:p>
            <a:r>
              <a:rPr lang="ru-RU" sz="2000" b="1" dirty="0" smtClean="0">
                <a:latin typeface="Times New Roman" pitchFamily="18" charset="0"/>
                <a:cs typeface="Times New Roman" pitchFamily="18" charset="0"/>
              </a:rPr>
              <a:t>Муниципальная программа  «Защита прав потребителей в </a:t>
            </a:r>
            <a:r>
              <a:rPr lang="ru-RU" sz="2000" b="1" dirty="0" err="1" smtClean="0">
                <a:latin typeface="Times New Roman" pitchFamily="18" charset="0"/>
                <a:cs typeface="Times New Roman" pitchFamily="18" charset="0"/>
              </a:rPr>
              <a:t>Ершовском</a:t>
            </a:r>
            <a:r>
              <a:rPr lang="ru-RU" sz="2000" b="1" dirty="0" smtClean="0">
                <a:latin typeface="Times New Roman" pitchFamily="18" charset="0"/>
                <a:cs typeface="Times New Roman" pitchFamily="18" charset="0"/>
              </a:rPr>
              <a:t> муниципальном районе на 2021 – 2025 годы» </a:t>
            </a:r>
            <a:endParaRPr lang="ru-RU" sz="20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0" y="1142981"/>
          <a:ext cx="9144000" cy="5715018"/>
        </p:xfrm>
        <a:graphic>
          <a:graphicData uri="http://schemas.openxmlformats.org/drawingml/2006/table">
            <a:tbl>
              <a:tblPr/>
              <a:tblGrid>
                <a:gridCol w="406442"/>
                <a:gridCol w="6094384"/>
                <a:gridCol w="857256"/>
                <a:gridCol w="1785918"/>
              </a:tblGrid>
              <a:tr h="7158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p>
                      <a:pPr algn="ctr">
                        <a:lnSpc>
                          <a:spcPct val="90000"/>
                        </a:lnSpc>
                        <a:spcAft>
                          <a:spcPts val="0"/>
                        </a:spcAft>
                      </a:pPr>
                      <a:r>
                        <a:rPr lang="ru-RU" sz="1200" dirty="0" err="1">
                          <a:solidFill>
                            <a:srgbClr val="000000"/>
                          </a:solidFill>
                          <a:latin typeface="Times New Roman"/>
                          <a:ea typeface="Times New Roman"/>
                          <a:cs typeface="Times New Roman"/>
                        </a:rPr>
                        <a:t>п</a:t>
                      </a:r>
                      <a:r>
                        <a:rPr lang="ru-RU" sz="1200" dirty="0">
                          <a:solidFill>
                            <a:srgbClr val="000000"/>
                          </a:solidFill>
                          <a:latin typeface="Times New Roman"/>
                          <a:ea typeface="Times New Roman"/>
                          <a:cs typeface="Times New Roman"/>
                        </a:rPr>
                        <a:t>/</a:t>
                      </a:r>
                      <a:r>
                        <a:rPr lang="ru-RU" sz="1200" dirty="0" err="1">
                          <a:solidFill>
                            <a:srgbClr val="000000"/>
                          </a:solidFill>
                          <a:latin typeface="Times New Roman"/>
                          <a:ea typeface="Times New Roman"/>
                          <a:cs typeface="Times New Roman"/>
                        </a:rPr>
                        <a:t>п</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Наименование мероприятия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Срок испол-нения (годы)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Ожидаемые результаты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85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1.</a:t>
                      </a:r>
                      <a:endParaRPr lang="ru-RU" sz="1200" dirty="0">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1.1</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1.2</a:t>
                      </a:r>
                    </a:p>
                    <a:p>
                      <a:pPr algn="ctr">
                        <a:lnSpc>
                          <a:spcPct val="90000"/>
                        </a:lnSpc>
                        <a:spcAft>
                          <a:spcPts val="0"/>
                        </a:spcAft>
                      </a:pPr>
                      <a:r>
                        <a:rPr lang="ru-RU" sz="1200" dirty="0" smtClean="0">
                          <a:solidFill>
                            <a:srgbClr val="000000"/>
                          </a:solidFill>
                          <a:latin typeface="Times New Roman"/>
                          <a:ea typeface="Times New Roman"/>
                          <a:cs typeface="Times New Roman"/>
                        </a:rPr>
                        <a:t>1.3</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1.4</a:t>
                      </a: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Работа с письмами и обращениями граждан.</a:t>
                      </a:r>
                      <a:endParaRPr lang="ru-RU" sz="1200" dirty="0">
                        <a:latin typeface="Times New Roman"/>
                        <a:ea typeface="Times New Roman"/>
                        <a:cs typeface="Times New Roman"/>
                      </a:endParaRPr>
                    </a:p>
                    <a:p>
                      <a:pPr algn="just">
                        <a:lnSpc>
                          <a:spcPct val="90000"/>
                        </a:lnSpc>
                        <a:spcAft>
                          <a:spcPts val="0"/>
                        </a:spcAft>
                      </a:pPr>
                      <a:r>
                        <a:rPr lang="ru-RU" sz="1200" dirty="0" smtClean="0">
                          <a:solidFill>
                            <a:srgbClr val="000000"/>
                          </a:solidFill>
                          <a:latin typeface="Times New Roman"/>
                          <a:ea typeface="Times New Roman"/>
                          <a:cs typeface="Times New Roman"/>
                        </a:rPr>
                        <a:t>Изучение </a:t>
                      </a:r>
                      <a:r>
                        <a:rPr lang="ru-RU" sz="1200" dirty="0">
                          <a:solidFill>
                            <a:srgbClr val="000000"/>
                          </a:solidFill>
                          <a:latin typeface="Times New Roman"/>
                          <a:ea typeface="Times New Roman"/>
                          <a:cs typeface="Times New Roman"/>
                        </a:rPr>
                        <a:t>характера и сути обращения. Консультация потребителей, разъяснение их прав в соответствии с ГК РФ, Законом РФ «О защите прав потребителей» и другими нормативными документами, необходимыми для рассмотрения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Изучение нормативных актов и документов, необходимых для разрешения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Анализ информации для возможности разрешения жалобы потребителя во внесудебном порядке. Помощь в составлении претензии.</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Оказание консультативной помощи потребителям с подготовкой, при необходимости, писем, претензий, исков, ходатайств.</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4206">
                <a:tc>
                  <a:txBody>
                    <a:bodyPr/>
                    <a:lstStyle/>
                    <a:p>
                      <a:pPr algn="ctr">
                        <a:spcAft>
                          <a:spcPts val="0"/>
                        </a:spcAft>
                      </a:pPr>
                      <a:r>
                        <a:rPr lang="ru-RU" sz="1200" dirty="0">
                          <a:solidFill>
                            <a:srgbClr val="000000"/>
                          </a:solidFill>
                          <a:latin typeface="Times New Roman"/>
                          <a:ea typeface="Times New Roman"/>
                          <a:cs typeface="Times New Roman"/>
                        </a:rPr>
                        <a:t>2.</a:t>
                      </a:r>
                      <a:endParaRPr lang="ru-RU" sz="1200" dirty="0">
                        <a:latin typeface="Times New Roman"/>
                        <a:ea typeface="Times New Roman"/>
                        <a:cs typeface="Times New Roman"/>
                      </a:endParaRPr>
                    </a:p>
                    <a:p>
                      <a:pPr algn="ctr">
                        <a:spcAft>
                          <a:spcPts val="0"/>
                        </a:spcAft>
                      </a:pPr>
                      <a:r>
                        <a:rPr lang="ru-RU" sz="1200" dirty="0">
                          <a:solidFill>
                            <a:srgbClr val="000000"/>
                          </a:solidFill>
                          <a:latin typeface="Times New Roman"/>
                          <a:ea typeface="Times New Roman"/>
                          <a:cs typeface="Times New Roman"/>
                        </a:rPr>
                        <a:t>2.1</a:t>
                      </a:r>
                      <a:endParaRPr lang="ru-RU" sz="1200" dirty="0">
                        <a:latin typeface="Times New Roman"/>
                        <a:ea typeface="Times New Roman"/>
                        <a:cs typeface="Times New Roman"/>
                      </a:endParaRPr>
                    </a:p>
                    <a:p>
                      <a:pPr>
                        <a:spcAft>
                          <a:spcPts val="0"/>
                        </a:spcAft>
                      </a:pPr>
                      <a:r>
                        <a:rPr lang="ru-RU" sz="1200" dirty="0">
                          <a:solidFill>
                            <a:srgbClr val="000000"/>
                          </a:solidFill>
                          <a:latin typeface="Times New Roman"/>
                          <a:ea typeface="Times New Roman"/>
                          <a:cs typeface="Times New Roman"/>
                        </a:rPr>
                        <a:t>2.2</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ru-RU" sz="1200" dirty="0">
                          <a:solidFill>
                            <a:srgbClr val="000000"/>
                          </a:solidFill>
                          <a:latin typeface="Times New Roman"/>
                          <a:ea typeface="Times New Roman"/>
                          <a:cs typeface="Times New Roman"/>
                        </a:rPr>
                        <a:t>Судебная защита потребителей.</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Оказание консультативно-правовой помощи в составлении (написании) искового заявления с разъяснениями по порядку его подачи в суды общей юрисдикции.</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Изучение нормативно-правовой базы, необходимой для оказания помощи в составлении (написании) искового заявления в суды общей юрисдикции.</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5399">
                <a:tc>
                  <a:txBody>
                    <a:bodyPr/>
                    <a:lstStyle/>
                    <a:p>
                      <a:pPr algn="ctr">
                        <a:lnSpc>
                          <a:spcPct val="95000"/>
                        </a:lnSpc>
                        <a:spcAft>
                          <a:spcPts val="0"/>
                        </a:spcAft>
                      </a:pPr>
                      <a:r>
                        <a:rPr lang="ru-RU" sz="1200">
                          <a:solidFill>
                            <a:srgbClr val="000000"/>
                          </a:solidFill>
                          <a:latin typeface="Times New Roman"/>
                          <a:ea typeface="Times New Roman"/>
                          <a:cs typeface="Times New Roman"/>
                        </a:rPr>
                        <a:t>3.</a:t>
                      </a:r>
                      <a:endParaRPr lang="ru-RU" sz="1200">
                        <a:latin typeface="Times New Roman"/>
                        <a:ea typeface="Times New Roman"/>
                        <a:cs typeface="Times New Roman"/>
                      </a:endParaRPr>
                    </a:p>
                    <a:p>
                      <a:pPr>
                        <a:lnSpc>
                          <a:spcPct val="95000"/>
                        </a:lnSpc>
                        <a:spcAft>
                          <a:spcPts val="0"/>
                        </a:spcAft>
                      </a:pPr>
                      <a:r>
                        <a:rPr lang="ru-RU" sz="1200">
                          <a:solidFill>
                            <a:srgbClr val="000000"/>
                          </a:solidFill>
                          <a:latin typeface="Times New Roman"/>
                          <a:ea typeface="Times New Roman"/>
                          <a:cs typeface="Times New Roman"/>
                        </a:rPr>
                        <a:t>3.1</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5000"/>
                        </a:lnSpc>
                        <a:spcAft>
                          <a:spcPts val="0"/>
                        </a:spcAft>
                      </a:pPr>
                      <a:r>
                        <a:rPr lang="ru-RU" sz="1200">
                          <a:solidFill>
                            <a:srgbClr val="000000"/>
                          </a:solidFill>
                          <a:latin typeface="Times New Roman"/>
                          <a:ea typeface="Times New Roman"/>
                          <a:cs typeface="Times New Roman"/>
                        </a:rPr>
                        <a:t>Взаимодействие работы администрации в области защиты прав потребителей.</a:t>
                      </a:r>
                      <a:endParaRPr lang="ru-RU" sz="1200">
                        <a:latin typeface="Times New Roman"/>
                        <a:ea typeface="Times New Roman"/>
                        <a:cs typeface="Times New Roman"/>
                      </a:endParaRPr>
                    </a:p>
                    <a:p>
                      <a:pPr algn="just">
                        <a:lnSpc>
                          <a:spcPct val="95000"/>
                        </a:lnSpc>
                        <a:spcAft>
                          <a:spcPts val="0"/>
                        </a:spcAft>
                      </a:pPr>
                      <a:r>
                        <a:rPr lang="ru-RU" sz="1200">
                          <a:solidFill>
                            <a:srgbClr val="000000"/>
                          </a:solidFill>
                          <a:latin typeface="Times New Roman"/>
                          <a:ea typeface="Times New Roman"/>
                          <a:cs typeface="Times New Roman"/>
                        </a:rPr>
                        <a:t>Взаимодействие администрации Ершовского муниципального района с Восточным территориальным отделом Управления Федеральной службы по надзору в сфере защиты прав потребителей и благополучия человека по Саратовской области </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5000"/>
                        </a:lnSpc>
                        <a:spcAft>
                          <a:spcPts val="0"/>
                        </a:spcAft>
                      </a:pPr>
                      <a:r>
                        <a:rPr lang="ru-RU" sz="1200" dirty="0">
                          <a:solidFill>
                            <a:srgbClr val="000000"/>
                          </a:solidFill>
                          <a:latin typeface="Times New Roman"/>
                          <a:ea typeface="Times New Roman"/>
                          <a:cs typeface="Times New Roman"/>
                        </a:rPr>
                        <a:t>Совершенствование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1055">
                <a:tc>
                  <a:txBody>
                    <a:bodyPr/>
                    <a:lstStyle/>
                    <a:p>
                      <a:pPr algn="ctr">
                        <a:lnSpc>
                          <a:spcPct val="90000"/>
                        </a:lnSpc>
                        <a:spcAft>
                          <a:spcPts val="0"/>
                        </a:spcAft>
                      </a:pPr>
                      <a:r>
                        <a:rPr lang="ru-RU" sz="1200" dirty="0">
                          <a:solidFill>
                            <a:srgbClr val="000000"/>
                          </a:solidFill>
                          <a:latin typeface="Times New Roman"/>
                          <a:ea typeface="Times New Roman"/>
                          <a:cs typeface="Times New Roman"/>
                        </a:rPr>
                        <a:t>4.</a:t>
                      </a:r>
                      <a:endParaRPr lang="ru-RU" sz="1200" dirty="0">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r>
                        <a:rPr lang="ru-RU" sz="1200" dirty="0" smtClean="0">
                          <a:solidFill>
                            <a:srgbClr val="000000"/>
                          </a:solidFill>
                          <a:latin typeface="Times New Roman"/>
                          <a:ea typeface="Times New Roman"/>
                          <a:cs typeface="Times New Roman"/>
                        </a:rPr>
                        <a:t>4.1</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spc="-50">
                          <a:solidFill>
                            <a:srgbClr val="000000"/>
                          </a:solidFill>
                          <a:latin typeface="Times New Roman"/>
                          <a:ea typeface="Times New Roman"/>
                          <a:cs typeface="Times New Roman"/>
                        </a:rPr>
                        <a:t>Подготовка и размещение информационных материалов, направлены на просвещение граждан по вопросам потребительского законодательства.</a:t>
                      </a:r>
                      <a:r>
                        <a:rPr lang="ru-RU" sz="1200">
                          <a:solidFill>
                            <a:srgbClr val="000000"/>
                          </a:solidFill>
                          <a:latin typeface="Times New Roman"/>
                          <a:ea typeface="Times New Roman"/>
                          <a:cs typeface="Times New Roman"/>
                        </a:rPr>
                        <a:t> </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Обеспечение размещения в информационно-телекоммуникационной сети «Интернет» на официальном сайте администрации Ершовского муниципального района.</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
                      </a:r>
                      <a:br>
                        <a:rPr lang="ru-RU" sz="1200">
                          <a:solidFill>
                            <a:srgbClr val="000000"/>
                          </a:solidFill>
                          <a:latin typeface="Times New Roman"/>
                          <a:ea typeface="Times New Roman"/>
                          <a:cs typeface="Times New Roman"/>
                        </a:rPr>
                      </a:b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endParaRPr lang="ru-RU" sz="1200">
                        <a:solidFill>
                          <a:srgbClr val="000000"/>
                        </a:solidFill>
                        <a:latin typeface="Times New Roman"/>
                        <a:ea typeface="Times New Roman"/>
                        <a:cs typeface="Times New Roman"/>
                      </a:endParaRPr>
                    </a:p>
                    <a:p>
                      <a:pPr algn="ctr">
                        <a:lnSpc>
                          <a:spcPct val="90000"/>
                        </a:lnSpc>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Повышение уровня информированности населения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500042"/>
            <a:ext cx="6429388" cy="1214446"/>
          </a:xfrm>
        </p:spPr>
        <p:txBody>
          <a:bodyPr/>
          <a:lstStyle/>
          <a:p>
            <a:pPr algn="ctr"/>
            <a:r>
              <a:rPr lang="ru-RU" sz="2000" b="1" dirty="0" smtClean="0">
                <a:latin typeface="Times New Roman" pitchFamily="18" charset="0"/>
                <a:cs typeface="Times New Roman" pitchFamily="18" charset="0"/>
              </a:rPr>
              <a:t>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a:t>
            </a:r>
            <a:r>
              <a:rPr lang="ru-RU" sz="2000" b="1" dirty="0" err="1" smtClean="0">
                <a:latin typeface="Times New Roman" pitchFamily="18" charset="0"/>
                <a:cs typeface="Times New Roman" pitchFamily="18" charset="0"/>
              </a:rPr>
              <a:t>Ершовского</a:t>
            </a:r>
            <a:r>
              <a:rPr lang="ru-RU" sz="2000" b="1" dirty="0" smtClean="0">
                <a:latin typeface="Times New Roman" pitchFamily="18" charset="0"/>
                <a:cs typeface="Times New Roman" pitchFamily="18" charset="0"/>
              </a:rPr>
              <a:t> муниципального района до 2025 года»</a:t>
            </a:r>
            <a:r>
              <a:rPr lang="ru-RU" sz="1800" dirty="0" smtClean="0"/>
              <a:t/>
            </a:r>
            <a:br>
              <a:rPr lang="ru-RU" sz="1800" dirty="0" smtClean="0"/>
            </a:br>
            <a:endParaRPr lang="ru-RU" sz="18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83" y="2571745"/>
          <a:ext cx="8786872" cy="4071965"/>
        </p:xfrm>
        <a:graphic>
          <a:graphicData uri="http://schemas.openxmlformats.org/drawingml/2006/table">
            <a:tbl>
              <a:tblPr/>
              <a:tblGrid>
                <a:gridCol w="676934"/>
                <a:gridCol w="4264787"/>
                <a:gridCol w="604783"/>
                <a:gridCol w="676934"/>
                <a:gridCol w="604783"/>
                <a:gridCol w="604783"/>
                <a:gridCol w="676934"/>
                <a:gridCol w="676934"/>
              </a:tblGrid>
              <a:tr h="248303">
                <a:tc rowSpan="2">
                  <a:txBody>
                    <a:bodyPr/>
                    <a:lstStyle/>
                    <a:p>
                      <a:pPr algn="just">
                        <a:spcAft>
                          <a:spcPts val="0"/>
                        </a:spcAft>
                      </a:pPr>
                      <a:r>
                        <a:rPr lang="ru-RU" sz="1200" b="1" dirty="0">
                          <a:latin typeface="Times New Roman"/>
                          <a:ea typeface="Times New Roman"/>
                          <a:cs typeface="Times New Roman"/>
                        </a:rPr>
                        <a:t>№</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dirty="0">
                          <a:latin typeface="Times New Roman"/>
                          <a:ea typeface="Times New Roman"/>
                          <a:cs typeface="Times New Roman"/>
                        </a:rPr>
                        <a:t>Наименование показателя</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a:latin typeface="Times New Roman"/>
                          <a:ea typeface="Times New Roman"/>
                          <a:cs typeface="Times New Roman"/>
                        </a:rPr>
                        <a:t>Единица измерения</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r>
                        <a:rPr lang="ru-RU" sz="1200" b="1">
                          <a:latin typeface="Times New Roman"/>
                          <a:ea typeface="Times New Roman"/>
                          <a:cs typeface="Times New Roman"/>
                        </a:rPr>
                        <a:t>Значение показателей</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279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spcAft>
                          <a:spcPts val="0"/>
                        </a:spcAft>
                      </a:pPr>
                      <a:r>
                        <a:rPr lang="ru-RU" sz="1200" b="1">
                          <a:latin typeface="Times New Roman"/>
                          <a:ea typeface="Times New Roman"/>
                          <a:cs typeface="Times New Roman"/>
                        </a:rPr>
                        <a:t>2021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2024</a:t>
                      </a:r>
                      <a:endParaRPr lang="ru-RU" sz="1200">
                        <a:latin typeface="Calibri"/>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2025</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32">
                <a:tc gridSpan="8">
                  <a:txBody>
                    <a:bodyPr/>
                    <a:lstStyle/>
                    <a:p>
                      <a:pPr algn="just">
                        <a:spcAft>
                          <a:spcPts val="0"/>
                        </a:spcAft>
                      </a:pPr>
                      <a:r>
                        <a:rPr lang="ru-RU" sz="1200" b="1" dirty="0">
                          <a:latin typeface="Times New Roman"/>
                          <a:ea typeface="Times New Roman"/>
                          <a:cs typeface="Times New Roman"/>
                        </a:rPr>
                        <a:t>«Профилактика терроризма и экстремизма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 Саратовской области»</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5918">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Доля жителей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70</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75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80</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919">
                <a:tc>
                  <a:txBody>
                    <a:bodyPr/>
                    <a:lstStyle/>
                    <a:p>
                      <a:pPr algn="just">
                        <a:spcAft>
                          <a:spcPts val="0"/>
                        </a:spcAft>
                      </a:pPr>
                      <a:r>
                        <a:rPr lang="ru-RU" sz="1200">
                          <a:latin typeface="Times New Roman"/>
                          <a:ea typeface="Times New Roman"/>
                          <a:cs typeface="Times New Roman"/>
                        </a:rPr>
                        <a:t>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Размещение информации в СМИ о реализации мероприятий способствующих воспитанию толерантности и профилактике терроризма и экстремизма</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08">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Calibri"/>
                          <a:cs typeface="Times New Roman"/>
                        </a:rPr>
                        <a:t>Изготовление агитационного и информационного материала в целях профилактики терроризма и экстремизма на территории </a:t>
                      </a:r>
                      <a:r>
                        <a:rPr lang="ru-RU" sz="1200" dirty="0" err="1">
                          <a:latin typeface="Times New Roman"/>
                          <a:ea typeface="Calibri"/>
                          <a:cs typeface="Times New Roman"/>
                        </a:rPr>
                        <a:t>Ершовского</a:t>
                      </a:r>
                      <a:r>
                        <a:rPr lang="ru-RU" sz="1200" dirty="0">
                          <a:latin typeface="Times New Roman"/>
                          <a:ea typeface="Calibri"/>
                          <a:cs typeface="Times New Roman"/>
                        </a:rPr>
                        <a:t> муниципального района Саратовской области  </a:t>
                      </a: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1</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user\Desktop\yekstremizm.png"/>
          <p:cNvPicPr/>
          <p:nvPr/>
        </p:nvPicPr>
        <p:blipFill>
          <a:blip r:embed="rId2" cstate="print"/>
          <a:srcRect/>
          <a:stretch>
            <a:fillRect/>
          </a:stretch>
        </p:blipFill>
        <p:spPr bwMode="auto">
          <a:xfrm>
            <a:off x="214283" y="142852"/>
            <a:ext cx="2214578" cy="22712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«Укрепление общественного здоровья на территории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на 2020-2024годы</a:t>
            </a:r>
            <a:endParaRPr lang="ru-RU" sz="1800" b="1" dirty="0">
              <a:solidFill>
                <a:schemeClr val="tx1"/>
              </a:solidFill>
              <a:latin typeface="Times New Roman" pitchFamily="18" charset="0"/>
              <a:cs typeface="Times New Roman" pitchFamily="18" charset="0"/>
            </a:endParaRPr>
          </a:p>
        </p:txBody>
      </p:sp>
      <p:pic>
        <p:nvPicPr>
          <p:cNvPr id="68611" name="Picture 3"/>
          <p:cNvPicPr>
            <a:picLocks noChangeAspect="1" noChangeArrowheads="1"/>
          </p:cNvPicPr>
          <p:nvPr/>
        </p:nvPicPr>
        <p:blipFill>
          <a:blip r:embed="rId2" cstate="print"/>
          <a:srcRect/>
          <a:stretch>
            <a:fillRect/>
          </a:stretch>
        </p:blipFill>
        <p:spPr bwMode="auto">
          <a:xfrm>
            <a:off x="214282" y="1142985"/>
            <a:ext cx="3286148" cy="2286015"/>
          </a:xfrm>
          <a:prstGeom prst="rect">
            <a:avLst/>
          </a:prstGeom>
          <a:noFill/>
          <a:ln w="9525">
            <a:noFill/>
            <a:miter lim="800000"/>
            <a:headEnd/>
            <a:tailEnd/>
          </a:ln>
          <a:effectLst/>
        </p:spPr>
      </p:pic>
      <p:sp>
        <p:nvSpPr>
          <p:cNvPr id="68612" name="Rectangle 4"/>
          <p:cNvSpPr>
            <a:spLocks noChangeArrowheads="1"/>
          </p:cNvSpPr>
          <p:nvPr/>
        </p:nvSpPr>
        <p:spPr bwMode="auto">
          <a:xfrm>
            <a:off x="3643306" y="1142984"/>
            <a:ext cx="550069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rgbClr val="262626"/>
                </a:solidFill>
                <a:effectLst/>
                <a:latin typeface="Times New Roman" pitchFamily="18" charset="0"/>
                <a:ea typeface="Calibri" pitchFamily="34" charset="0"/>
                <a:cs typeface="Times New Roman" pitchFamily="18" charset="0"/>
              </a:rPr>
              <a:t>Целью муниципальной программы является снижение смертности населения района от основных причин, в том числе среди трудоспособного населения, улучшение демографических показателей до значений </a:t>
            </a:r>
            <a:r>
              <a:rPr kumimoji="0" lang="ru-RU" altLang="zh-CN" sz="1400" b="0" i="0" u="none" strike="noStrike" cap="none" normalizeH="0" baseline="0" dirty="0" err="1" smtClean="0">
                <a:ln>
                  <a:noFill/>
                </a:ln>
                <a:solidFill>
                  <a:srgbClr val="262626"/>
                </a:solidFill>
                <a:effectLst/>
                <a:latin typeface="Times New Roman" pitchFamily="18" charset="0"/>
                <a:ea typeface="Calibri" pitchFamily="34" charset="0"/>
                <a:cs typeface="Times New Roman" pitchFamily="18" charset="0"/>
              </a:rPr>
              <a:t>среднеобластного</a:t>
            </a:r>
            <a:r>
              <a:rPr kumimoji="0" lang="ru-RU" altLang="zh-CN" sz="1400" b="0" i="0" u="none" strike="noStrike" cap="none" normalizeH="0" baseline="0" dirty="0" smtClean="0">
                <a:ln>
                  <a:noFill/>
                </a:ln>
                <a:solidFill>
                  <a:srgbClr val="262626"/>
                </a:solidFill>
                <a:effectLst/>
                <a:latin typeface="Times New Roman" pitchFamily="18" charset="0"/>
                <a:ea typeface="Calibri" pitchFamily="34" charset="0"/>
                <a:cs typeface="Times New Roman" pitchFamily="18" charset="0"/>
              </a:rPr>
              <a:t> уровня.</a:t>
            </a:r>
            <a:endParaRPr kumimoji="0" lang="ru-RU" altLang="zh-CN" sz="1400" b="0" i="0" u="none" strike="noStrike" cap="none" normalizeH="0" baseline="0" dirty="0" smtClean="0">
              <a:ln>
                <a:noFill/>
              </a:ln>
              <a:solidFill>
                <a:srgbClr val="262626"/>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rgbClr val="262626"/>
                </a:solidFill>
                <a:effectLst/>
                <a:latin typeface="Times New Roman" pitchFamily="18" charset="0"/>
                <a:ea typeface="Times New Roman" pitchFamily="18" charset="0"/>
                <a:cs typeface="Times New Roman" pitchFamily="18" charset="0"/>
              </a:rPr>
              <a:t>Основная задача — воспитание ответственного отношения к своему здоровью, повышение уровня информированности населения о факторах риска развития заболеваний, профилактических мероприятиях, направленных на сохранение здоровья, раннюю диагностику заболеваний, приверженность к лечению, а также регулярное обследование в рамках диспансеризации и профилактических медицинских осмотров</a:t>
            </a:r>
            <a:r>
              <a:rPr kumimoji="0" lang="ru-RU" altLang="zh-CN"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68613" name="Rectangle 5"/>
          <p:cNvSpPr>
            <a:spLocks noChangeArrowheads="1"/>
          </p:cNvSpPr>
          <p:nvPr/>
        </p:nvSpPr>
        <p:spPr bwMode="auto">
          <a:xfrm>
            <a:off x="142844" y="3929066"/>
            <a:ext cx="878687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1325" algn="l" defTabSz="914400" rtl="0" eaLnBrk="1" fontAlgn="base" latinLnBrk="0" hangingPunct="1">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rgbClr val="262626"/>
                </a:solidFill>
                <a:effectLst/>
                <a:latin typeface="Times New Roman" pitchFamily="18" charset="0"/>
                <a:ea typeface="Calibri" pitchFamily="34" charset="0"/>
                <a:cs typeface="Times New Roman" pitchFamily="18" charset="0"/>
              </a:rPr>
              <a:t>Муниципальная программа предусматривает мероприятия, направленные на укрепление общественного здоровья путём пропаганды здорового образа жизни, отказа от вредных привычек, ответственного отношения к своему здоровью, своевременного обращения в медицинские организации с профилактической целью для прохождения диспансеризации и профилактического медицинского осмотра, раннего выявления факторов риска хронических неинфекционных заболеваний и их коррекции.</a:t>
            </a:r>
            <a:endParaRPr kumimoji="0" lang="ru-RU" altLang="zh-CN" sz="1400" b="0" i="0" u="none" strike="noStrike" cap="none" normalizeH="0" baseline="0" dirty="0" smtClean="0">
              <a:ln>
                <a:noFill/>
              </a:ln>
              <a:solidFill>
                <a:srgbClr val="262626"/>
              </a:solidFill>
              <a:effectLst/>
              <a:latin typeface="Times New Roman" pitchFamily="18" charset="0"/>
              <a:ea typeface="Times New Roman" pitchFamily="18" charset="0"/>
              <a:cs typeface="Times New Roman" pitchFamily="18" charset="0"/>
            </a:endParaRPr>
          </a:p>
          <a:p>
            <a:pPr marL="0" marR="0" lvl="0" indent="441325"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rgbClr val="262626"/>
                </a:solidFill>
                <a:effectLst/>
                <a:latin typeface="Times New Roman" pitchFamily="18" charset="0"/>
                <a:ea typeface="Times New Roman" pitchFamily="18" charset="0"/>
                <a:cs typeface="Times New Roman" pitchFamily="18" charset="0"/>
              </a:rPr>
              <a:t>Информирование о факторах риска хронических неинфекционных заболеваний и создание мотивации к ведению здорового образа жизни осуществляется на популяционном, групповом и индивидуальном уровнях</a:t>
            </a:r>
            <a:r>
              <a:rPr kumimoji="0" lang="ru-RU" altLang="zh-CN" sz="8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172072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 y="0"/>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Муниципальная программа «Обеспечения населения доступным жильем и развитие жилищно-коммунальной инфраструктуры ЕМР</a:t>
            </a:r>
            <a:endParaRPr lang="ru-RU" sz="20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3143240" y="1071546"/>
            <a:ext cx="5786478" cy="2585323"/>
          </a:xfrm>
          <a:prstGeom prst="rect">
            <a:avLst/>
          </a:prstGeom>
        </p:spPr>
        <p:txBody>
          <a:bodyPr wrap="square">
            <a:spAutoFit/>
          </a:bodyPr>
          <a:lstStyle/>
          <a:p>
            <a:r>
              <a:rPr lang="ru-RU" dirty="0" smtClean="0">
                <a:latin typeface="Times New Roman" pitchFamily="18" charset="0"/>
                <a:cs typeface="Times New Roman" pitchFamily="18" charset="0"/>
              </a:rPr>
              <a:t>Цель программы: Обеспечение жильем молодых семей Задачи: - удовлетворение потребностей молодых семей, нуждающихся в улучшении жилищных условий в доступном и комфортном жилье; -нормативное, правовое и методологическое обеспечение мероприятий по улучшению жилищных условий молодых семей, - разработка и внедрение финансовых и организационных механизмов оказания поддержки молодым семьям, нуждающимся в улучшении жилищных условий</a:t>
            </a:r>
            <a:r>
              <a:rPr lang="ru-RU" dirty="0" smtClean="0"/>
              <a:t>.</a:t>
            </a:r>
            <a:endParaRPr lang="ru-RU" dirty="0"/>
          </a:p>
        </p:txBody>
      </p:sp>
      <p:graphicFrame>
        <p:nvGraphicFramePr>
          <p:cNvPr id="5" name="Таблица 4"/>
          <p:cNvGraphicFramePr>
            <a:graphicFrameLocks noGrp="1"/>
          </p:cNvGraphicFramePr>
          <p:nvPr/>
        </p:nvGraphicFramePr>
        <p:xfrm>
          <a:off x="357158" y="3714751"/>
          <a:ext cx="8429684" cy="2452975"/>
        </p:xfrm>
        <a:graphic>
          <a:graphicData uri="http://schemas.openxmlformats.org/drawingml/2006/table">
            <a:tbl>
              <a:tblPr/>
              <a:tblGrid>
                <a:gridCol w="965682"/>
                <a:gridCol w="2562232"/>
                <a:gridCol w="668591"/>
                <a:gridCol w="965682"/>
                <a:gridCol w="1039563"/>
                <a:gridCol w="1113967"/>
                <a:gridCol w="1113967"/>
              </a:tblGrid>
              <a:tr h="248516">
                <a:tc rowSpan="2">
                  <a:txBody>
                    <a:bodyPr/>
                    <a:lstStyle/>
                    <a:p>
                      <a:pPr algn="ctr">
                        <a:lnSpc>
                          <a:spcPct val="115000"/>
                        </a:lnSpc>
                        <a:spcAft>
                          <a:spcPts val="0"/>
                        </a:spcAft>
                      </a:pPr>
                      <a:r>
                        <a:rPr lang="en-US" sz="1200" baseline="0" dirty="0">
                          <a:latin typeface="Times New Roman" pitchFamily="18" charset="0"/>
                          <a:ea typeface="Calibri"/>
                          <a:cs typeface="Times New Roman"/>
                        </a:rPr>
                        <a:t>№</a:t>
                      </a:r>
                      <a:endParaRPr lang="ru-RU" sz="1200" baseline="0" dirty="0">
                        <a:latin typeface="Times New Roman" pitchFamily="18" charset="0"/>
                        <a:ea typeface="Times New Roman"/>
                        <a:cs typeface="Times New Roman"/>
                      </a:endParaRPr>
                    </a:p>
                    <a:p>
                      <a:pPr algn="ctr">
                        <a:lnSpc>
                          <a:spcPct val="115000"/>
                        </a:lnSpc>
                        <a:spcAft>
                          <a:spcPts val="0"/>
                        </a:spcAft>
                      </a:pPr>
                      <a:r>
                        <a:rPr lang="ru-RU" sz="1200" baseline="0" dirty="0" err="1">
                          <a:latin typeface="Times New Roman" pitchFamily="18" charset="0"/>
                          <a:ea typeface="Calibri"/>
                          <a:cs typeface="Times New Roman"/>
                        </a:rPr>
                        <a:t>п</a:t>
                      </a:r>
                      <a:r>
                        <a:rPr lang="ru-RU" sz="1200" baseline="0" dirty="0">
                          <a:latin typeface="Times New Roman" pitchFamily="18" charset="0"/>
                          <a:ea typeface="Calibri"/>
                          <a:cs typeface="Times New Roman"/>
                        </a:rPr>
                        <a:t>/</a:t>
                      </a:r>
                      <a:r>
                        <a:rPr lang="ru-RU" sz="1200" baseline="0" dirty="0" err="1">
                          <a:latin typeface="Times New Roman" pitchFamily="18" charset="0"/>
                          <a:ea typeface="Calibri"/>
                          <a:cs typeface="Times New Roman"/>
                        </a:rPr>
                        <a:t>п</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baseline="0" dirty="0">
                          <a:latin typeface="Times New Roman" pitchFamily="18" charset="0"/>
                          <a:ea typeface="Calibri"/>
                          <a:cs typeface="Times New Roman"/>
                        </a:rPr>
                        <a:t>Наименование программы, наименование показателя</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baseline="0">
                          <a:latin typeface="Times New Roman" pitchFamily="18" charset="0"/>
                          <a:ea typeface="Calibri"/>
                          <a:cs typeface="Times New Roman"/>
                        </a:rPr>
                        <a:t>Единица измерения</a:t>
                      </a:r>
                      <a:endParaRPr lang="ru-RU" sz="1200" baseline="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baseline="0" dirty="0">
                          <a:latin typeface="Times New Roman" pitchFamily="18" charset="0"/>
                          <a:ea typeface="Calibri"/>
                          <a:cs typeface="Times New Roman"/>
                        </a:rPr>
                        <a:t>Значение показателей*</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86617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endParaRPr lang="ru-RU" sz="1200" baseline="0" dirty="0" smtClean="0">
                        <a:latin typeface="Times New Roman" pitchFamily="18" charset="0"/>
                        <a:ea typeface="Calibri"/>
                        <a:cs typeface="Times New Roman"/>
                      </a:endParaRPr>
                    </a:p>
                    <a:p>
                      <a:pPr algn="ctr">
                        <a:lnSpc>
                          <a:spcPct val="115000"/>
                        </a:lnSpc>
                        <a:spcAft>
                          <a:spcPts val="0"/>
                        </a:spcAft>
                      </a:pPr>
                      <a:r>
                        <a:rPr lang="ru-RU" sz="1200" baseline="0" dirty="0" smtClean="0">
                          <a:latin typeface="Times New Roman" pitchFamily="18" charset="0"/>
                          <a:ea typeface="Calibri"/>
                          <a:cs typeface="Times New Roman"/>
                        </a:rPr>
                        <a:t>2021</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baseline="0" dirty="0" smtClean="0">
                        <a:latin typeface="Times New Roman" pitchFamily="18" charset="0"/>
                        <a:ea typeface="Calibri"/>
                        <a:cs typeface="Times New Roman"/>
                      </a:endParaRPr>
                    </a:p>
                    <a:p>
                      <a:pPr algn="ctr">
                        <a:lnSpc>
                          <a:spcPct val="115000"/>
                        </a:lnSpc>
                        <a:spcAft>
                          <a:spcPts val="0"/>
                        </a:spcAft>
                      </a:pPr>
                      <a:r>
                        <a:rPr lang="ru-RU" sz="1200" baseline="0" dirty="0" smtClean="0">
                          <a:latin typeface="Times New Roman" pitchFamily="18" charset="0"/>
                          <a:ea typeface="Calibri"/>
                          <a:cs typeface="Times New Roman"/>
                        </a:rPr>
                        <a:t>2022</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431800" algn="ctr">
                        <a:lnSpc>
                          <a:spcPct val="115000"/>
                        </a:lnSpc>
                        <a:spcAft>
                          <a:spcPts val="0"/>
                        </a:spcAft>
                      </a:pPr>
                      <a:endParaRPr lang="ru-RU" sz="1200" baseline="0" dirty="0" smtClean="0">
                        <a:latin typeface="Times New Roman" pitchFamily="18" charset="0"/>
                        <a:ea typeface="Calibri"/>
                        <a:cs typeface="Times New Roman"/>
                      </a:endParaRPr>
                    </a:p>
                    <a:p>
                      <a:pPr marL="431800" indent="-431800" algn="ctr">
                        <a:lnSpc>
                          <a:spcPct val="115000"/>
                        </a:lnSpc>
                        <a:spcAft>
                          <a:spcPts val="0"/>
                        </a:spcAft>
                      </a:pPr>
                      <a:r>
                        <a:rPr lang="ru-RU" sz="1200" baseline="0" dirty="0" smtClean="0">
                          <a:latin typeface="Times New Roman" pitchFamily="18" charset="0"/>
                          <a:ea typeface="Calibri"/>
                          <a:cs typeface="Times New Roman"/>
                        </a:rPr>
                        <a:t>2023</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baseline="0" dirty="0">
                        <a:latin typeface="Times New Roman" pitchFamily="18" charset="0"/>
                        <a:ea typeface="Calibri"/>
                        <a:cs typeface="Times New Roman"/>
                      </a:endParaRPr>
                    </a:p>
                    <a:p>
                      <a:pPr algn="ctr">
                        <a:lnSpc>
                          <a:spcPct val="115000"/>
                        </a:lnSpc>
                        <a:spcAft>
                          <a:spcPts val="0"/>
                        </a:spcAft>
                      </a:pPr>
                      <a:endParaRPr lang="ru-RU" sz="1200" baseline="0" dirty="0" smtClean="0">
                        <a:latin typeface="Times New Roman" pitchFamily="18" charset="0"/>
                        <a:ea typeface="Calibri"/>
                        <a:cs typeface="Times New Roman"/>
                      </a:endParaRPr>
                    </a:p>
                    <a:p>
                      <a:pPr algn="ctr">
                        <a:lnSpc>
                          <a:spcPct val="115000"/>
                        </a:lnSpc>
                        <a:spcAft>
                          <a:spcPts val="0"/>
                        </a:spcAft>
                      </a:pPr>
                      <a:r>
                        <a:rPr lang="ru-RU" sz="1200" baseline="0" dirty="0" smtClean="0">
                          <a:latin typeface="Times New Roman" pitchFamily="18" charset="0"/>
                          <a:ea typeface="Calibri"/>
                          <a:cs typeface="Times New Roman"/>
                        </a:rPr>
                        <a:t>2024</a:t>
                      </a:r>
                      <a:endParaRPr lang="ru-RU" sz="1200" baseline="0" dirty="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16">
                <a:tc>
                  <a:txBody>
                    <a:bodyPr/>
                    <a:lstStyle/>
                    <a:p>
                      <a:pPr algn="ctr">
                        <a:lnSpc>
                          <a:spcPct val="115000"/>
                        </a:lnSpc>
                        <a:spcAft>
                          <a:spcPts val="0"/>
                        </a:spcAft>
                      </a:pPr>
                      <a:r>
                        <a:rPr lang="ru-RU" sz="1200" baseline="0">
                          <a:latin typeface="Times New Roman" pitchFamily="18" charset="0"/>
                          <a:ea typeface="Calibri"/>
                          <a:cs typeface="Times New Roman"/>
                        </a:rPr>
                        <a:t>1</a:t>
                      </a:r>
                      <a:endParaRPr lang="ru-RU" sz="1200" baseline="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2</a:t>
                      </a:r>
                      <a:endParaRPr lang="ru-RU" sz="1200" baseline="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3</a:t>
                      </a:r>
                      <a:endParaRPr lang="ru-RU" sz="1200" baseline="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4</a:t>
                      </a:r>
                      <a:endParaRPr lang="ru-RU" sz="1200" baseline="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5</a:t>
                      </a:r>
                      <a:endParaRPr lang="ru-RU" sz="1200" baseline="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dirty="0">
                          <a:latin typeface="Times New Roman" pitchFamily="18" charset="0"/>
                          <a:ea typeface="Calibri"/>
                          <a:cs typeface="Times New Roman"/>
                        </a:rPr>
                        <a:t>6</a:t>
                      </a:r>
                      <a:endParaRPr lang="ru-RU" sz="1200" baseline="0" dirty="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7</a:t>
                      </a:r>
                      <a:endParaRPr lang="ru-RU" sz="1200" baseline="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516">
                <a:tc gridSpan="7">
                  <a:txBody>
                    <a:bodyPr/>
                    <a:lstStyle/>
                    <a:p>
                      <a:pPr algn="ctr">
                        <a:lnSpc>
                          <a:spcPct val="115000"/>
                        </a:lnSpc>
                        <a:spcAft>
                          <a:spcPts val="0"/>
                        </a:spcAft>
                      </a:pPr>
                      <a:r>
                        <a:rPr lang="ru-RU" sz="1200" baseline="0" dirty="0">
                          <a:latin typeface="Times New Roman" pitchFamily="18" charset="0"/>
                          <a:ea typeface="Calibri"/>
                          <a:cs typeface="Times New Roman"/>
                        </a:rPr>
                        <a:t>«Обеспечение жильем молодых семей»</a:t>
                      </a:r>
                      <a:endParaRPr lang="ru-RU" sz="1200" baseline="0" dirty="0">
                        <a:latin typeface="Times New Roman" pitchFamily="18" charset="0"/>
                        <a:ea typeface="Times New Roman"/>
                        <a:cs typeface="Times New Roman"/>
                      </a:endParaRPr>
                    </a:p>
                  </a:txBody>
                  <a:tcPr marL="29237" marR="29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4289">
                <a:tc>
                  <a:txBody>
                    <a:bodyPr/>
                    <a:lstStyle/>
                    <a:p>
                      <a:pPr algn="ctr">
                        <a:lnSpc>
                          <a:spcPct val="115000"/>
                        </a:lnSpc>
                        <a:spcAft>
                          <a:spcPts val="0"/>
                        </a:spcAft>
                      </a:pPr>
                      <a:r>
                        <a:rPr lang="ru-RU" sz="1200" baseline="0">
                          <a:latin typeface="Times New Roman" pitchFamily="18" charset="0"/>
                          <a:ea typeface="Calibri"/>
                          <a:cs typeface="Times New Roman"/>
                        </a:rPr>
                        <a:t>1</a:t>
                      </a:r>
                      <a:endParaRPr lang="ru-RU" sz="1200" baseline="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aseline="0">
                          <a:latin typeface="Times New Roman" pitchFamily="18" charset="0"/>
                          <a:ea typeface="Times New Roman"/>
                          <a:cs typeface="Times New Roman"/>
                        </a:rPr>
                        <a:t>Обеспечить материальной поддержкой  молодые семьи нуждающихся в улучшении жилищных условий</a:t>
                      </a: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семей</a:t>
                      </a:r>
                      <a:endParaRPr lang="ru-RU" sz="1200" baseline="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2</a:t>
                      </a:r>
                      <a:endParaRPr lang="ru-RU" sz="1200" baseline="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a:latin typeface="Times New Roman" pitchFamily="18" charset="0"/>
                          <a:ea typeface="Calibri"/>
                          <a:cs typeface="Times New Roman"/>
                        </a:rPr>
                        <a:t>2</a:t>
                      </a:r>
                      <a:endParaRPr lang="ru-RU" sz="1200" baseline="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dirty="0">
                          <a:latin typeface="Times New Roman" pitchFamily="18" charset="0"/>
                          <a:ea typeface="Calibri"/>
                          <a:cs typeface="Times New Roman"/>
                        </a:rPr>
                        <a:t>2</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aseline="0" dirty="0">
                          <a:latin typeface="Times New Roman" pitchFamily="18" charset="0"/>
                          <a:ea typeface="Calibri"/>
                          <a:cs typeface="Times New Roman"/>
                        </a:rPr>
                        <a:t>2</a:t>
                      </a:r>
                      <a:endParaRPr lang="ru-RU" sz="1200" baseline="0" dirty="0">
                        <a:latin typeface="Times New Roman" pitchFamily="18" charset="0"/>
                        <a:ea typeface="Times New Roman"/>
                        <a:cs typeface="Times New Roman"/>
                      </a:endParaRPr>
                    </a:p>
                  </a:txBody>
                  <a:tcPr marL="29237" marR="29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7586" name="AutoShape 2" descr="C:\Users\Borodina\Downloads\scale_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7587" name="Picture 3"/>
          <p:cNvPicPr>
            <a:picLocks noChangeAspect="1" noChangeArrowheads="1"/>
          </p:cNvPicPr>
          <p:nvPr/>
        </p:nvPicPr>
        <p:blipFill>
          <a:blip r:embed="rId2" cstate="print"/>
          <a:srcRect/>
          <a:stretch>
            <a:fillRect/>
          </a:stretch>
        </p:blipFill>
        <p:spPr bwMode="auto">
          <a:xfrm>
            <a:off x="0" y="1071546"/>
            <a:ext cx="3000364" cy="2500330"/>
          </a:xfrm>
          <a:prstGeom prst="rect">
            <a:avLst/>
          </a:prstGeom>
          <a:noFill/>
          <a:ln w="9525">
            <a:noFill/>
            <a:miter lim="800000"/>
            <a:headEnd/>
            <a:tailEnd/>
          </a:ln>
          <a:effectLst/>
        </p:spPr>
      </p:pic>
    </p:spTree>
    <p:extLst>
      <p:ext uri="{BB962C8B-B14F-4D97-AF65-F5344CB8AC3E}">
        <p14:creationId xmlns="" xmlns:p14="http://schemas.microsoft.com/office/powerpoint/2010/main" val="3172072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Муниципальная программа «Комплексное развитие сельских территорий </a:t>
            </a:r>
            <a:r>
              <a:rPr lang="ru-RU" sz="2000" b="1" dirty="0" err="1" smtClean="0">
                <a:latin typeface="Times New Roman" pitchFamily="18" charset="0"/>
                <a:cs typeface="Times New Roman" pitchFamily="18" charset="0"/>
              </a:rPr>
              <a:t>Ершовского</a:t>
            </a:r>
            <a:r>
              <a:rPr lang="ru-RU" sz="2000" b="1" dirty="0" smtClean="0">
                <a:latin typeface="Times New Roman" pitchFamily="18" charset="0"/>
                <a:cs typeface="Times New Roman" pitchFamily="18" charset="0"/>
              </a:rPr>
              <a:t> муниципального района на 2020-2025 годы»</a:t>
            </a:r>
            <a:endParaRPr lang="ru-RU" sz="20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285720" y="3643314"/>
            <a:ext cx="8572560" cy="1477328"/>
          </a:xfrm>
          <a:prstGeom prst="rect">
            <a:avLst/>
          </a:prstGeom>
        </p:spPr>
        <p:txBody>
          <a:bodyPr wrap="square">
            <a:spAutoFit/>
          </a:bodyPr>
          <a:lstStyle/>
          <a:p>
            <a:pPr algn="just"/>
            <a:r>
              <a:rPr lang="ru-RU" dirty="0" smtClean="0">
                <a:latin typeface="Times New Roman" pitchFamily="18" charset="0"/>
                <a:cs typeface="Times New Roman" pitchFamily="18" charset="0"/>
              </a:rPr>
              <a:t>Основные цели программы – повышение качества и уровня жизни населения сельских территорий, в том числе за счет поддержания и развития всех систем жизнеобеспечения и создания комфортных условий проживания. Ожидаемые результаты реализации программы: Благоустройство сельских территорий: установка детских игровых площадок в сельских поселениях</a:t>
            </a:r>
            <a:endParaRPr lang="ru-RU" dirty="0">
              <a:latin typeface="Times New Roman" pitchFamily="18" charset="0"/>
              <a:cs typeface="Times New Roman" pitchFamily="18" charset="0"/>
            </a:endParaRPr>
          </a:p>
        </p:txBody>
      </p:sp>
      <p:pic>
        <p:nvPicPr>
          <p:cNvPr id="66563" name="Picture 3"/>
          <p:cNvPicPr>
            <a:picLocks noChangeAspect="1" noChangeArrowheads="1"/>
          </p:cNvPicPr>
          <p:nvPr/>
        </p:nvPicPr>
        <p:blipFill>
          <a:blip r:embed="rId2" cstate="print"/>
          <a:srcRect/>
          <a:stretch>
            <a:fillRect/>
          </a:stretch>
        </p:blipFill>
        <p:spPr bwMode="auto">
          <a:xfrm>
            <a:off x="2071670" y="1285860"/>
            <a:ext cx="4143404" cy="2357454"/>
          </a:xfrm>
          <a:prstGeom prst="rect">
            <a:avLst/>
          </a:prstGeom>
          <a:noFill/>
          <a:ln w="9525">
            <a:noFill/>
            <a:miter lim="800000"/>
            <a:headEnd/>
            <a:tailEnd/>
          </a:ln>
          <a:effectLst/>
        </p:spPr>
      </p:pic>
    </p:spTree>
    <p:extLst>
      <p:ext uri="{BB962C8B-B14F-4D97-AF65-F5344CB8AC3E}">
        <p14:creationId xmlns="" xmlns:p14="http://schemas.microsoft.com/office/powerpoint/2010/main" val="3172072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Межбюджетные трансферты представляемые из бюджета Ершовского муниципального района Саратовской области в бюджеты муниципальных образований на </a:t>
            </a:r>
            <a:r>
              <a:rPr lang="ru-RU" sz="1800" b="1" dirty="0" smtClean="0">
                <a:solidFill>
                  <a:schemeClr val="tx1"/>
                </a:solidFill>
                <a:latin typeface="Times New Roman" panose="02020603050405020304" pitchFamily="18" charset="0"/>
                <a:cs typeface="Times New Roman" panose="02020603050405020304" pitchFamily="18" charset="0"/>
              </a:rPr>
              <a:t>2021 </a:t>
            </a:r>
            <a:r>
              <a:rPr lang="ru-RU" sz="1800" b="1"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sz="1800" b="1" dirty="0" smtClean="0">
                <a:solidFill>
                  <a:schemeClr val="tx1"/>
                </a:solidFill>
                <a:latin typeface="Times New Roman" panose="02020603050405020304" pitchFamily="18" charset="0"/>
                <a:cs typeface="Times New Roman" panose="02020603050405020304" pitchFamily="18" charset="0"/>
              </a:rPr>
              <a:t>2022 </a:t>
            </a:r>
            <a:r>
              <a:rPr lang="ru-RU" sz="1800" b="1" dirty="0">
                <a:solidFill>
                  <a:schemeClr val="tx1"/>
                </a:solidFill>
                <a:latin typeface="Times New Roman" panose="02020603050405020304" pitchFamily="18" charset="0"/>
                <a:cs typeface="Times New Roman" panose="02020603050405020304" pitchFamily="18" charset="0"/>
              </a:rPr>
              <a:t>и </a:t>
            </a:r>
            <a:r>
              <a:rPr lang="ru-RU" sz="1800" b="1" dirty="0" smtClean="0">
                <a:solidFill>
                  <a:schemeClr val="tx1"/>
                </a:solidFill>
                <a:latin typeface="Times New Roman" panose="02020603050405020304" pitchFamily="18" charset="0"/>
                <a:cs typeface="Times New Roman" panose="02020603050405020304" pitchFamily="18" charset="0"/>
              </a:rPr>
              <a:t>2023 </a:t>
            </a:r>
            <a:r>
              <a:rPr lang="ru-RU" sz="1800" b="1" dirty="0">
                <a:solidFill>
                  <a:schemeClr val="tx1"/>
                </a:solidFill>
                <a:latin typeface="Times New Roman" panose="02020603050405020304" pitchFamily="18" charset="0"/>
                <a:cs typeface="Times New Roman" panose="02020603050405020304" pitchFamily="18" charset="0"/>
              </a:rPr>
              <a:t>годов</a:t>
            </a:r>
            <a:endParaRPr lang="ru-RU"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709923259"/>
              </p:ext>
            </p:extLst>
          </p:nvPr>
        </p:nvGraphicFramePr>
        <p:xfrm>
          <a:off x="214283" y="1214424"/>
          <a:ext cx="8786873" cy="5463449"/>
        </p:xfrm>
        <a:graphic>
          <a:graphicData uri="http://schemas.openxmlformats.org/drawingml/2006/table">
            <a:tbl>
              <a:tblPr>
                <a:effectLst>
                  <a:outerShdw blurRad="50800" dist="38100" dir="16200000" rotWithShape="0">
                    <a:prstClr val="black">
                      <a:alpha val="40000"/>
                    </a:prstClr>
                  </a:outerShdw>
                </a:effectLst>
              </a:tblPr>
              <a:tblGrid>
                <a:gridCol w="590754">
                  <a:extLst>
                    <a:ext uri="{9D8B030D-6E8A-4147-A177-3AD203B41FA5}">
                      <a16:colId xmlns="" xmlns:a16="http://schemas.microsoft.com/office/drawing/2014/main" val="20000"/>
                    </a:ext>
                  </a:extLst>
                </a:gridCol>
                <a:gridCol w="1190836">
                  <a:extLst>
                    <a:ext uri="{9D8B030D-6E8A-4147-A177-3AD203B41FA5}">
                      <a16:colId xmlns="" xmlns:a16="http://schemas.microsoft.com/office/drawing/2014/main" val="20001"/>
                    </a:ext>
                  </a:extLst>
                </a:gridCol>
                <a:gridCol w="628330">
                  <a:extLst>
                    <a:ext uri="{9D8B030D-6E8A-4147-A177-3AD203B41FA5}">
                      <a16:colId xmlns="" xmlns:a16="http://schemas.microsoft.com/office/drawing/2014/main" val="20002"/>
                    </a:ext>
                  </a:extLst>
                </a:gridCol>
                <a:gridCol w="909932">
                  <a:extLst>
                    <a:ext uri="{9D8B030D-6E8A-4147-A177-3AD203B41FA5}">
                      <a16:colId xmlns="" xmlns:a16="http://schemas.microsoft.com/office/drawing/2014/main" val="20003"/>
                    </a:ext>
                  </a:extLst>
                </a:gridCol>
                <a:gridCol w="909932">
                  <a:extLst>
                    <a:ext uri="{9D8B030D-6E8A-4147-A177-3AD203B41FA5}">
                      <a16:colId xmlns="" xmlns:a16="http://schemas.microsoft.com/office/drawing/2014/main" val="20004"/>
                    </a:ext>
                  </a:extLst>
                </a:gridCol>
                <a:gridCol w="628330">
                  <a:extLst>
                    <a:ext uri="{9D8B030D-6E8A-4147-A177-3AD203B41FA5}">
                      <a16:colId xmlns="" xmlns:a16="http://schemas.microsoft.com/office/drawing/2014/main" val="20006"/>
                    </a:ext>
                  </a:extLst>
                </a:gridCol>
                <a:gridCol w="991045">
                  <a:extLst>
                    <a:ext uri="{9D8B030D-6E8A-4147-A177-3AD203B41FA5}">
                      <a16:colId xmlns="" xmlns:a16="http://schemas.microsoft.com/office/drawing/2014/main" val="20007"/>
                    </a:ext>
                  </a:extLst>
                </a:gridCol>
                <a:gridCol w="651173">
                  <a:extLst>
                    <a:ext uri="{9D8B030D-6E8A-4147-A177-3AD203B41FA5}">
                      <a16:colId xmlns="" xmlns:a16="http://schemas.microsoft.com/office/drawing/2014/main" val="20008"/>
                    </a:ext>
                  </a:extLst>
                </a:gridCol>
                <a:gridCol w="628901">
                  <a:extLst>
                    <a:ext uri="{9D8B030D-6E8A-4147-A177-3AD203B41FA5}">
                      <a16:colId xmlns="" xmlns:a16="http://schemas.microsoft.com/office/drawing/2014/main" val="20010"/>
                    </a:ext>
                  </a:extLst>
                </a:gridCol>
                <a:gridCol w="828820">
                  <a:extLst>
                    <a:ext uri="{9D8B030D-6E8A-4147-A177-3AD203B41FA5}">
                      <a16:colId xmlns="" xmlns:a16="http://schemas.microsoft.com/office/drawing/2014/main" val="20011"/>
                    </a:ext>
                  </a:extLst>
                </a:gridCol>
                <a:gridCol w="828820">
                  <a:extLst>
                    <a:ext uri="{9D8B030D-6E8A-4147-A177-3AD203B41FA5}">
                      <a16:colId xmlns="" xmlns:a16="http://schemas.microsoft.com/office/drawing/2014/main" val="20012"/>
                    </a:ext>
                  </a:extLst>
                </a:gridCol>
              </a:tblGrid>
              <a:tr h="142874">
                <a:tc rowSpan="3">
                  <a:txBody>
                    <a:bodyPr/>
                    <a:lstStyle/>
                    <a:p>
                      <a:pPr algn="ctr">
                        <a:lnSpc>
                          <a:spcPct val="80000"/>
                        </a:lnSpc>
                        <a:spcAft>
                          <a:spcPts val="0"/>
                        </a:spcAft>
                      </a:pPr>
                      <a:r>
                        <a:rPr lang="ru-RU" sz="800" dirty="0">
                          <a:latin typeface="Times New Roman"/>
                          <a:ea typeface="Times New Roman"/>
                          <a:cs typeface="Times New Roman"/>
                        </a:rPr>
                        <a:t>№ </a:t>
                      </a:r>
                      <a:r>
                        <a:rPr lang="ru-RU" sz="800" dirty="0" err="1">
                          <a:latin typeface="Times New Roman"/>
                          <a:ea typeface="Times New Roman"/>
                          <a:cs typeface="Times New Roman"/>
                        </a:rPr>
                        <a:t>п</a:t>
                      </a:r>
                      <a:r>
                        <a:rPr lang="ru-RU" sz="800" dirty="0">
                          <a:latin typeface="Times New Roman"/>
                          <a:ea typeface="Times New Roman"/>
                          <a:cs typeface="Times New Roman"/>
                        </a:rPr>
                        <a:t>/</a:t>
                      </a:r>
                      <a:r>
                        <a:rPr lang="ru-RU" sz="800" dirty="0" err="1">
                          <a:latin typeface="Times New Roman"/>
                          <a:ea typeface="Times New Roman"/>
                          <a:cs typeface="Times New Roman"/>
                        </a:rPr>
                        <a:t>п</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80000"/>
                        </a:lnSpc>
                        <a:spcAft>
                          <a:spcPts val="0"/>
                        </a:spcAft>
                      </a:pPr>
                      <a:r>
                        <a:rPr lang="ru-RU" sz="800" dirty="0">
                          <a:latin typeface="Times New Roman"/>
                          <a:ea typeface="Times New Roman"/>
                          <a:cs typeface="Times New Roman"/>
                        </a:rPr>
                        <a:t>Наименования муниципальных районов и городских округов области</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80000"/>
                        </a:lnSpc>
                        <a:spcAft>
                          <a:spcPts val="0"/>
                        </a:spcAft>
                      </a:pPr>
                      <a:r>
                        <a:rPr lang="ru-RU" sz="800" dirty="0" smtClean="0">
                          <a:latin typeface="Times New Roman"/>
                          <a:ea typeface="Times New Roman"/>
                          <a:cs typeface="Times New Roman"/>
                        </a:rPr>
                        <a:t>2021год</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80000"/>
                        </a:lnSpc>
                        <a:spcAft>
                          <a:spcPts val="0"/>
                        </a:spcAft>
                      </a:pPr>
                      <a:r>
                        <a:rPr lang="ru-RU" sz="800" dirty="0">
                          <a:latin typeface="Times New Roman"/>
                          <a:ea typeface="Times New Roman"/>
                          <a:cs typeface="Times New Roman"/>
                        </a:rPr>
                        <a:t>20</a:t>
                      </a:r>
                      <a:r>
                        <a:rPr lang="en-US" sz="800" dirty="0" smtClean="0">
                          <a:latin typeface="Times New Roman"/>
                          <a:ea typeface="Times New Roman"/>
                          <a:cs typeface="Times New Roman"/>
                        </a:rPr>
                        <a:t>2</a:t>
                      </a:r>
                      <a:r>
                        <a:rPr lang="ru-RU" sz="800" dirty="0" smtClean="0">
                          <a:latin typeface="Times New Roman"/>
                          <a:ea typeface="Times New Roman"/>
                          <a:cs typeface="Times New Roman"/>
                        </a:rPr>
                        <a:t>2 </a:t>
                      </a:r>
                      <a:r>
                        <a:rPr lang="ru-RU" sz="800" dirty="0">
                          <a:latin typeface="Times New Roman"/>
                          <a:ea typeface="Times New Roman"/>
                          <a:cs typeface="Times New Roman"/>
                        </a:rPr>
                        <a:t>год</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80000"/>
                        </a:lnSpc>
                        <a:spcAft>
                          <a:spcPts val="0"/>
                        </a:spcAft>
                      </a:pPr>
                      <a:r>
                        <a:rPr lang="ru-RU" sz="800" dirty="0">
                          <a:latin typeface="Times New Roman"/>
                          <a:ea typeface="Times New Roman"/>
                          <a:cs typeface="Times New Roman"/>
                        </a:rPr>
                        <a:t>20</a:t>
                      </a:r>
                      <a:r>
                        <a:rPr lang="en-US" sz="800" dirty="0" smtClean="0">
                          <a:latin typeface="Times New Roman"/>
                          <a:ea typeface="Times New Roman"/>
                          <a:cs typeface="Times New Roman"/>
                        </a:rPr>
                        <a:t>2</a:t>
                      </a:r>
                      <a:r>
                        <a:rPr lang="ru-RU" sz="800" dirty="0" smtClean="0">
                          <a:latin typeface="Times New Roman"/>
                          <a:ea typeface="Times New Roman"/>
                          <a:cs typeface="Times New Roman"/>
                        </a:rPr>
                        <a:t>3 </a:t>
                      </a:r>
                      <a:r>
                        <a:rPr lang="ru-RU" sz="800" dirty="0">
                          <a:latin typeface="Times New Roman"/>
                          <a:ea typeface="Times New Roman"/>
                          <a:cs typeface="Times New Roman"/>
                        </a:rPr>
                        <a:t>год</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0">
                <a:tc vMerge="1">
                  <a:txBody>
                    <a:bodyPr/>
                    <a:lstStyle/>
                    <a:p>
                      <a:endParaRPr lang="ru-RU"/>
                    </a:p>
                  </a:txBody>
                  <a:tcPr/>
                </a:tc>
                <a:tc vMerge="1">
                  <a:txBody>
                    <a:bodyPr/>
                    <a:lstStyle/>
                    <a:p>
                      <a:endParaRPr lang="ru-RU"/>
                    </a:p>
                  </a:txBody>
                  <a:tcPr/>
                </a:tc>
                <a:tc rowSpan="2">
                  <a:txBody>
                    <a:bodyPr/>
                    <a:lstStyle/>
                    <a:p>
                      <a:pPr algn="ctr">
                        <a:lnSpc>
                          <a:spcPct val="80000"/>
                        </a:lnSpc>
                        <a:spcAft>
                          <a:spcPts val="0"/>
                        </a:spcAft>
                      </a:pPr>
                      <a:r>
                        <a:rPr lang="ru-RU" sz="800" dirty="0">
                          <a:latin typeface="Times New Roman"/>
                          <a:ea typeface="Times New Roman"/>
                          <a:cs typeface="Times New Roman"/>
                        </a:rPr>
                        <a:t>всего</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ru-RU" sz="800">
                          <a:latin typeface="Times New Roman"/>
                          <a:ea typeface="Times New Roman"/>
                          <a:cs typeface="Times New Roman"/>
                        </a:rPr>
                        <a:t>в том числе на:</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80000"/>
                        </a:lnSpc>
                        <a:spcAft>
                          <a:spcPts val="0"/>
                        </a:spcAft>
                      </a:pPr>
                      <a:r>
                        <a:rPr lang="ru-RU" sz="800">
                          <a:latin typeface="Times New Roman"/>
                          <a:ea typeface="Times New Roman"/>
                          <a:cs typeface="Times New Roman"/>
                        </a:rPr>
                        <a:t>всего</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ru-RU" sz="800">
                          <a:latin typeface="Times New Roman"/>
                          <a:ea typeface="Times New Roman"/>
                          <a:cs typeface="Times New Roman"/>
                        </a:rPr>
                        <a:t>в том числе на:</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80000"/>
                        </a:lnSpc>
                        <a:spcAft>
                          <a:spcPts val="0"/>
                        </a:spcAft>
                      </a:pPr>
                      <a:r>
                        <a:rPr lang="ru-RU" sz="800">
                          <a:latin typeface="Times New Roman"/>
                          <a:ea typeface="Times New Roman"/>
                          <a:cs typeface="Times New Roman"/>
                        </a:rPr>
                        <a:t>всего</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ru-RU" sz="800">
                          <a:latin typeface="Times New Roman"/>
                          <a:ea typeface="Times New Roman"/>
                          <a:cs typeface="Times New Roman"/>
                        </a:rPr>
                        <a:t>в том числе на:</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6240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80000"/>
                        </a:lnSpc>
                        <a:spcAft>
                          <a:spcPts val="0"/>
                        </a:spcAft>
                      </a:pPr>
                      <a:r>
                        <a:rPr lang="ru-RU" sz="800" dirty="0">
                          <a:latin typeface="Times New Roman"/>
                          <a:ea typeface="Times New Roman"/>
                          <a:cs typeface="Times New Roman"/>
                        </a:rPr>
                        <a:t>Субвенции на исполнение государственных полномочий по расчету и  предоставлению дотаций на выравнивание бюджетной обеспеченности поселений</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ru-RU" sz="800" spc="-15" dirty="0">
                          <a:solidFill>
                            <a:srgbClr val="000000"/>
                          </a:solidFill>
                          <a:latin typeface="Times New Roman"/>
                          <a:ea typeface="Times New Roman"/>
                          <a:cs typeface="Times New Roman"/>
                        </a:rPr>
                        <a:t>Межбюджетные трансферты, передаваемые бюджетам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80000"/>
                        </a:lnSpc>
                        <a:spcAft>
                          <a:spcPts val="0"/>
                        </a:spcAft>
                      </a:pPr>
                      <a:r>
                        <a:rPr lang="ru-RU" sz="800" dirty="0">
                          <a:latin typeface="Times New Roman"/>
                          <a:ea typeface="Times New Roman"/>
                          <a:cs typeface="Times New Roman"/>
                        </a:rPr>
                        <a:t>Субвенции на исполнение государственных полномочий по расчету и  предоставлению дотаций на выравнивание бюджетной обеспеченности поселений</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ru-RU" sz="800" spc="-15" dirty="0">
                          <a:solidFill>
                            <a:srgbClr val="000000"/>
                          </a:solidFill>
                          <a:latin typeface="Times New Roman"/>
                          <a:ea typeface="Times New Roman"/>
                          <a:cs typeface="Times New Roman"/>
                        </a:rPr>
                        <a:t>Межбюджетные трансферты, передаваемые бюджетам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80000"/>
                        </a:lnSpc>
                        <a:spcAft>
                          <a:spcPts val="0"/>
                        </a:spcAft>
                      </a:pPr>
                      <a:r>
                        <a:rPr lang="ru-RU" sz="800" dirty="0">
                          <a:latin typeface="Times New Roman"/>
                          <a:ea typeface="Times New Roman"/>
                          <a:cs typeface="Times New Roman"/>
                        </a:rPr>
                        <a:t>Субвенции на исполнение государственных полномочий по расчету и  предоставлению дотаций на выравнивание бюджетной обеспеченности поселений</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ru-RU" sz="800" spc="-15" dirty="0">
                          <a:solidFill>
                            <a:srgbClr val="000000"/>
                          </a:solidFill>
                          <a:latin typeface="Times New Roman"/>
                          <a:ea typeface="Times New Roman"/>
                          <a:cs typeface="Times New Roman"/>
                        </a:rPr>
                        <a:t>Межбюджетные трансферты, передаваемые бюджетам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9962">
                <a:tc>
                  <a:txBody>
                    <a:bodyPr/>
                    <a:lstStyle/>
                    <a:p>
                      <a:pPr algn="ctr">
                        <a:lnSpc>
                          <a:spcPct val="115000"/>
                        </a:lnSpc>
                        <a:spcAft>
                          <a:spcPts val="0"/>
                        </a:spcAft>
                      </a:pPr>
                      <a:r>
                        <a:rPr lang="ru-RU" sz="800">
                          <a:latin typeface="Times New Roman"/>
                          <a:ea typeface="Times New Roman"/>
                          <a:cs typeface="Times New Roman"/>
                        </a:rPr>
                        <a:t>1</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9</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11</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12</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13</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3238">
                <a:tc>
                  <a:txBody>
                    <a:bodyPr/>
                    <a:lstStyle/>
                    <a:p>
                      <a:pPr algn="ctr">
                        <a:lnSpc>
                          <a:spcPct val="115000"/>
                        </a:lnSpc>
                        <a:spcAft>
                          <a:spcPts val="0"/>
                        </a:spcAft>
                      </a:pPr>
                      <a:r>
                        <a:rPr lang="ru-RU" sz="900" dirty="0">
                          <a:latin typeface="Times New Roman"/>
                          <a:ea typeface="Times New Roman"/>
                          <a:cs typeface="Times New Roman"/>
                        </a:rPr>
                        <a:t>1</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dirty="0">
                          <a:latin typeface="Times New Roman"/>
                          <a:ea typeface="Times New Roman"/>
                          <a:cs typeface="Times New Roman"/>
                        </a:rPr>
                        <a:t>Антоновское </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794,2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55,8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738,4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851,5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57,5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794,0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853,0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59,0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794,0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33544">
                <a:tc>
                  <a:txBody>
                    <a:bodyPr/>
                    <a:lstStyle/>
                    <a:p>
                      <a:pPr algn="ctr">
                        <a:lnSpc>
                          <a:spcPct val="115000"/>
                        </a:lnSpc>
                        <a:spcAft>
                          <a:spcPts val="0"/>
                        </a:spcAft>
                      </a:pPr>
                      <a:r>
                        <a:rPr lang="ru-RU" sz="900">
                          <a:latin typeface="Times New Roman"/>
                          <a:ea typeface="Times New Roman"/>
                          <a:cs typeface="Times New Roman"/>
                        </a:rPr>
                        <a:t>2</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.Декабристское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1705,2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95,6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1609,6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1829,3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98,6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1730,7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1831,7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101,0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1730,7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3238">
                <a:tc>
                  <a:txBody>
                    <a:bodyPr/>
                    <a:lstStyle/>
                    <a:p>
                      <a:pPr algn="ctr">
                        <a:lnSpc>
                          <a:spcPct val="115000"/>
                        </a:lnSpc>
                        <a:spcAft>
                          <a:spcPts val="0"/>
                        </a:spcAft>
                      </a:pPr>
                      <a:r>
                        <a:rPr lang="en-US" sz="900">
                          <a:latin typeface="Times New Roman"/>
                          <a:ea typeface="Times New Roman"/>
                          <a:cs typeface="Times New Roman"/>
                        </a:rPr>
                        <a:t>3</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.Марьевское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665,9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44,4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621,5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714,1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45,8/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668,3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715,2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46,9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668,3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66773">
                <a:tc>
                  <a:txBody>
                    <a:bodyPr/>
                    <a:lstStyle/>
                    <a:p>
                      <a:pPr algn="ctr">
                        <a:lnSpc>
                          <a:spcPct val="115000"/>
                        </a:lnSpc>
                        <a:spcAft>
                          <a:spcPts val="0"/>
                        </a:spcAft>
                      </a:pPr>
                      <a:r>
                        <a:rPr lang="en-US" sz="900">
                          <a:latin typeface="Times New Roman"/>
                          <a:ea typeface="Times New Roman"/>
                          <a:cs typeface="Times New Roman"/>
                        </a:rPr>
                        <a:t>4</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.Миусское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1104,7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63,5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1041,2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1185,0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65,5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1119,5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1186,6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67,1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1119,5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33544">
                <a:tc>
                  <a:txBody>
                    <a:bodyPr/>
                    <a:lstStyle/>
                    <a:p>
                      <a:pPr algn="ctr">
                        <a:lnSpc>
                          <a:spcPct val="115000"/>
                        </a:lnSpc>
                        <a:spcAft>
                          <a:spcPts val="0"/>
                        </a:spcAft>
                      </a:pPr>
                      <a:r>
                        <a:rPr lang="en-US" sz="900">
                          <a:latin typeface="Times New Roman"/>
                          <a:ea typeface="Times New Roman"/>
                          <a:cs typeface="Times New Roman"/>
                        </a:rPr>
                        <a:t>5</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.Новокраснянское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1045,7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89,5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956,2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1120,4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92,3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1028,1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1122,6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94,5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1028,1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33544">
                <a:tc>
                  <a:txBody>
                    <a:bodyPr/>
                    <a:lstStyle/>
                    <a:p>
                      <a:pPr algn="ctr">
                        <a:lnSpc>
                          <a:spcPct val="115000"/>
                        </a:lnSpc>
                        <a:spcAft>
                          <a:spcPts val="0"/>
                        </a:spcAft>
                      </a:pPr>
                      <a:r>
                        <a:rPr lang="en-US" sz="900">
                          <a:latin typeface="Times New Roman"/>
                          <a:ea typeface="Times New Roman"/>
                          <a:cs typeface="Times New Roman"/>
                        </a:rPr>
                        <a:t>6</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Новорепинское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3214,3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149,2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3065,1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3449,6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153,9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3295,7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3453,3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157,6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3295,7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73238">
                <a:tc>
                  <a:txBody>
                    <a:bodyPr/>
                    <a:lstStyle/>
                    <a:p>
                      <a:pPr algn="ctr">
                        <a:lnSpc>
                          <a:spcPct val="115000"/>
                        </a:lnSpc>
                        <a:spcAft>
                          <a:spcPts val="0"/>
                        </a:spcAft>
                      </a:pPr>
                      <a:r>
                        <a:rPr lang="en-US" sz="900">
                          <a:latin typeface="Times New Roman"/>
                          <a:ea typeface="Times New Roman"/>
                          <a:cs typeface="Times New Roman"/>
                        </a:rPr>
                        <a:t>7</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Новосельское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2672,9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160,2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2512,7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2866,9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2701,7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2870,9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169,2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2701,7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33544">
                <a:tc>
                  <a:txBody>
                    <a:bodyPr/>
                    <a:lstStyle/>
                    <a:p>
                      <a:pPr algn="ctr">
                        <a:lnSpc>
                          <a:spcPct val="115000"/>
                        </a:lnSpc>
                        <a:spcAft>
                          <a:spcPts val="0"/>
                        </a:spcAft>
                      </a:pPr>
                      <a:r>
                        <a:rPr lang="en-US" sz="900">
                          <a:latin typeface="Times New Roman"/>
                          <a:ea typeface="Times New Roman"/>
                          <a:cs typeface="Times New Roman"/>
                        </a:rPr>
                        <a:t>8</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.Перекопновское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2325,2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99,4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2225,8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2495,7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102,4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2393,3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2498,2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104,9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2393,3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66773">
                <a:tc>
                  <a:txBody>
                    <a:bodyPr/>
                    <a:lstStyle/>
                    <a:p>
                      <a:pPr algn="ctr">
                        <a:lnSpc>
                          <a:spcPct val="115000"/>
                        </a:lnSpc>
                        <a:spcAft>
                          <a:spcPts val="0"/>
                        </a:spcAft>
                      </a:pPr>
                      <a:r>
                        <a:rPr lang="en-US" sz="900">
                          <a:latin typeface="Times New Roman"/>
                          <a:ea typeface="Times New Roman"/>
                          <a:cs typeface="Times New Roman"/>
                        </a:rPr>
                        <a:t>9</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г. Ершов</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1095,4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1095,4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1157,1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1157,1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73238">
                <a:tc>
                  <a:txBody>
                    <a:bodyPr/>
                    <a:lstStyle/>
                    <a:p>
                      <a:pPr algn="ctr">
                        <a:lnSpc>
                          <a:spcPct val="115000"/>
                        </a:lnSpc>
                        <a:spcAft>
                          <a:spcPts val="0"/>
                        </a:spcAft>
                      </a:pP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b="1">
                          <a:latin typeface="Times New Roman"/>
                          <a:ea typeface="Times New Roman"/>
                          <a:cs typeface="Times New Roman"/>
                        </a:rPr>
                        <a:t>Итого:</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13865,9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1853,0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12770,5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14860,8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1910,7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13731,3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14888,4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1957,3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13731,3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3172072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116632"/>
            <a:ext cx="8501121" cy="77841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Сведения об объеме муниципального долга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74231237"/>
              </p:ext>
            </p:extLst>
          </p:nvPr>
        </p:nvGraphicFramePr>
        <p:xfrm>
          <a:off x="285721" y="1357298"/>
          <a:ext cx="8501121" cy="5000660"/>
        </p:xfrm>
        <a:graphic>
          <a:graphicData uri="http://schemas.openxmlformats.org/drawingml/2006/table">
            <a:tbl>
              <a:tblPr>
                <a:effectLst>
                  <a:outerShdw blurRad="50800" dist="38100" dir="16200000" rotWithShape="0">
                    <a:prstClr val="black">
                      <a:alpha val="40000"/>
                    </a:prstClr>
                  </a:outerShdw>
                </a:effectLst>
              </a:tblPr>
              <a:tblGrid>
                <a:gridCol w="2784849">
                  <a:extLst>
                    <a:ext uri="{9D8B030D-6E8A-4147-A177-3AD203B41FA5}">
                      <a16:colId xmlns="" xmlns:a16="http://schemas.microsoft.com/office/drawing/2014/main" val="20000"/>
                    </a:ext>
                  </a:extLst>
                </a:gridCol>
                <a:gridCol w="1099283">
                  <a:extLst>
                    <a:ext uri="{9D8B030D-6E8A-4147-A177-3AD203B41FA5}">
                      <a16:colId xmlns="" xmlns:a16="http://schemas.microsoft.com/office/drawing/2014/main" val="20001"/>
                    </a:ext>
                  </a:extLst>
                </a:gridCol>
                <a:gridCol w="1099283">
                  <a:extLst>
                    <a:ext uri="{9D8B030D-6E8A-4147-A177-3AD203B41FA5}">
                      <a16:colId xmlns="" xmlns:a16="http://schemas.microsoft.com/office/drawing/2014/main" val="20002"/>
                    </a:ext>
                  </a:extLst>
                </a:gridCol>
                <a:gridCol w="1172568">
                  <a:extLst>
                    <a:ext uri="{9D8B030D-6E8A-4147-A177-3AD203B41FA5}">
                      <a16:colId xmlns="" xmlns:a16="http://schemas.microsoft.com/office/drawing/2014/main" val="20003"/>
                    </a:ext>
                  </a:extLst>
                </a:gridCol>
                <a:gridCol w="1154648">
                  <a:extLst>
                    <a:ext uri="{9D8B030D-6E8A-4147-A177-3AD203B41FA5}">
                      <a16:colId xmlns="" xmlns:a16="http://schemas.microsoft.com/office/drawing/2014/main" val="20004"/>
                    </a:ext>
                  </a:extLst>
                </a:gridCol>
                <a:gridCol w="1190490">
                  <a:extLst>
                    <a:ext uri="{9D8B030D-6E8A-4147-A177-3AD203B41FA5}">
                      <a16:colId xmlns="" xmlns:a16="http://schemas.microsoft.com/office/drawing/2014/main" val="20005"/>
                    </a:ext>
                  </a:extLst>
                </a:gridCol>
              </a:tblGrid>
              <a:tr h="399339">
                <a:tc>
                  <a:txBody>
                    <a:bodyPr/>
                    <a:lstStyle/>
                    <a:p>
                      <a:pPr algn="ctr">
                        <a:lnSpc>
                          <a:spcPct val="115000"/>
                        </a:lnSpc>
                        <a:spcAft>
                          <a:spcPts val="0"/>
                        </a:spcAft>
                      </a:pPr>
                      <a:r>
                        <a:rPr lang="ru-RU" sz="1200" b="1" dirty="0">
                          <a:solidFill>
                            <a:srgbClr val="000000"/>
                          </a:solidFill>
                          <a:latin typeface="Times New Roman" pitchFamily="18" charset="0"/>
                          <a:ea typeface="Calibri"/>
                          <a:cs typeface="Times New Roman" pitchFamily="18" charset="0"/>
                        </a:rPr>
                        <a:t>Вид долгового </a:t>
                      </a:r>
                      <a:r>
                        <a:rPr lang="ru-RU" sz="1200" b="1" dirty="0" err="1" smtClean="0">
                          <a:solidFill>
                            <a:srgbClr val="000000"/>
                          </a:solidFill>
                          <a:latin typeface="Times New Roman" pitchFamily="18" charset="0"/>
                          <a:ea typeface="Calibri"/>
                          <a:cs typeface="Times New Roman" pitchFamily="18" charset="0"/>
                        </a:rPr>
                        <a:t>обязатель</a:t>
                      </a:r>
                      <a:r>
                        <a:rPr lang="en-US" sz="1200" b="1" dirty="0" smtClean="0">
                          <a:solidFill>
                            <a:srgbClr val="000000"/>
                          </a:solidFill>
                          <a:latin typeface="Times New Roman" pitchFamily="18" charset="0"/>
                          <a:ea typeface="Calibri"/>
                          <a:cs typeface="Times New Roman" pitchFamily="18" charset="0"/>
                        </a:rPr>
                        <a:t>c</a:t>
                      </a:r>
                      <a:r>
                        <a:rPr lang="ru-RU" sz="1200" b="1" dirty="0" err="1" smtClean="0">
                          <a:solidFill>
                            <a:srgbClr val="000000"/>
                          </a:solidFill>
                          <a:latin typeface="Times New Roman" pitchFamily="18" charset="0"/>
                          <a:ea typeface="Calibri"/>
                          <a:cs typeface="Times New Roman" pitchFamily="18" charset="0"/>
                        </a:rPr>
                        <a:t>тва</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2019</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2020</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2021</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2022</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2023</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788281">
                <a:tc>
                  <a:txBody>
                    <a:bodyPr/>
                    <a:lstStyle/>
                    <a:p>
                      <a:pPr algn="l">
                        <a:lnSpc>
                          <a:spcPct val="115000"/>
                        </a:lnSpc>
                        <a:spcAft>
                          <a:spcPts val="0"/>
                        </a:spcAft>
                      </a:pPr>
                      <a:r>
                        <a:rPr lang="ru-RU" sz="1200" b="1" dirty="0">
                          <a:solidFill>
                            <a:srgbClr val="000000"/>
                          </a:solidFill>
                          <a:latin typeface="Times New Roman" pitchFamily="18" charset="0"/>
                          <a:ea typeface="Times New Roman"/>
                          <a:cs typeface="Times New Roman" pitchFamily="18" charset="0"/>
                        </a:rPr>
                        <a:t>Объем долга муниципального образования субъекта РФ</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28998,4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31398,4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21151,1</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10000,0</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593809">
                <a:tc>
                  <a:txBody>
                    <a:bodyPr/>
                    <a:lstStyle/>
                    <a:p>
                      <a:pPr algn="l">
                        <a:lnSpc>
                          <a:spcPct val="115000"/>
                        </a:lnSpc>
                        <a:spcAft>
                          <a:spcPts val="0"/>
                        </a:spcAft>
                      </a:pPr>
                      <a:r>
                        <a:rPr lang="ru-RU" sz="1200" dirty="0">
                          <a:solidFill>
                            <a:srgbClr val="000000"/>
                          </a:solidFill>
                          <a:latin typeface="Times New Roman" pitchFamily="18" charset="0"/>
                          <a:ea typeface="Times New Roman"/>
                          <a:cs typeface="Times New Roman" pitchFamily="18" charset="0"/>
                        </a:rPr>
                        <a:t>Долговые обязательства по видам:</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1372770">
                <a:tc>
                  <a:txBody>
                    <a:bodyPr/>
                    <a:lstStyle/>
                    <a:p>
                      <a:pPr algn="l">
                        <a:lnSpc>
                          <a:spcPct val="115000"/>
                        </a:lnSpc>
                        <a:spcAft>
                          <a:spcPts val="0"/>
                        </a:spcAft>
                      </a:pPr>
                      <a:r>
                        <a:rPr lang="ru-RU" sz="1200" dirty="0">
                          <a:solidFill>
                            <a:srgbClr val="000000"/>
                          </a:solidFill>
                          <a:latin typeface="Times New Roman" pitchFamily="18" charset="0"/>
                          <a:ea typeface="Times New Roman"/>
                          <a:cs typeface="Times New Roman" pitchFamily="18" charset="0"/>
                        </a:rPr>
                        <a:t>– Бюджетные кредиты, привлеченные от </a:t>
                      </a:r>
                      <a:br>
                        <a:rPr lang="ru-RU" sz="1200" dirty="0">
                          <a:solidFill>
                            <a:srgbClr val="000000"/>
                          </a:solidFill>
                          <a:latin typeface="Times New Roman" pitchFamily="18" charset="0"/>
                          <a:ea typeface="Times New Roman"/>
                          <a:cs typeface="Times New Roman" pitchFamily="18" charset="0"/>
                        </a:rPr>
                      </a:br>
                      <a:r>
                        <a:rPr lang="ru-RU" sz="1200" dirty="0">
                          <a:solidFill>
                            <a:srgbClr val="000000"/>
                          </a:solidFill>
                          <a:latin typeface="Times New Roman" pitchFamily="18" charset="0"/>
                          <a:ea typeface="Times New Roman"/>
                          <a:cs typeface="Times New Roman" pitchFamily="18" charset="0"/>
                        </a:rPr>
                        <a:t>других бюджетов бюджетной системы </a:t>
                      </a:r>
                      <a:br>
                        <a:rPr lang="ru-RU" sz="1200" dirty="0">
                          <a:solidFill>
                            <a:srgbClr val="000000"/>
                          </a:solidFill>
                          <a:latin typeface="Times New Roman" pitchFamily="18" charset="0"/>
                          <a:ea typeface="Times New Roman"/>
                          <a:cs typeface="Times New Roman" pitchFamily="18" charset="0"/>
                        </a:rPr>
                      </a:br>
                      <a:r>
                        <a:rPr lang="ru-RU" sz="1200" dirty="0">
                          <a:solidFill>
                            <a:srgbClr val="000000"/>
                          </a:solidFill>
                          <a:latin typeface="Times New Roman" pitchFamily="18" charset="0"/>
                          <a:ea typeface="Times New Roman"/>
                          <a:cs typeface="Times New Roman" pitchFamily="18" charset="0"/>
                        </a:rPr>
                        <a:t>Российской Федерации</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28998,4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31398,4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200" b="0" dirty="0" smtClean="0">
                        <a:solidFill>
                          <a:srgbClr val="000000"/>
                        </a:solidFill>
                        <a:latin typeface="Times New Roman" pitchFamily="18" charset="0"/>
                        <a:ea typeface="Times New Roman"/>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200" b="0" dirty="0" smtClean="0">
                          <a:solidFill>
                            <a:srgbClr val="000000"/>
                          </a:solidFill>
                          <a:latin typeface="Times New Roman" pitchFamily="18" charset="0"/>
                          <a:ea typeface="Times New Roman"/>
                          <a:cs typeface="Times New Roman" pitchFamily="18" charset="0"/>
                        </a:rPr>
                        <a:t>21151,1</a:t>
                      </a:r>
                      <a:endParaRPr lang="ru-RU" sz="1200" b="0" dirty="0" smtClean="0">
                        <a:latin typeface="Times New Roman" pitchFamily="18" charset="0"/>
                        <a:ea typeface="Calibri"/>
                        <a:cs typeface="Times New Roman" pitchFamily="18" charset="0"/>
                      </a:endParaRPr>
                    </a:p>
                    <a:p>
                      <a:pPr algn="ctr">
                        <a:lnSpc>
                          <a:spcPct val="115000"/>
                        </a:lnSpc>
                        <a:spcAft>
                          <a:spcPts val="0"/>
                        </a:spcAft>
                      </a:pP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10000,0</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788281">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Кредиты, полученные от кредитных организаций</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59502">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Ценные бумаги</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399339">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Муниципальные гарантии</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399339">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Иные долговые обязательства</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323528" y="116632"/>
            <a:ext cx="8420072" cy="360040"/>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Гражданин, его участие в бюджетном процессе</a:t>
            </a:r>
          </a:p>
        </p:txBody>
      </p:sp>
      <p:sp>
        <p:nvSpPr>
          <p:cNvPr id="5" name="Подзаголовок 2"/>
          <p:cNvSpPr txBox="1">
            <a:spLocks/>
          </p:cNvSpPr>
          <p:nvPr/>
        </p:nvSpPr>
        <p:spPr bwMode="auto">
          <a:xfrm>
            <a:off x="1187624" y="591979"/>
            <a:ext cx="6934200" cy="432048"/>
          </a:xfrm>
          <a:prstGeom prst="rect">
            <a:avLst/>
          </a:prstGeom>
          <a:ln/>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eaLnBrk="1" hangingPunct="1">
              <a:defRPr/>
            </a:pPr>
            <a:r>
              <a:rPr lang="ru-RU" sz="2000" i="1" dirty="0" smtClean="0">
                <a:latin typeface="Times New Roman" panose="02020603050405020304" pitchFamily="18" charset="0"/>
                <a:cs typeface="Times New Roman" panose="02020603050405020304" pitchFamily="18" charset="0"/>
              </a:rPr>
              <a:t>Помогает формировать доходную  часть бюджета</a:t>
            </a:r>
          </a:p>
        </p:txBody>
      </p:sp>
      <p:sp>
        <p:nvSpPr>
          <p:cNvPr id="6" name="TextBox 5"/>
          <p:cNvSpPr txBox="1"/>
          <p:nvPr/>
        </p:nvSpPr>
        <p:spPr>
          <a:xfrm>
            <a:off x="2051720" y="1146602"/>
            <a:ext cx="5272088" cy="707886"/>
          </a:xfrm>
          <a:prstGeom prst="rect">
            <a:avLst/>
          </a:prstGeom>
          <a:scene3d>
            <a:camera prst="orthographicFront"/>
            <a:lightRig rig="threePt" dir="t"/>
          </a:scene3d>
          <a:sp3d>
            <a:bevelT w="139700" prst="cross"/>
          </a:sp3d>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 как налогоплательщик</a:t>
            </a:r>
          </a:p>
        </p:txBody>
      </p:sp>
      <p:sp>
        <p:nvSpPr>
          <p:cNvPr id="7" name="Стрелка вниз 6"/>
          <p:cNvSpPr/>
          <p:nvPr/>
        </p:nvSpPr>
        <p:spPr>
          <a:xfrm>
            <a:off x="4451450" y="1874269"/>
            <a:ext cx="484188" cy="42862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65120" y="2285993"/>
            <a:ext cx="2245287" cy="1571635"/>
          </a:xfrm>
          <a:prstGeom prst="rect">
            <a:avLst/>
          </a:prstGeom>
          <a:scene3d>
            <a:camera prst="orthographicFront"/>
            <a:lightRig rig="threePt" dir="t"/>
          </a:scene3d>
          <a:sp3d>
            <a:bevelT prst="relaxedInset"/>
          </a:sp3d>
        </p:spPr>
      </p:pic>
      <p:sp>
        <p:nvSpPr>
          <p:cNvPr id="9" name="TextBox 8"/>
          <p:cNvSpPr txBox="1"/>
          <p:nvPr/>
        </p:nvSpPr>
        <p:spPr>
          <a:xfrm>
            <a:off x="2064084" y="3929066"/>
            <a:ext cx="5272089" cy="707886"/>
          </a:xfrm>
          <a:prstGeom prst="rect">
            <a:avLst/>
          </a:prstGeom>
          <a:scene3d>
            <a:camera prst="orthographicFront"/>
            <a:lightRig rig="threePt" dir="t"/>
          </a:scene3d>
          <a:sp3d>
            <a:bevelT prst="slope"/>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 </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как получатель социальных гарантий</a:t>
            </a:r>
          </a:p>
        </p:txBody>
      </p:sp>
      <p:sp>
        <p:nvSpPr>
          <p:cNvPr id="10" name="TextBox 8"/>
          <p:cNvSpPr txBox="1">
            <a:spLocks noChangeArrowheads="1"/>
          </p:cNvSpPr>
          <p:nvPr/>
        </p:nvSpPr>
        <p:spPr bwMode="auto">
          <a:xfrm>
            <a:off x="106362" y="5000637"/>
            <a:ext cx="8930134" cy="830997"/>
          </a:xfrm>
          <a:prstGeom prst="rect">
            <a:avLst/>
          </a:prstGeom>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ru-RU" sz="1600" dirty="0" smtClean="0">
                <a:latin typeface="Times New Roman" panose="02020603050405020304" pitchFamily="18" charset="0"/>
                <a:cs typeface="Times New Roman" panose="02020603050405020304" pitchFamily="18" charset="0"/>
              </a:rPr>
              <a:t>Получает социальные гарантии – расходная часть бюджета (образование, ЖКХ, культура, социальная политика, физическая культура и спорт и другие направления социальных гарантий населению)</a:t>
            </a:r>
          </a:p>
        </p:txBody>
      </p:sp>
      <p:sp>
        <p:nvSpPr>
          <p:cNvPr id="11" name="Стрелка вниз 10"/>
          <p:cNvSpPr/>
          <p:nvPr/>
        </p:nvSpPr>
        <p:spPr>
          <a:xfrm>
            <a:off x="4451450" y="4572009"/>
            <a:ext cx="484188" cy="428628"/>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14" name="Рисунок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13364" y="5805070"/>
            <a:ext cx="1512168" cy="1010128"/>
          </a:xfrm>
          <a:prstGeom prst="rect">
            <a:avLst/>
          </a:prstGeom>
          <a:scene3d>
            <a:camera prst="orthographicFront"/>
            <a:lightRig rig="threePt" dir="t"/>
          </a:scene3d>
          <a:sp3d>
            <a:bevelT prst="relaxedInset"/>
          </a:sp3d>
        </p:spPr>
      </p:pic>
      <p:pic>
        <p:nvPicPr>
          <p:cNvPr id="15" name="Рисунок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29256" y="5805070"/>
            <a:ext cx="1579395" cy="1052930"/>
          </a:xfrm>
          <a:prstGeom prst="rect">
            <a:avLst/>
          </a:prstGeom>
          <a:scene3d>
            <a:camera prst="orthographicFront"/>
            <a:lightRig rig="threePt" dir="t"/>
          </a:scene3d>
          <a:sp3d>
            <a:bevelT prst="relaxedInset"/>
          </a:sp3d>
        </p:spPr>
      </p:pic>
      <p:pic>
        <p:nvPicPr>
          <p:cNvPr id="16" name="Рисунок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14678" y="5805070"/>
            <a:ext cx="1586335" cy="1052930"/>
          </a:xfrm>
          <a:prstGeom prst="rect">
            <a:avLst/>
          </a:prstGeom>
          <a:scene3d>
            <a:camera prst="orthographicFront"/>
            <a:lightRig rig="threePt" dir="t"/>
          </a:scene3d>
          <a:sp3d>
            <a:bevelT prst="relaxedInset"/>
          </a:sp3d>
        </p:spPr>
      </p:pic>
      <p:pic>
        <p:nvPicPr>
          <p:cNvPr id="17" name="Рисунок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5786" y="5829300"/>
            <a:ext cx="1487220" cy="1028700"/>
          </a:xfrm>
          <a:prstGeom prst="rect">
            <a:avLst/>
          </a:prstGeom>
          <a:scene3d>
            <a:camera prst="orthographicFront"/>
            <a:lightRig rig="threePt" dir="t"/>
          </a:scene3d>
          <a:sp3d>
            <a:bevelT prst="relaxedInset"/>
          </a:sp3d>
        </p:spPr>
      </p:pic>
    </p:spTree>
    <p:extLst>
      <p:ext uri="{BB962C8B-B14F-4D97-AF65-F5344CB8AC3E}">
        <p14:creationId xmlns="" xmlns:p14="http://schemas.microsoft.com/office/powerpoint/2010/main" val="3056400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itchFamily="18" charset="0"/>
                <a:cs typeface="Times New Roman" pitchFamily="18" charset="0"/>
              </a:rPr>
              <a:t>Социально-значимые проекты, планируемые к реализации в </a:t>
            </a:r>
            <a:r>
              <a:rPr lang="ru-RU" sz="2000" b="1" dirty="0" err="1" smtClean="0">
                <a:latin typeface="Times New Roman" pitchFamily="18" charset="0"/>
                <a:cs typeface="Times New Roman" pitchFamily="18" charset="0"/>
              </a:rPr>
              <a:t>Ершовском</a:t>
            </a:r>
            <a:r>
              <a:rPr lang="ru-RU" sz="2000" b="1" dirty="0" smtClean="0">
                <a:latin typeface="Times New Roman" pitchFamily="18" charset="0"/>
                <a:cs typeface="Times New Roman" pitchFamily="18" charset="0"/>
              </a:rPr>
              <a:t> муниципальном районе Саратовской области</a:t>
            </a:r>
            <a:endParaRPr lang="ru-RU" sz="2000" b="1" dirty="0">
              <a:solidFill>
                <a:schemeClr val="tx1"/>
              </a:solidFill>
              <a:latin typeface="Times New Roman" pitchFamily="18" charset="0"/>
              <a:cs typeface="Times New Roman" pitchFamily="18" charset="0"/>
            </a:endParaRPr>
          </a:p>
        </p:txBody>
      </p:sp>
      <p:pic>
        <p:nvPicPr>
          <p:cNvPr id="4" name="Рисунок 3" descr="\\Oks\обмен\Иванникова\Бюджет 2020,2021-2022\Бюджет района\национальный проект образование.jpg"/>
          <p:cNvPicPr/>
          <p:nvPr/>
        </p:nvPicPr>
        <p:blipFill>
          <a:blip r:embed="rId2" cstate="print"/>
          <a:srcRect/>
          <a:stretch>
            <a:fillRect/>
          </a:stretch>
        </p:blipFill>
        <p:spPr bwMode="auto">
          <a:xfrm>
            <a:off x="3571875" y="1142985"/>
            <a:ext cx="1500191" cy="1357321"/>
          </a:xfrm>
          <a:prstGeom prst="rect">
            <a:avLst/>
          </a:prstGeom>
          <a:noFill/>
          <a:ln w="9525">
            <a:noFill/>
            <a:miter lim="800000"/>
            <a:headEnd/>
            <a:tailEnd/>
          </a:ln>
        </p:spPr>
      </p:pic>
      <p:sp>
        <p:nvSpPr>
          <p:cNvPr id="1025" name="Rectangle 1"/>
          <p:cNvSpPr>
            <a:spLocks noChangeArrowheads="1"/>
          </p:cNvSpPr>
          <p:nvPr/>
        </p:nvSpPr>
        <p:spPr bwMode="auto">
          <a:xfrm>
            <a:off x="0" y="2400657"/>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2021 году в рамках реализации регионального проекта «Успех каждого ребенка» национального проекта «Образование»  будет отремонтирован спортзал в МОУ "Средняя общеобразовательная школа с.Моховое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Ершовского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района Саратовской области"- 1356,1 тыс. руб.</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рамках федерального проекта «Современная школа» национального проекта «Образование»  будут открыты на базе МОУ "Средняя общеобразовательная школа N1 г.Ершова Саратовской области" и МОУ "Средняя общеобразовательная школа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с.Перекопное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Ершовского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района Саратовской области"Центры цифрового и гуманитарного профилей «Точка роста»  9469,1тыс. р</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уб.</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Borodina\Downloads\kab_1.1.jpg"/>
          <p:cNvPicPr/>
          <p:nvPr/>
        </p:nvPicPr>
        <p:blipFill>
          <a:blip r:embed="rId3"/>
          <a:srcRect/>
          <a:stretch>
            <a:fillRect/>
          </a:stretch>
        </p:blipFill>
        <p:spPr bwMode="auto">
          <a:xfrm>
            <a:off x="785786" y="4214818"/>
            <a:ext cx="3143272" cy="2000264"/>
          </a:xfrm>
          <a:prstGeom prst="rect">
            <a:avLst/>
          </a:prstGeom>
          <a:noFill/>
          <a:ln w="9525">
            <a:noFill/>
            <a:miter lim="800000"/>
            <a:headEnd/>
            <a:tailEnd/>
          </a:ln>
        </p:spPr>
      </p:pic>
      <p:pic>
        <p:nvPicPr>
          <p:cNvPr id="8" name="Рисунок 7" descr="C:\Users\Borodina\Downloads\kab_2.1.jpg"/>
          <p:cNvPicPr/>
          <p:nvPr/>
        </p:nvPicPr>
        <p:blipFill>
          <a:blip r:embed="rId4"/>
          <a:srcRect/>
          <a:stretch>
            <a:fillRect/>
          </a:stretch>
        </p:blipFill>
        <p:spPr bwMode="auto">
          <a:xfrm>
            <a:off x="4857752" y="4143380"/>
            <a:ext cx="3357586" cy="2095685"/>
          </a:xfrm>
          <a:prstGeom prst="rect">
            <a:avLst/>
          </a:prstGeom>
          <a:noFill/>
          <a:ln w="9525">
            <a:noFill/>
            <a:miter lim="800000"/>
            <a:headEnd/>
            <a:tailEnd/>
          </a:ln>
        </p:spPr>
      </p:pic>
    </p:spTree>
    <p:extLst>
      <p:ext uri="{BB962C8B-B14F-4D97-AF65-F5344CB8AC3E}">
        <p14:creationId xmlns="" xmlns:p14="http://schemas.microsoft.com/office/powerpoint/2010/main" val="31720724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40768"/>
            <a:ext cx="7632848" cy="4525963"/>
          </a:xfrm>
        </p:spPr>
        <p:txBody>
          <a:bodyPr/>
          <a:lstStyle/>
          <a:p>
            <a:pPr marL="36512" indent="0">
              <a:buNone/>
            </a:pPr>
            <a:r>
              <a:rPr lang="ru-RU" sz="2000" dirty="0">
                <a:latin typeface="Times New Roman" panose="02020603050405020304" pitchFamily="18" charset="0"/>
                <a:cs typeface="Times New Roman" panose="02020603050405020304" pitchFamily="18" charset="0"/>
              </a:rPr>
              <a:t>Разработчиком информационно-аналитического материала «Открытый бюджет для граждан -  бюджет Ершовского муниципального района Саратовской области на </a:t>
            </a:r>
            <a:r>
              <a:rPr lang="ru-RU" sz="2000" dirty="0" smtClean="0">
                <a:latin typeface="Times New Roman" panose="02020603050405020304" pitchFamily="18" charset="0"/>
                <a:cs typeface="Times New Roman" panose="02020603050405020304" pitchFamily="18" charset="0"/>
              </a:rPr>
              <a:t>2021 </a:t>
            </a:r>
            <a:r>
              <a:rPr lang="ru-RU" sz="2000" dirty="0">
                <a:latin typeface="Times New Roman" panose="02020603050405020304" pitchFamily="18" charset="0"/>
                <a:cs typeface="Times New Roman" panose="02020603050405020304" pitchFamily="18" charset="0"/>
              </a:rPr>
              <a:t>год и на плановый период </a:t>
            </a:r>
            <a:r>
              <a:rPr lang="ru-RU" sz="2000" dirty="0" smtClean="0">
                <a:latin typeface="Times New Roman" panose="02020603050405020304" pitchFamily="18" charset="0"/>
                <a:cs typeface="Times New Roman" panose="02020603050405020304" pitchFamily="18" charset="0"/>
              </a:rPr>
              <a:t>20</a:t>
            </a:r>
            <a:r>
              <a:rPr lang="en-US" sz="2000" dirty="0" smtClean="0">
                <a:latin typeface="Times New Roman" panose="02020603050405020304" pitchFamily="18" charset="0"/>
                <a:cs typeface="Times New Roman" panose="02020603050405020304" pitchFamily="18" charset="0"/>
              </a:rPr>
              <a:t>2</a:t>
            </a:r>
            <a:r>
              <a:rPr lang="ru-RU" sz="2000" dirty="0" smtClean="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2023 </a:t>
            </a:r>
            <a:r>
              <a:rPr lang="ru-RU" sz="2000" dirty="0">
                <a:latin typeface="Times New Roman" panose="02020603050405020304" pitchFamily="18" charset="0"/>
                <a:cs typeface="Times New Roman" panose="02020603050405020304" pitchFamily="18" charset="0"/>
              </a:rPr>
              <a:t>годов» является финансовое управление администрации Ершовского муниципального района</a:t>
            </a:r>
          </a:p>
          <a:p>
            <a:pPr marL="36512" indent="0">
              <a:buNone/>
            </a:pPr>
            <a:r>
              <a:rPr lang="ru-RU" sz="2000" dirty="0">
                <a:latin typeface="Times New Roman" panose="02020603050405020304" pitchFamily="18" charset="0"/>
                <a:cs typeface="Times New Roman" panose="02020603050405020304" pitchFamily="18" charset="0"/>
              </a:rPr>
              <a:t>	Контактная информация для граждан:</a:t>
            </a:r>
          </a:p>
          <a:p>
            <a:pPr marL="36512" indent="0">
              <a:buNone/>
            </a:pPr>
            <a:r>
              <a:rPr lang="ru-RU" sz="2000" dirty="0">
                <a:latin typeface="Times New Roman" panose="02020603050405020304" pitchFamily="18" charset="0"/>
                <a:cs typeface="Times New Roman" panose="02020603050405020304" pitchFamily="18" charset="0"/>
              </a:rPr>
              <a:t>413100, Саратовская область, г. Ершов, ул. Интернациональная, д. 7</a:t>
            </a:r>
          </a:p>
          <a:p>
            <a:pPr marL="36512" indent="0">
              <a:buNone/>
            </a:pPr>
            <a:r>
              <a:rPr lang="ru-RU" sz="2000" dirty="0">
                <a:latin typeface="Times New Roman" panose="02020603050405020304" pitchFamily="18" charset="0"/>
                <a:cs typeface="Times New Roman" panose="02020603050405020304" pitchFamily="18" charset="0"/>
              </a:rPr>
              <a:t>Факс (845-64) 5-26-37, </a:t>
            </a:r>
            <a:r>
              <a:rPr lang="en-US" sz="2000" dirty="0">
                <a:latin typeface="Times New Roman" panose="02020603050405020304" pitchFamily="18" charset="0"/>
                <a:cs typeface="Times New Roman" panose="02020603050405020304" pitchFamily="18" charset="0"/>
              </a:rPr>
              <a:t>E</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mail</a:t>
            </a:r>
            <a:r>
              <a:rPr lang="ru-RU"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fu_ershov@mail.ru</a:t>
            </a:r>
            <a:endParaRPr lang="ru-RU" sz="2000" dirty="0">
              <a:latin typeface="Times New Roman" panose="02020603050405020304" pitchFamily="18" charset="0"/>
              <a:cs typeface="Times New Roman" panose="02020603050405020304" pitchFamily="18" charset="0"/>
            </a:endParaRPr>
          </a:p>
          <a:p>
            <a:pPr marL="36512" indent="0">
              <a:buNone/>
            </a:pPr>
            <a:r>
              <a:rPr lang="ru-RU" sz="2000" dirty="0">
                <a:latin typeface="Times New Roman" panose="02020603050405020304" pitchFamily="18" charset="0"/>
                <a:cs typeface="Times New Roman" panose="02020603050405020304" pitchFamily="18" charset="0"/>
              </a:rPr>
              <a:t>График работы с 8-00 до 17-00. </a:t>
            </a:r>
          </a:p>
          <a:p>
            <a:pPr marL="36512" indent="0">
              <a:buNone/>
            </a:pPr>
            <a:r>
              <a:rPr lang="ru-RU" sz="2000" dirty="0">
                <a:latin typeface="Times New Roman" panose="02020603050405020304" pitchFamily="18" charset="0"/>
                <a:cs typeface="Times New Roman" panose="02020603050405020304" pitchFamily="18" charset="0"/>
              </a:rPr>
              <a:t>Тел. 5-26-26 (106) Председатель комитета по финансовым вопросам, начальник финансового управления  администрации ЕМР – Рыбалкина Татьяна Михайловна   </a:t>
            </a:r>
          </a:p>
          <a:p>
            <a:pPr marL="36512"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628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smtClean="0">
                <a:latin typeface="Times New Roman" panose="02020603050405020304" pitchFamily="18" charset="0"/>
                <a:cs typeface="Times New Roman" panose="02020603050405020304" pitchFamily="18" charset="0"/>
              </a:rPr>
              <a:t>Нормативно-правовая </a:t>
            </a:r>
            <a:r>
              <a:rPr lang="ru-RU" sz="1800" b="1" dirty="0">
                <a:latin typeface="Times New Roman" panose="02020603050405020304" pitchFamily="18" charset="0"/>
                <a:cs typeface="Times New Roman" panose="02020603050405020304" pitchFamily="18" charset="0"/>
              </a:rPr>
              <a:t>база</a:t>
            </a:r>
          </a:p>
        </p:txBody>
      </p:sp>
      <p:sp>
        <p:nvSpPr>
          <p:cNvPr id="19" name="TextBox 18"/>
          <p:cNvSpPr txBox="1"/>
          <p:nvPr/>
        </p:nvSpPr>
        <p:spPr>
          <a:xfrm>
            <a:off x="179264" y="692696"/>
            <a:ext cx="8781652" cy="181588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 Составление, рассмотрение, утверждение и исполнение местного бюджета осуществляется в соответствии с Бюджетным кодексом </a:t>
            </a:r>
            <a:r>
              <a:rPr lang="ru-RU" sz="1600" dirty="0" smtClean="0">
                <a:latin typeface="Times New Roman" panose="02020603050405020304" pitchFamily="18" charset="0"/>
                <a:cs typeface="Times New Roman" panose="02020603050405020304" pitchFamily="18" charset="0"/>
              </a:rPr>
              <a:t>РФ, Уставом </a:t>
            </a:r>
            <a:r>
              <a:rPr lang="ru-RU" sz="1600" dirty="0">
                <a:latin typeface="Times New Roman" panose="02020603050405020304" pitchFamily="18" charset="0"/>
                <a:cs typeface="Times New Roman" panose="02020603050405020304" pitchFamily="18" charset="0"/>
              </a:rPr>
              <a:t>Ершовского муниципального района, Решением Собрания депутатов Ершовского муниципального района от </a:t>
            </a:r>
            <a:r>
              <a:rPr lang="ru-RU" sz="1600" dirty="0" smtClean="0">
                <a:latin typeface="Times New Roman" panose="02020603050405020304" pitchFamily="18" charset="0"/>
                <a:cs typeface="Times New Roman" panose="02020603050405020304" pitchFamily="18" charset="0"/>
              </a:rPr>
              <a:t>22 ноября 2017 </a:t>
            </a:r>
            <a:r>
              <a:rPr lang="ru-RU" sz="1600" dirty="0">
                <a:latin typeface="Times New Roman" panose="02020603050405020304" pitchFamily="18" charset="0"/>
                <a:cs typeface="Times New Roman" panose="02020603050405020304" pitchFamily="18" charset="0"/>
              </a:rPr>
              <a:t>года № </a:t>
            </a:r>
            <a:r>
              <a:rPr lang="ru-RU" sz="1600" dirty="0" smtClean="0">
                <a:latin typeface="Times New Roman" panose="02020603050405020304" pitchFamily="18" charset="0"/>
                <a:cs typeface="Times New Roman" panose="02020603050405020304" pitchFamily="18" charset="0"/>
              </a:rPr>
              <a:t>61-356 </a:t>
            </a:r>
            <a:r>
              <a:rPr lang="ru-RU" sz="1600" dirty="0">
                <a:latin typeface="Times New Roman" panose="02020603050405020304" pitchFamily="18" charset="0"/>
                <a:cs typeface="Times New Roman" panose="02020603050405020304" pitchFamily="18" charset="0"/>
              </a:rPr>
              <a:t>«Об утверждении Положения о бюджетном процессе в Ершовском муниципальном  районе»,  </a:t>
            </a:r>
            <a:r>
              <a:rPr lang="ru-RU" sz="1600" dirty="0" smtClean="0">
                <a:latin typeface="Times New Roman" panose="02020603050405020304" pitchFamily="18" charset="0"/>
                <a:cs typeface="Times New Roman" panose="02020603050405020304" pitchFamily="18" charset="0"/>
              </a:rPr>
              <a:t>проект Закона </a:t>
            </a:r>
            <a:r>
              <a:rPr lang="ru-RU" sz="1600" dirty="0">
                <a:latin typeface="Times New Roman" panose="02020603050405020304" pitchFamily="18" charset="0"/>
                <a:cs typeface="Times New Roman" panose="02020603050405020304" pitchFamily="18" charset="0"/>
              </a:rPr>
              <a:t>Саратовской области  «Об областном бюджете 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и </a:t>
            </a:r>
            <a:r>
              <a:rPr lang="ru-RU" sz="1600" dirty="0" smtClean="0">
                <a:latin typeface="Times New Roman" panose="02020603050405020304" pitchFamily="18" charset="0"/>
                <a:cs typeface="Times New Roman" panose="02020603050405020304" pitchFamily="18" charset="0"/>
              </a:rPr>
              <a:t>проект Решения </a:t>
            </a:r>
            <a:r>
              <a:rPr lang="ru-RU" sz="1600" dirty="0">
                <a:latin typeface="Times New Roman" panose="02020603050405020304" pitchFamily="18" charset="0"/>
                <a:cs typeface="Times New Roman" panose="02020603050405020304" pitchFamily="18" charset="0"/>
              </a:rPr>
              <a:t>Собрания депутатов Ершовского муниципального района «О бюджете 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a:t>
            </a:r>
          </a:p>
        </p:txBody>
      </p:sp>
      <p:sp>
        <p:nvSpPr>
          <p:cNvPr id="20" name="Заголовок 1"/>
          <p:cNvSpPr txBox="1">
            <a:spLocks/>
          </p:cNvSpPr>
          <p:nvPr/>
        </p:nvSpPr>
        <p:spPr bwMode="auto">
          <a:xfrm>
            <a:off x="175940" y="2695769"/>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сведения о межбюджетных отношениях</a:t>
            </a:r>
          </a:p>
        </p:txBody>
      </p:sp>
      <p:sp>
        <p:nvSpPr>
          <p:cNvPr id="21" name="TextBox 20"/>
          <p:cNvSpPr txBox="1"/>
          <p:nvPr/>
        </p:nvSpPr>
        <p:spPr>
          <a:xfrm>
            <a:off x="187400" y="3241068"/>
            <a:ext cx="8781652" cy="335476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t> </a:t>
            </a:r>
            <a:r>
              <a:rPr lang="ru-RU" sz="1600" b="1" dirty="0">
                <a:latin typeface="Times New Roman" panose="02020603050405020304" pitchFamily="18" charset="0"/>
                <a:cs typeface="Times New Roman" panose="02020603050405020304" pitchFamily="18" charset="0"/>
              </a:rPr>
              <a:t>Межбюджетные отношения</a:t>
            </a:r>
            <a:r>
              <a:rPr lang="ru-RU" sz="1600" dirty="0">
                <a:latin typeface="Times New Roman" panose="02020603050405020304" pitchFamily="18" charset="0"/>
                <a:cs typeface="Times New Roman" panose="02020603050405020304" pitchFamily="18" charset="0"/>
              </a:rPr>
              <a:t> в Саратовской области регулируются Законом Саратовской области  от 20 декабря 2005 года № 137-ЗСО «О межбюджетных отношениях  в Саратовской области», в соответствии с которым межбюджетные трансферты из областного бюджета местным бюджетам предоставляются в форме:</a:t>
            </a:r>
          </a:p>
          <a:p>
            <a:r>
              <a:rPr lang="ru-RU" sz="1600" dirty="0">
                <a:latin typeface="Times New Roman" panose="02020603050405020304" pitchFamily="18" charset="0"/>
                <a:cs typeface="Times New Roman" panose="02020603050405020304" pitchFamily="18" charset="0"/>
              </a:rPr>
              <a:t>- дотаций на выравнивание бюджетной обеспеченности;</a:t>
            </a:r>
          </a:p>
          <a:p>
            <a:r>
              <a:rPr lang="ru-RU" sz="1600" dirty="0">
                <a:latin typeface="Times New Roman" panose="02020603050405020304" pitchFamily="18" charset="0"/>
                <a:cs typeface="Times New Roman" panose="02020603050405020304" pitchFamily="18" charset="0"/>
              </a:rPr>
              <a:t>- субсидий;</a:t>
            </a:r>
          </a:p>
          <a:p>
            <a:r>
              <a:rPr lang="ru-RU" sz="1600" dirty="0">
                <a:latin typeface="Times New Roman" panose="02020603050405020304" pitchFamily="18" charset="0"/>
                <a:cs typeface="Times New Roman" panose="02020603050405020304" pitchFamily="18" charset="0"/>
              </a:rPr>
              <a:t>- субвенций для реализации полномочий органов государственной власти субъектов Российской Федерации;</a:t>
            </a:r>
          </a:p>
          <a:p>
            <a:r>
              <a:rPr lang="ru-RU" sz="1600" dirty="0">
                <a:latin typeface="Times New Roman" panose="02020603050405020304" pitchFamily="18" charset="0"/>
                <a:cs typeface="Times New Roman" panose="02020603050405020304" pitchFamily="18" charset="0"/>
              </a:rPr>
              <a:t>- иных межбюджетных трансфертов.</a:t>
            </a:r>
          </a:p>
          <a:p>
            <a:pPr algn="just"/>
            <a:r>
              <a:rPr lang="ru-RU" sz="1600" dirty="0">
                <a:latin typeface="Times New Roman" panose="02020603050405020304" pitchFamily="18" charset="0"/>
                <a:cs typeface="Times New Roman" panose="02020603050405020304" pitchFamily="18" charset="0"/>
              </a:rPr>
              <a:t>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«Об областном бюджете» на очередной финансовый год и плановый период.</a:t>
            </a:r>
          </a:p>
          <a:p>
            <a:pPr algn="just" fontAlgn="auto">
              <a:spcBef>
                <a:spcPts val="0"/>
              </a:spcBef>
              <a:spcAft>
                <a:spcPts val="0"/>
              </a:spcAft>
              <a:defRPr/>
            </a:pPr>
            <a:endParaRPr lang="ru-RU" dirty="0">
              <a:latin typeface="Constantia" panose="02030602050306030303" pitchFamily="18" charset="0"/>
              <a:cs typeface="Times New Roman" panose="02020603050405020304" pitchFamily="18" charset="0"/>
            </a:endParaRPr>
          </a:p>
        </p:txBody>
      </p:sp>
    </p:spTree>
    <p:extLst>
      <p:ext uri="{BB962C8B-B14F-4D97-AF65-F5344CB8AC3E}">
        <p14:creationId xmlns="" xmlns:p14="http://schemas.microsoft.com/office/powerpoint/2010/main" val="326689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Административно-территориальное  деление </a:t>
            </a:r>
          </a:p>
        </p:txBody>
      </p:sp>
      <p:sp>
        <p:nvSpPr>
          <p:cNvPr id="19" name="TextBox 18"/>
          <p:cNvSpPr txBox="1"/>
          <p:nvPr/>
        </p:nvSpPr>
        <p:spPr>
          <a:xfrm>
            <a:off x="179264" y="692696"/>
            <a:ext cx="8781652" cy="3046988"/>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Ершовский муниципальный район состоит из одиннадцати муниципальных образований: 1 городское поселение и </a:t>
            </a:r>
            <a:r>
              <a:rPr lang="ru-RU" sz="1600" dirty="0" smtClean="0">
                <a:latin typeface="Times New Roman" panose="02020603050405020304" pitchFamily="18" charset="0"/>
                <a:cs typeface="Times New Roman" panose="02020603050405020304" pitchFamily="18" charset="0"/>
              </a:rPr>
              <a:t>8 </a:t>
            </a:r>
            <a:r>
              <a:rPr lang="ru-RU" sz="1600" dirty="0">
                <a:latin typeface="Times New Roman" panose="02020603050405020304" pitchFamily="18" charset="0"/>
                <a:cs typeface="Times New Roman" panose="02020603050405020304" pitchFamily="18" charset="0"/>
              </a:rPr>
              <a:t>сельских поселений. Территория муниципального района заключается в границах, закрепленных действующим административно-территориальным устройством Саратовской области, площадью – 4300 км</a:t>
            </a:r>
            <a:r>
              <a:rPr lang="ru-RU" sz="1600" baseline="30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Административный центр района – город Ершов.</a:t>
            </a:r>
          </a:p>
          <a:p>
            <a:pPr algn="just"/>
            <a:r>
              <a:rPr lang="ru-RU" sz="1600" dirty="0">
                <a:latin typeface="Times New Roman" panose="02020603050405020304" pitchFamily="18" charset="0"/>
                <a:cs typeface="Times New Roman" panose="02020603050405020304" pitchFamily="18" charset="0"/>
              </a:rPr>
              <a:t> В границы Ершовского муниципального района входят: </a:t>
            </a:r>
          </a:p>
          <a:p>
            <a:pPr algn="just"/>
            <a:r>
              <a:rPr lang="ru-RU" sz="1600" dirty="0">
                <a:latin typeface="Times New Roman" panose="02020603050405020304" pitchFamily="18" charset="0"/>
                <a:cs typeface="Times New Roman" panose="02020603050405020304" pitchFamily="18" charset="0"/>
              </a:rPr>
              <a:t>	– муниципальное образование  </a:t>
            </a:r>
            <a:r>
              <a:rPr lang="ru-RU" sz="1600" b="1" dirty="0">
                <a:latin typeface="Times New Roman" panose="02020603050405020304" pitchFamily="18" charset="0"/>
                <a:cs typeface="Times New Roman" panose="02020603050405020304" pitchFamily="18" charset="0"/>
              </a:rPr>
              <a:t>город Ершов</a:t>
            </a:r>
            <a:r>
              <a:rPr lang="ru-RU" sz="1600" dirty="0">
                <a:latin typeface="Times New Roman" panose="02020603050405020304" pitchFamily="18" charset="0"/>
                <a:cs typeface="Times New Roman" panose="02020603050405020304" pitchFamily="18" charset="0"/>
              </a:rPr>
              <a:t>: (город Ершов; поселок Учебный; поселок Прудовой; поселок Полуденный);</a:t>
            </a:r>
          </a:p>
          <a:p>
            <a:pPr algn="just"/>
            <a:r>
              <a:rPr lang="ru-RU" sz="1600" dirty="0">
                <a:latin typeface="Times New Roman" panose="02020603050405020304" pitchFamily="18" charset="0"/>
                <a:cs typeface="Times New Roman" panose="02020603050405020304" pitchFamily="18" charset="0"/>
              </a:rPr>
              <a:t>	– сельские поселения: </a:t>
            </a:r>
            <a:r>
              <a:rPr lang="ru-RU" sz="1600" b="1" dirty="0">
                <a:latin typeface="Times New Roman" panose="02020603050405020304" pitchFamily="18" charset="0"/>
                <a:cs typeface="Times New Roman" panose="02020603050405020304" pitchFamily="18" charset="0"/>
              </a:rPr>
              <a:t>Антоновское муниципальное образование, Декабристское муниципальное </a:t>
            </a:r>
            <a:r>
              <a:rPr lang="ru-RU" sz="1600" b="1" dirty="0" smtClean="0">
                <a:latin typeface="Times New Roman" panose="02020603050405020304" pitchFamily="18" charset="0"/>
                <a:cs typeface="Times New Roman" panose="02020603050405020304" pitchFamily="18" charset="0"/>
              </a:rPr>
              <a:t>образование, </a:t>
            </a:r>
            <a:r>
              <a:rPr lang="ru-RU" sz="1600" b="1" dirty="0" err="1">
                <a:latin typeface="Times New Roman" panose="02020603050405020304" pitchFamily="18" charset="0"/>
                <a:cs typeface="Times New Roman" panose="02020603050405020304" pitchFamily="18" charset="0"/>
              </a:rPr>
              <a:t>Марьевское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Миусское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Новокраснянское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Новорепинское</a:t>
            </a:r>
            <a:r>
              <a:rPr lang="ru-RU" sz="1600" b="1" dirty="0">
                <a:latin typeface="Times New Roman" panose="02020603050405020304" pitchFamily="18" charset="0"/>
                <a:cs typeface="Times New Roman" panose="02020603050405020304" pitchFamily="18" charset="0"/>
              </a:rPr>
              <a:t> муниципальное образование, Новосельское муниципальное образование, </a:t>
            </a:r>
            <a:r>
              <a:rPr lang="ru-RU" sz="1600" b="1" dirty="0" err="1">
                <a:latin typeface="Times New Roman" panose="02020603050405020304" pitchFamily="18" charset="0"/>
                <a:cs typeface="Times New Roman" panose="02020603050405020304" pitchFamily="18" charset="0"/>
              </a:rPr>
              <a:t>Перекопновское</a:t>
            </a:r>
            <a:r>
              <a:rPr lang="ru-RU" sz="1600" b="1" dirty="0">
                <a:latin typeface="Times New Roman" panose="02020603050405020304" pitchFamily="18" charset="0"/>
                <a:cs typeface="Times New Roman" panose="02020603050405020304" pitchFamily="18" charset="0"/>
              </a:rPr>
              <a:t> муниципальное </a:t>
            </a:r>
            <a:r>
              <a:rPr lang="ru-RU" sz="1600" b="1" dirty="0" smtClean="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12028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Организация и проведение публичных слушаний</a:t>
            </a:r>
          </a:p>
        </p:txBody>
      </p:sp>
      <p:sp>
        <p:nvSpPr>
          <p:cNvPr id="6" name="TextBox 5"/>
          <p:cNvSpPr txBox="1"/>
          <p:nvPr/>
        </p:nvSpPr>
        <p:spPr>
          <a:xfrm>
            <a:off x="179264" y="692696"/>
            <a:ext cx="8781652"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В соответствии со статьей 28 Федерального закона от 6 октября 2003 года № 131-ФЗ "Об общих принципах организации местного самоуправления в Российской Федерации", статьей 12 Устава Ершовского муниципального района, Решением Собрания депутатов Ершовского муниципального района Саратовской области от </a:t>
            </a:r>
            <a:r>
              <a:rPr lang="en-US" sz="1600" dirty="0" smtClean="0">
                <a:latin typeface="Times New Roman" panose="02020603050405020304" pitchFamily="18" charset="0"/>
                <a:cs typeface="Times New Roman" panose="02020603050405020304" pitchFamily="18" charset="0"/>
              </a:rPr>
              <a:t>27</a:t>
            </a:r>
            <a:r>
              <a:rPr lang="ru-RU" sz="1600" dirty="0" smtClean="0">
                <a:latin typeface="Times New Roman" panose="02020603050405020304" pitchFamily="18" charset="0"/>
                <a:cs typeface="Times New Roman" panose="02020603050405020304" pitchFamily="18" charset="0"/>
              </a:rPr>
              <a:t> марта 20</a:t>
            </a:r>
            <a:r>
              <a:rPr lang="en-US" sz="1600"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г. № </a:t>
            </a:r>
            <a:r>
              <a:rPr lang="ru-RU" sz="1600" dirty="0" smtClean="0">
                <a:latin typeface="Times New Roman" panose="02020603050405020304" pitchFamily="18" charset="0"/>
                <a:cs typeface="Times New Roman" panose="02020603050405020304" pitchFamily="18" charset="0"/>
              </a:rPr>
              <a:t>54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296    </a:t>
            </a:r>
            <a:r>
              <a:rPr lang="ru-RU" sz="1600" dirty="0">
                <a:latin typeface="Times New Roman" panose="02020603050405020304" pitchFamily="18" charset="0"/>
                <a:cs typeface="Times New Roman" panose="02020603050405020304" pitchFamily="18" charset="0"/>
              </a:rPr>
              <a:t>«Об утверждении Положения о порядке организации и проведения публичных слушаний в Ершовском муниципальном </a:t>
            </a:r>
            <a:r>
              <a:rPr lang="ru-RU" sz="1600" dirty="0" smtClean="0">
                <a:latin typeface="Times New Roman" panose="02020603050405020304" pitchFamily="18" charset="0"/>
                <a:cs typeface="Times New Roman" panose="02020603050405020304" pitchFamily="18" charset="0"/>
              </a:rPr>
              <a:t>районе» с изменениями от 29 июня 2018 г. № 70-397, </a:t>
            </a:r>
            <a:r>
              <a:rPr lang="ru-RU" sz="1600" dirty="0">
                <a:latin typeface="Times New Roman" panose="02020603050405020304" pitchFamily="18" charset="0"/>
                <a:cs typeface="Times New Roman" panose="02020603050405020304" pitchFamily="18" charset="0"/>
              </a:rPr>
              <a:t>по проекту бюджета Ершовского муниципального района </a:t>
            </a:r>
            <a:r>
              <a:rPr lang="ru-RU" sz="1600" dirty="0" smtClean="0">
                <a:latin typeface="Times New Roman" panose="02020603050405020304" pitchFamily="18" charset="0"/>
                <a:cs typeface="Times New Roman" panose="02020603050405020304" pitchFamily="18" charset="0"/>
              </a:rPr>
              <a:t>прошли 04 декабря 2020 года </a:t>
            </a:r>
            <a:r>
              <a:rPr lang="ru-RU" sz="1600" b="1" dirty="0">
                <a:latin typeface="Times New Roman" panose="02020603050405020304" pitchFamily="18" charset="0"/>
                <a:cs typeface="Times New Roman" panose="02020603050405020304" pitchFamily="18" charset="0"/>
              </a:rPr>
              <a:t>публичные слушания, </a:t>
            </a:r>
            <a:r>
              <a:rPr lang="ru-RU" sz="1600" dirty="0">
                <a:latin typeface="Times New Roman" panose="02020603050405020304" pitchFamily="18" charset="0"/>
                <a:cs typeface="Times New Roman" panose="02020603050405020304" pitchFamily="18" charset="0"/>
              </a:rPr>
              <a:t>что является одной из форм непосредственного осуществления жителями Ершовского района  местного самоуправления.</a:t>
            </a:r>
          </a:p>
        </p:txBody>
      </p:sp>
      <p:sp>
        <p:nvSpPr>
          <p:cNvPr id="5" name="Заголовок 1"/>
          <p:cNvSpPr txBox="1">
            <a:spLocks/>
          </p:cNvSpPr>
          <p:nvPr/>
        </p:nvSpPr>
        <p:spPr bwMode="auto">
          <a:xfrm>
            <a:off x="175940" y="2871556"/>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показатели бюджета</a:t>
            </a:r>
          </a:p>
        </p:txBody>
      </p:sp>
      <p:sp>
        <p:nvSpPr>
          <p:cNvPr id="7" name="TextBox 6"/>
          <p:cNvSpPr txBox="1"/>
          <p:nvPr/>
        </p:nvSpPr>
        <p:spPr>
          <a:xfrm>
            <a:off x="179264" y="3367948"/>
            <a:ext cx="8781652"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a:t>
            </a:r>
            <a:r>
              <a:rPr lang="ru-RU" sz="1600" dirty="0" smtClean="0">
                <a:latin typeface="Times New Roman" panose="02020603050405020304" pitchFamily="18" charset="0"/>
                <a:cs typeface="Times New Roman" panose="02020603050405020304" pitchFamily="18" charset="0"/>
              </a:rPr>
              <a:t>Ершовского </a:t>
            </a:r>
            <a:r>
              <a:rPr lang="ru-RU" sz="1600" dirty="0">
                <a:latin typeface="Times New Roman" panose="02020603050405020304" pitchFamily="18" charset="0"/>
                <a:cs typeface="Times New Roman" panose="02020603050405020304" pitchFamily="18" charset="0"/>
              </a:rPr>
              <a:t>муниципального района 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подготовлен в соответствии с требованиями Бюджетного кодекса Российской Федерации, с учетом особенностей формирования консолидированного бюджета области на </a:t>
            </a:r>
            <a:r>
              <a:rPr lang="ru-RU" sz="1600" dirty="0" smtClean="0">
                <a:latin typeface="Times New Roman" panose="02020603050405020304" pitchFamily="18" charset="0"/>
                <a:cs typeface="Times New Roman" panose="02020603050405020304" pitchFamily="18" charset="0"/>
              </a:rPr>
              <a:t>2020 год </a:t>
            </a:r>
            <a:r>
              <a:rPr lang="ru-RU" sz="1600" dirty="0">
                <a:latin typeface="Times New Roman" panose="02020603050405020304" pitchFamily="18" charset="0"/>
                <a:cs typeface="Times New Roman" panose="02020603050405020304" pitchFamily="18" charset="0"/>
              </a:rPr>
              <a:t>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рекомендованных к исполнению Министерством финансов Саратовской области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2022и 2023 </a:t>
            </a:r>
            <a:r>
              <a:rPr lang="ru-RU" sz="1600" dirty="0">
                <a:latin typeface="Times New Roman" panose="02020603050405020304" pitchFamily="18" charset="0"/>
                <a:cs typeface="Times New Roman" panose="02020603050405020304" pitchFamily="18" charset="0"/>
              </a:rPr>
              <a:t>годов   утверждены  основные показатели бюджета Ершовского муниципального района</a:t>
            </a:r>
            <a:r>
              <a:rPr lang="ru-RU" dirty="0">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 xmlns:p14="http://schemas.microsoft.com/office/powerpoint/2010/main" val="879904886"/>
              </p:ext>
            </p:extLst>
          </p:nvPr>
        </p:nvGraphicFramePr>
        <p:xfrm>
          <a:off x="158800" y="5715015"/>
          <a:ext cx="8802116" cy="1121664"/>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595524">
                  <a:extLst>
                    <a:ext uri="{9D8B030D-6E8A-4147-A177-3AD203B41FA5}">
                      <a16:colId xmlns="" xmlns:a16="http://schemas.microsoft.com/office/drawing/2014/main" val="3283345710"/>
                    </a:ext>
                  </a:extLst>
                </a:gridCol>
                <a:gridCol w="1746587">
                  <a:extLst>
                    <a:ext uri="{9D8B030D-6E8A-4147-A177-3AD203B41FA5}">
                      <a16:colId xmlns="" xmlns:a16="http://schemas.microsoft.com/office/drawing/2014/main" val="3146752332"/>
                    </a:ext>
                  </a:extLst>
                </a:gridCol>
                <a:gridCol w="1745639">
                  <a:extLst>
                    <a:ext uri="{9D8B030D-6E8A-4147-A177-3AD203B41FA5}">
                      <a16:colId xmlns="" xmlns:a16="http://schemas.microsoft.com/office/drawing/2014/main" val="611458696"/>
                    </a:ext>
                  </a:extLst>
                </a:gridCol>
                <a:gridCol w="1714366">
                  <a:extLst>
                    <a:ext uri="{9D8B030D-6E8A-4147-A177-3AD203B41FA5}">
                      <a16:colId xmlns="" xmlns:a16="http://schemas.microsoft.com/office/drawing/2014/main" val="1317658949"/>
                    </a:ext>
                  </a:extLst>
                </a:gridCol>
              </a:tblGrid>
              <a:tr h="193359">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 показатели</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2021</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2022</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2023</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21295071"/>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доходов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879515,9</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783681,8</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829918,0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0466385"/>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расходов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5" dirty="0" smtClean="0">
                          <a:solidFill>
                            <a:schemeClr val="tx1"/>
                          </a:solidFill>
                          <a:effectLst/>
                          <a:latin typeface="Times New Roman" panose="02020603050405020304" pitchFamily="18" charset="0"/>
                          <a:cs typeface="Times New Roman" panose="02020603050405020304" pitchFamily="18" charset="0"/>
                        </a:rPr>
                        <a:t>865655,9</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773681,8</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829918,0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661089"/>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профицит</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+13860.0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+10000.0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04120648"/>
                  </a:ext>
                </a:extLst>
              </a:tr>
            </a:tbl>
          </a:graphicData>
        </a:graphic>
      </p:graphicFrame>
    </p:spTree>
    <p:extLst>
      <p:ext uri="{BB962C8B-B14F-4D97-AF65-F5344CB8AC3E}">
        <p14:creationId xmlns="" xmlns:p14="http://schemas.microsoft.com/office/powerpoint/2010/main" val="265187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116632"/>
            <a:ext cx="8934896" cy="360040"/>
          </a:xfrm>
          <a:ln>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altLang="ru-RU" sz="1800" b="1" dirty="0" smtClean="0">
                <a:solidFill>
                  <a:schemeClr val="tx1"/>
                </a:solidFill>
                <a:latin typeface="Times New Roman" panose="02020603050405020304" pitchFamily="18" charset="0"/>
                <a:cs typeface="Times New Roman" panose="02020603050405020304" pitchFamily="18" charset="0"/>
              </a:rPr>
              <a:t>Основные приоритеты бюджетной политики</a:t>
            </a:r>
          </a:p>
        </p:txBody>
      </p:sp>
      <p:sp>
        <p:nvSpPr>
          <p:cNvPr id="6" name="TextBox 5"/>
          <p:cNvSpPr txBox="1"/>
          <p:nvPr/>
        </p:nvSpPr>
        <p:spPr>
          <a:xfrm>
            <a:off x="107504" y="620688"/>
            <a:ext cx="8934896" cy="575542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При </a:t>
            </a:r>
            <a:r>
              <a:rPr lang="ru-RU" sz="1600" dirty="0">
                <a:latin typeface="Times New Roman" panose="02020603050405020304" pitchFamily="18" charset="0"/>
                <a:cs typeface="Times New Roman" panose="02020603050405020304" pitchFamily="18" charset="0"/>
              </a:rPr>
              <a:t>разработке основных направлений бюджетной политики Ершовского муниципального района на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(далее - бюджетная политика) учтена государственная политика Российской Федерации и Саратовской области в вопросах развития отраслей экономической и социальной сфер.</a:t>
            </a:r>
          </a:p>
          <a:p>
            <a:pPr algn="just"/>
            <a:r>
              <a:rPr lang="ru-RU" sz="1600" dirty="0" smtClean="0">
                <a:latin typeface="Times New Roman" panose="02020603050405020304" pitchFamily="18" charset="0"/>
                <a:cs typeface="Times New Roman" panose="02020603050405020304" pitchFamily="18" charset="0"/>
              </a:rPr>
              <a:t>      Бюджетная </a:t>
            </a:r>
            <a:r>
              <a:rPr lang="ru-RU" sz="1600" dirty="0">
                <a:latin typeface="Times New Roman" panose="02020603050405020304" pitchFamily="18" charset="0"/>
                <a:cs typeface="Times New Roman" panose="02020603050405020304" pitchFamily="18" charset="0"/>
              </a:rPr>
              <a:t>политика на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a:t>
            </a:r>
          </a:p>
          <a:p>
            <a:pPr algn="just"/>
            <a:r>
              <a:rPr lang="ru-RU" sz="1600" dirty="0">
                <a:latin typeface="Times New Roman" panose="02020603050405020304" pitchFamily="18" charset="0"/>
                <a:cs typeface="Times New Roman" panose="02020603050405020304" pitchFamily="18" charset="0"/>
              </a:rPr>
              <a:t>– безусловное исполнение действующих социально значимых обязательств; </a:t>
            </a:r>
          </a:p>
          <a:p>
            <a:pPr algn="just"/>
            <a:r>
              <a:rPr lang="ru-RU" sz="1600" dirty="0">
                <a:latin typeface="Times New Roman" panose="02020603050405020304" pitchFamily="18" charset="0"/>
                <a:cs typeface="Times New Roman" panose="02020603050405020304" pitchFamily="18" charset="0"/>
              </a:rPr>
              <a:t>– консолидация финансовых ресурсов на приоритетных направлениях государственной политики, в том числе на реализации задач, поставленных в Указах</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повышение операционной эффективности использования бюджетных средств;</a:t>
            </a:r>
          </a:p>
          <a:p>
            <a:pPr algn="just"/>
            <a:r>
              <a:rPr lang="ru-RU" sz="1600" dirty="0">
                <a:latin typeface="Times New Roman" panose="02020603050405020304" pitchFamily="18" charset="0"/>
                <a:cs typeface="Times New Roman" panose="02020603050405020304" pitchFamily="18" charset="0"/>
              </a:rPr>
              <a:t>– совершенствование процессов муниципального управления, в том числе за счет передачи части неспецифических для них функций в подведомственные учреждения и (или) многофункциональный центр предоставления государственных и муниципальных услуг;</a:t>
            </a:r>
          </a:p>
          <a:p>
            <a:pPr algn="just"/>
            <a:r>
              <a:rPr lang="ru-RU" sz="1600" dirty="0">
                <a:latin typeface="Times New Roman" panose="02020603050405020304" pitchFamily="18" charset="0"/>
                <a:cs typeface="Times New Roman" panose="02020603050405020304" pitchFamily="18" charset="0"/>
              </a:rPr>
              <a:t>– повышение качества предоставления муниципальных услуг за счет внедрения конкурентных (альтернативных) способов организации оказания муниципальных услуг, в том числе некоммерческими организациями, оказывающими общественно-полезные услуги;</a:t>
            </a:r>
          </a:p>
          <a:p>
            <a:pPr algn="just"/>
            <a:r>
              <a:rPr lang="ru-RU" sz="1600" dirty="0">
                <a:latin typeface="Times New Roman" panose="02020603050405020304" pitchFamily="18" charset="0"/>
                <a:cs typeface="Times New Roman" panose="02020603050405020304" pitchFamily="18" charset="0"/>
              </a:rPr>
              <a:t>– расширение применения принципов адресности и нуждаемости при предоставлении гражданам мер социальной поддержки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полномасштабное внедрение принципов формирования программного бюджета на муниципальных уровнях; </a:t>
            </a:r>
          </a:p>
          <a:p>
            <a:pPr algn="just"/>
            <a:r>
              <a:rPr lang="ru-RU" sz="1600" dirty="0">
                <a:latin typeface="Times New Roman" panose="02020603050405020304" pitchFamily="18" charset="0"/>
                <a:cs typeface="Times New Roman" panose="02020603050405020304" pitchFamily="18" charset="0"/>
              </a:rPr>
              <a:t>– дальнейшая оптимизация структуры долговых обязательств, снижение их соотношения к общему объему доходов бюджета без учета безвозмездных поступлений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7415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12">
      <a:dk1>
        <a:sysClr val="windowText" lastClr="000000"/>
      </a:dk1>
      <a:lt1>
        <a:sysClr val="window" lastClr="FFFFFF"/>
      </a:lt1>
      <a:dk2>
        <a:srgbClr val="B4F3FE"/>
      </a:dk2>
      <a:lt2>
        <a:srgbClr val="00B0F0"/>
      </a:lt2>
      <a:accent1>
        <a:srgbClr val="BBB4FB"/>
      </a:accent1>
      <a:accent2>
        <a:srgbClr val="FF0000"/>
      </a:accent2>
      <a:accent3>
        <a:srgbClr val="6BB1C9"/>
      </a:accent3>
      <a:accent4>
        <a:srgbClr val="A246FF"/>
      </a:accent4>
      <a:accent5>
        <a:srgbClr val="7E6BC9"/>
      </a:accent5>
      <a:accent6>
        <a:srgbClr val="A379BB"/>
      </a:accent6>
      <a:hlink>
        <a:srgbClr val="410082"/>
      </a:hlink>
      <a:folHlink>
        <a:srgbClr val="932968"/>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28418</TotalTime>
  <Words>8263</Words>
  <Application>Microsoft Office PowerPoint</Application>
  <PresentationFormat>Экран (4:3)</PresentationFormat>
  <Paragraphs>2012</Paragraphs>
  <Slides>51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Техническая</vt:lpstr>
      <vt:lpstr>    </vt:lpstr>
      <vt:lpstr>Слайд 2</vt:lpstr>
      <vt:lpstr>Что такое бюджет ?</vt:lpstr>
      <vt:lpstr>Слайд 4</vt:lpstr>
      <vt:lpstr>Слайд 5</vt:lpstr>
      <vt:lpstr>Слайд 6</vt:lpstr>
      <vt:lpstr>Слайд 7</vt:lpstr>
      <vt:lpstr>Слайд 8</vt:lpstr>
      <vt:lpstr>Основные приоритеты бюджетной политики</vt:lpstr>
      <vt:lpstr>Слайд 10</vt:lpstr>
      <vt:lpstr>Основные показатели социально-экономического развития Ершовского муниципального района Саратовской области</vt:lpstr>
      <vt:lpstr>Доходы бюджета</vt:lpstr>
      <vt:lpstr>Слайд 13</vt:lpstr>
      <vt:lpstr>Слайд 14</vt:lpstr>
      <vt:lpstr>Налоговые доходы бюджета Ершовского муниципального района</vt:lpstr>
      <vt:lpstr>Структура неналоговых доходов и их соотношение с аналогичными показателями 2018-2022 годов представлена в графике:</vt:lpstr>
      <vt:lpstr>Слайд 17</vt:lpstr>
      <vt:lpstr>Динамика распределения расходов бюджета Ершовского муниципального района</vt:lpstr>
      <vt:lpstr>Расходы бюджета Ершовского муниципального района на 2021 год</vt:lpstr>
      <vt:lpstr>Предварительные итоги социально – экономического  развития за 9 месяцев 2020 года и ожидаемые итоги социально – экономического развития Ершовского муниципального района за  2020 год.</vt:lpstr>
      <vt:lpstr>Слайд 21</vt:lpstr>
      <vt:lpstr>Слайд 22</vt:lpstr>
      <vt:lpstr>Слайд 23</vt:lpstr>
      <vt:lpstr>МУНИЦИПАЛЬНЫЕ ПРОГРАММЫ</vt:lpstr>
      <vt:lpstr>Слайд 25</vt:lpstr>
      <vt:lpstr>Слайд 26</vt:lpstr>
      <vt:lpstr>Муниципальная программа: «Развитие физической культуры, спорта и молодежной политики Ершовского муниципального района на 2017-2020годы»</vt:lpstr>
      <vt:lpstr>Слайд 28</vt:lpstr>
      <vt:lpstr>Слайд 29</vt:lpstr>
      <vt:lpstr>Муниципальная программа «Культура Ершовского муниципального района Саратовской области до 2025 года»</vt:lpstr>
      <vt:lpstr>Слайд 31</vt:lpstr>
      <vt:lpstr>Муниципальная программа «Развитие транспортной системы Ершовского муниципального района»</vt:lpstr>
      <vt:lpstr>Муниципальная программа «Развитие муниципального управления Ершовского муниципального района до 2025года»</vt:lpstr>
      <vt:lpstr>Слайд 34</vt:lpstr>
      <vt:lpstr>Муниципальная программа  «Улучшение условий и охраны труда на рабочих местах в Ершовском муниципальном районе на 2021-2025годы» </vt:lpstr>
      <vt:lpstr>Слайд 36</vt:lpstr>
      <vt:lpstr>Муниципальная программа «Развитие сельского хозяйства и регулирование рынков сельскохозяйственной продукции, сырья и продовольствия Ершовского  муниципального района»</vt:lpstr>
      <vt:lpstr>Муниципальная программа: «Социальная поддержка и социальное обслуживание граждан Ершовского муниципального района до 2025 года»</vt:lpstr>
      <vt:lpstr>Слайд 39</vt:lpstr>
      <vt:lpstr>Муниципальная программа «Информационное общество Ершовского муниципального района на 2021– 2025 годы» </vt:lpstr>
      <vt:lpstr>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vt:lpstr>
      <vt:lpstr>Слайд 42</vt:lpstr>
      <vt:lpstr>Муниципальная программа  «Защита прав потребителей в Ершовском муниципальном районе на 2021 – 2025 годы» </vt:lpstr>
      <vt:lpstr>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Ершовского муниципального района до 2025 года» </vt:lpstr>
      <vt:lpstr>Муниципальная программа «Укрепление общественного здоровья на территории Ершовского муниципального района на 2020-2024годы</vt:lpstr>
      <vt:lpstr>Муниципальная программа «Обеспечения населения доступным жильем и развитие жилищно-коммунальной инфраструктуры ЕМР</vt:lpstr>
      <vt:lpstr>Муниципальная программа «Комплексное развитие сельских территорий Ершовского муниципального района на 2020-2025 годы»</vt:lpstr>
      <vt:lpstr>Межбюджетные трансферты представляемые из бюджета Ершовского муниципального района Саратовской области в бюджеты муниципальных образований на 2021 год и на плановый период 2022 и 2023 годов</vt:lpstr>
      <vt:lpstr>Сведения об объеме муниципального долга Ершовского муниципального района</vt:lpstr>
      <vt:lpstr>Социально-значимые проекты, планируемые к реализации в Ершовском муниципальном районе Саратовской области</vt:lpstr>
      <vt:lpstr>Слайд 51</vt:lpstr>
    </vt:vector>
  </TitlesOfParts>
  <Company>2222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dc:title>
  <dc:creator>Игнатьев А.В.</dc:creator>
  <cp:lastModifiedBy>Пользователь Windows</cp:lastModifiedBy>
  <cp:revision>2270</cp:revision>
  <dcterms:created xsi:type="dcterms:W3CDTF">2013-04-17T07:52:47Z</dcterms:created>
  <dcterms:modified xsi:type="dcterms:W3CDTF">2020-12-26T09:05:14Z</dcterms:modified>
</cp:coreProperties>
</file>