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5761" r:id="rId1"/>
  </p:sldMasterIdLst>
  <p:notesMasterIdLst>
    <p:notesMasterId r:id="rId48"/>
  </p:notesMasterIdLst>
  <p:sldIdLst>
    <p:sldId id="258" r:id="rId2"/>
    <p:sldId id="271" r:id="rId3"/>
    <p:sldId id="290" r:id="rId4"/>
    <p:sldId id="332" r:id="rId5"/>
    <p:sldId id="311" r:id="rId6"/>
    <p:sldId id="312" r:id="rId7"/>
    <p:sldId id="313" r:id="rId8"/>
    <p:sldId id="315" r:id="rId9"/>
    <p:sldId id="316" r:id="rId10"/>
    <p:sldId id="359" r:id="rId11"/>
    <p:sldId id="317" r:id="rId12"/>
    <p:sldId id="318" r:id="rId13"/>
    <p:sldId id="320" r:id="rId14"/>
    <p:sldId id="321" r:id="rId15"/>
    <p:sldId id="259" r:id="rId16"/>
    <p:sldId id="322" r:id="rId17"/>
    <p:sldId id="344" r:id="rId18"/>
    <p:sldId id="323" r:id="rId19"/>
    <p:sldId id="374" r:id="rId20"/>
    <p:sldId id="324" r:id="rId21"/>
    <p:sldId id="341" r:id="rId22"/>
    <p:sldId id="343" r:id="rId23"/>
    <p:sldId id="333" r:id="rId24"/>
    <p:sldId id="368" r:id="rId25"/>
    <p:sldId id="335" r:id="rId26"/>
    <p:sldId id="370" r:id="rId27"/>
    <p:sldId id="352" r:id="rId28"/>
    <p:sldId id="375" r:id="rId29"/>
    <p:sldId id="376" r:id="rId30"/>
    <p:sldId id="377" r:id="rId31"/>
    <p:sldId id="378" r:id="rId32"/>
    <p:sldId id="342" r:id="rId33"/>
    <p:sldId id="347" r:id="rId34"/>
    <p:sldId id="346" r:id="rId35"/>
    <p:sldId id="340" r:id="rId36"/>
    <p:sldId id="348" r:id="rId37"/>
    <p:sldId id="365" r:id="rId38"/>
    <p:sldId id="349" r:id="rId39"/>
    <p:sldId id="350" r:id="rId40"/>
    <p:sldId id="366" r:id="rId41"/>
    <p:sldId id="367" r:id="rId42"/>
    <p:sldId id="373" r:id="rId43"/>
    <p:sldId id="379" r:id="rId44"/>
    <p:sldId id="338" r:id="rId45"/>
    <p:sldId id="364" r:id="rId46"/>
    <p:sldId id="339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FF"/>
    <a:srgbClr val="7B13F9"/>
    <a:srgbClr val="6600FF"/>
    <a:srgbClr val="FF99CC"/>
    <a:srgbClr val="F70936"/>
    <a:srgbClr val="6666FF"/>
    <a:srgbClr val="99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4" autoAdjust="0"/>
    <p:restoredTop sz="99741" autoAdjust="0"/>
  </p:normalViewPr>
  <p:slideViewPr>
    <p:cSldViewPr>
      <p:cViewPr varScale="1">
        <p:scale>
          <a:sx n="73" d="100"/>
          <a:sy n="73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39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effectLst/>
            <a:sp3d/>
          </c:spPr>
          <c:cat>
            <c:strRef>
              <c:f>Лист1!$A$2:$A$4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Удельный вес налоговых и неналоговых доходов %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727316.7</c:v>
                </c:pt>
                <c:pt idx="1">
                  <c:v>156742.79999999999</c:v>
                </c:pt>
                <c:pt idx="2">
                  <c:v>21.6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DB-4D86-A1DF-EDD9A66E36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effectLst/>
            <a:sp3d/>
          </c:spPr>
          <c:cat>
            <c:strRef>
              <c:f>Лист1!$A$2:$A$4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Удельный вес налоговых и неналоговых доходов %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787549.6</c:v>
                </c:pt>
                <c:pt idx="1">
                  <c:v>148756.9</c:v>
                </c:pt>
                <c:pt idx="2">
                  <c:v>18.899999999999999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DB-4D86-A1DF-EDD9A66E36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effectLst/>
            <a:sp3d/>
          </c:spPr>
          <c:cat>
            <c:strRef>
              <c:f>Лист1!$A$2:$A$4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Удельный вес налоговых и неналоговых доходов %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724742.9</c:v>
                </c:pt>
                <c:pt idx="1">
                  <c:v>142591.70000000001</c:v>
                </c:pt>
                <c:pt idx="2">
                  <c:v>19.7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DB-4D86-A1DF-EDD9A66E36C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effectLst/>
            <a:sp3d/>
          </c:spPr>
          <c:cat>
            <c:strRef>
              <c:f>Лист1!$A$2:$A$4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Удельный вес налоговых и неналоговых доходов %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700374.3</c:v>
                </c:pt>
                <c:pt idx="1">
                  <c:v>139329</c:v>
                </c:pt>
                <c:pt idx="2">
                  <c:v>19.899999999999999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DB-4D86-A1DF-EDD9A66E36C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effectLst/>
            <a:sp3d/>
          </c:spPr>
          <c:cat>
            <c:strRef>
              <c:f>Лист1!$A$2:$A$4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Удельный вес налоговых и неналоговых доходов %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702254.1</c:v>
                </c:pt>
                <c:pt idx="1">
                  <c:v>140538.20000000001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DB-4D86-A1DF-EDD9A66E36CB}"/>
            </c:ext>
          </c:extLst>
        </c:ser>
        <c:shape val="cylinder"/>
        <c:axId val="145942784"/>
        <c:axId val="143851520"/>
        <c:axId val="0"/>
      </c:bar3DChart>
      <c:catAx>
        <c:axId val="145942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851520"/>
        <c:crosses val="autoZero"/>
        <c:auto val="1"/>
        <c:lblAlgn val="ctr"/>
        <c:lblOffset val="100"/>
      </c:catAx>
      <c:valAx>
        <c:axId val="143851520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942784"/>
        <c:crosses val="autoZero"/>
        <c:crossBetween val="between"/>
      </c:valAx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2.0587745120687492E-2"/>
          <c:w val="0.63258256840032356"/>
          <c:h val="0.93673495098646953"/>
        </c:manualLayout>
      </c:layout>
      <c:pie3DChart>
        <c:varyColors val="1"/>
        <c:ser>
          <c:idx val="0"/>
          <c:order val="0"/>
          <c:explosion val="25"/>
          <c:dLbls>
            <c:showVal val="1"/>
            <c:showLeaderLines val="1"/>
          </c:dLbls>
          <c:cat>
            <c:strRef>
              <c:f>Лист1!$B$7:$B$18</c:f>
              <c:strCache>
                <c:ptCount val="12"/>
                <c:pt idx="0">
                  <c:v>Общегосударственные вопросы </c:v>
                </c:pt>
                <c:pt idx="1">
                  <c:v>Национальная безопасность и правоохранительная деятельность </c:v>
                </c:pt>
                <c:pt idx="2">
                  <c:v>Национальная экономика </c:v>
                </c:pt>
                <c:pt idx="3">
                  <c:v>Жилищно-коммунальное хозяйство </c:v>
                </c:pt>
                <c:pt idx="4">
                  <c:v>Охрана окружающей среды </c:v>
                </c:pt>
                <c:pt idx="5">
                  <c:v>Образование </c:v>
                </c:pt>
                <c:pt idx="6">
                  <c:v>Культура и  кинематография  </c:v>
                </c:pt>
                <c:pt idx="7">
                  <c:v>Социальная политика  </c:v>
                </c:pt>
                <c:pt idx="8">
                  <c:v>Физическая культура и спорт </c:v>
                </c:pt>
                <c:pt idx="9">
                  <c:v>Средства массовой информации </c:v>
                </c:pt>
                <c:pt idx="10">
                  <c:v>Обслуживание государственного и муниципального долга </c:v>
                </c:pt>
                <c:pt idx="11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Лист1!$C$7:$C$18</c:f>
              <c:numCache>
                <c:formatCode>General</c:formatCode>
                <c:ptCount val="12"/>
                <c:pt idx="0">
                  <c:v>46683.8</c:v>
                </c:pt>
                <c:pt idx="1">
                  <c:v>1305</c:v>
                </c:pt>
                <c:pt idx="2">
                  <c:v>33375.1</c:v>
                </c:pt>
                <c:pt idx="3">
                  <c:v>0</c:v>
                </c:pt>
                <c:pt idx="4">
                  <c:v>0</c:v>
                </c:pt>
                <c:pt idx="5">
                  <c:v>548957.4</c:v>
                </c:pt>
                <c:pt idx="6">
                  <c:v>67134.5</c:v>
                </c:pt>
                <c:pt idx="7">
                  <c:v>15583.8</c:v>
                </c:pt>
                <c:pt idx="8">
                  <c:v>12598.5</c:v>
                </c:pt>
                <c:pt idx="9">
                  <c:v>417.8</c:v>
                </c:pt>
                <c:pt idx="10">
                  <c:v>26.3</c:v>
                </c:pt>
                <c:pt idx="11">
                  <c:v>1679.6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811415748603964"/>
          <c:y val="5.7315008547459884E-2"/>
          <c:w val="0.32316174218680682"/>
          <c:h val="0.94268499145254014"/>
        </c:manualLayout>
      </c:layout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066829-1D7F-43AE-A131-2B5FC6B32264}" type="datetimeFigureOut">
              <a:rPr lang="ru-RU"/>
              <a:pPr>
                <a:defRPr/>
              </a:pPr>
              <a:t>25.11.2019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0320A4-ECE9-4F7F-9278-8405B762A8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267BE0-748A-4D24-A129-1247A1CC7A54}" type="slidenum">
              <a:rPr lang="ru-RU" altLang="ru-RU">
                <a:solidFill>
                  <a:srgbClr val="000000"/>
                </a:solidFill>
              </a:rPr>
              <a:pPr eaLnBrk="1" hangingPunct="1"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C09043-AA0D-4567-922F-8F2B7CCEA0E9}" type="slidenum">
              <a:rPr lang="ru-RU" altLang="ru-RU">
                <a:solidFill>
                  <a:srgbClr val="000000"/>
                </a:solidFill>
              </a:rPr>
              <a:pPr eaLnBrk="1" hangingPunct="1"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87B39-B833-4932-8081-D8C87740D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0323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F0FC3-6E8F-459A-9A48-75E0C1B42E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623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D6A47-0B86-492F-A282-EFEC89746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9986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10740-1583-4A3A-9A55-3944F6927F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3354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CC9C9-654D-40B3-8013-029E07D920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0461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9CC7-069B-4B9A-A53D-011C142717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634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5196D-8861-40AF-BA37-10B44751E2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2717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5646-5B70-4B12-9BAC-C24A754A52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1909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9EFF-97F6-4519-BFED-22DCE370D9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5946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4CD7F63D-66BE-4C90-9ABA-B027FDB00E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48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ED7-2B2F-4A68-B6B9-90864441B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6939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741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3B3BB"/>
                </a:solidFill>
              </a:defRPr>
            </a:lvl1pPr>
          </a:lstStyle>
          <a:p>
            <a:fld id="{CCED3562-BFB5-480F-AF56-65BC702CC0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2" r:id="rId1"/>
    <p:sldLayoutId id="2147486434" r:id="rId2"/>
    <p:sldLayoutId id="2147486443" r:id="rId3"/>
    <p:sldLayoutId id="2147486435" r:id="rId4"/>
    <p:sldLayoutId id="2147486436" r:id="rId5"/>
    <p:sldLayoutId id="2147486437" r:id="rId6"/>
    <p:sldLayoutId id="2147486438" r:id="rId7"/>
    <p:sldLayoutId id="2147486444" r:id="rId8"/>
    <p:sldLayoutId id="2147486439" r:id="rId9"/>
    <p:sldLayoutId id="2147486440" r:id="rId10"/>
    <p:sldLayoutId id="21474864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rdk-ershov.srt.muzkult.ru/media/2019/08/27/1264345159/_DSC0529.JPG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12" Type="http://schemas.openxmlformats.org/officeDocument/2006/relationships/hyperlink" Target="http://rdk-ershov.srt.muzkult.ru/media/2019/08/27/1264345093/_DSC0838.JPG" TargetMode="External"/><Relationship Id="rId17" Type="http://schemas.openxmlformats.org/officeDocument/2006/relationships/image" Target="../media/image37.jpeg"/><Relationship Id="rId2" Type="http://schemas.openxmlformats.org/officeDocument/2006/relationships/hyperlink" Target="http://rdk-ershov.srt.muzkult.ru/media/2019/08/27/1264345212/_DSC0609.JPG" TargetMode="External"/><Relationship Id="rId16" Type="http://schemas.openxmlformats.org/officeDocument/2006/relationships/hyperlink" Target="http://rdk-ershov.srt.muzkult.ru/media/2019/08/27/1264345164/_DSC059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dk-ershov.srt.muzkult.ru/media/2019/08/27/1264345184/_DSC0689.JPG" TargetMode="External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5" Type="http://schemas.openxmlformats.org/officeDocument/2006/relationships/image" Target="../media/image36.jpeg"/><Relationship Id="rId10" Type="http://schemas.openxmlformats.org/officeDocument/2006/relationships/hyperlink" Target="http://rdk-ershov.srt.muzkult.ru/media/2019/08/27/1264345167/_DSC0586.JPG" TargetMode="External"/><Relationship Id="rId4" Type="http://schemas.openxmlformats.org/officeDocument/2006/relationships/hyperlink" Target="http://rdk-ershov.srt.muzkult.ru/media/2019/08/27/1264345191/_DSC0735.JPG" TargetMode="External"/><Relationship Id="rId9" Type="http://schemas.openxmlformats.org/officeDocument/2006/relationships/image" Target="../media/image33.jpeg"/><Relationship Id="rId14" Type="http://schemas.openxmlformats.org/officeDocument/2006/relationships/hyperlink" Target="http://rdk-ershov.srt.muzkult.ru/media/2019/08/27/1264345166/_DSC0581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5837" y="424227"/>
            <a:ext cx="1419225" cy="1859980"/>
          </a:xfrm>
          <a:prstGeom prst="rect">
            <a:avLst/>
          </a:prstGeom>
        </p:spPr>
      </p:pic>
      <p:pic>
        <p:nvPicPr>
          <p:cNvPr id="2150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60" y="2708275"/>
            <a:ext cx="9191625" cy="414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39975" y="2708275"/>
            <a:ext cx="3887788" cy="2862263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i="1" smtClean="0">
                <a:solidFill>
                  <a:schemeClr val="tx1"/>
                </a:solidFill>
              </a:rPr>
              <a:t>  </a:t>
            </a:r>
            <a:br>
              <a:rPr lang="ru-RU" altLang="ru-RU" sz="2400" i="1" smtClean="0">
                <a:solidFill>
                  <a:schemeClr val="tx1"/>
                </a:solidFill>
              </a:rPr>
            </a:br>
            <a:r>
              <a:rPr lang="ru-RU" altLang="ru-RU" sz="2400" smtClean="0">
                <a:solidFill>
                  <a:schemeClr val="tx1"/>
                </a:solidFill>
              </a:rPr>
              <a:t/>
            </a:r>
            <a:br>
              <a:rPr lang="ru-RU" altLang="ru-RU" sz="2400" smtClean="0">
                <a:solidFill>
                  <a:schemeClr val="tx1"/>
                </a:solidFill>
              </a:rPr>
            </a:br>
            <a:endParaRPr lang="ru-RU" altLang="ru-RU" sz="240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769583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Проект бюджета Ершовского муниципального района Саратовской области </a:t>
            </a:r>
            <a:r>
              <a:rPr lang="ru-RU" altLang="ru-RU" sz="3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 </a:t>
            </a:r>
            <a:r>
              <a:rPr lang="ru-RU" altLang="ru-RU" sz="3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2020 </a:t>
            </a:r>
            <a:r>
              <a:rPr lang="ru-RU" altLang="ru-RU" sz="3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год и </a:t>
            </a:r>
            <a:r>
              <a:rPr lang="ru-RU" altLang="ru-RU" sz="3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плановые периоды  2021 и  2022годов</a:t>
            </a:r>
            <a:endParaRPr lang="ru-RU" sz="3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58204" cy="86866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Основные показатели социально-экономического развития </a:t>
            </a:r>
            <a:r>
              <a:rPr lang="ru-RU" sz="2000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Ершовского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муниципального района Саратовской области</a:t>
            </a:r>
            <a:b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1" y="1253586"/>
          <a:ext cx="8858314" cy="5298984"/>
        </p:xfrm>
        <a:graphic>
          <a:graphicData uri="http://schemas.openxmlformats.org/drawingml/2006/table">
            <a:tbl>
              <a:tblPr/>
              <a:tblGrid>
                <a:gridCol w="4182971"/>
                <a:gridCol w="879810"/>
                <a:gridCol w="880428"/>
                <a:gridCol w="791642"/>
                <a:gridCol w="707821"/>
                <a:gridCol w="792263"/>
                <a:gridCol w="623379"/>
              </a:tblGrid>
              <a:tr h="359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 показателя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 измер.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46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отгруженных товаров собственного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производства, выполненных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 и услуг собственными силами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 руб.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1670,7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2135,0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2226,9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2363,9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2552,9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95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валовой продукции сельского хозяйства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 руб.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5917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6473,2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6885,5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7330,0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7790,0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791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населения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-работающих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-численность детей до 18 лет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36458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8602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7953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36500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8722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7926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36500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8722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7916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36500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8722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7875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36500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8722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7812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79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Фонд оплаты труда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2851,9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3142,4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3327,8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3557,4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3806,4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85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Выплаты социального характера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 руб.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51,6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42,0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44,5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47,6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50,9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94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</a:t>
                      </a: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физлиц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получ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 от </a:t>
                      </a: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предприним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деятельности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94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 физлиц, полученный. от предпринимательской деятельности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5,2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5,4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5,6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5,8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25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Оборот розничной торговли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2259,1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2439,1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2579,6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2748,6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2931,3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664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Оборот общественного питания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89,4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92,3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97,6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104,0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110,9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6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Денежные доходы населения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8164,1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8583,5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8894,9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9328,8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9674,3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718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и сбережения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6531,3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6952,6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7115,9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7575,8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7739,4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1387" cy="43204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  <a:cs typeface="Tahoma" pitchFamily="34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Объект 3"/>
          <p:cNvSpPr txBox="1">
            <a:spLocks noGrp="1"/>
          </p:cNvSpPr>
          <p:nvPr>
            <p:ph idx="1"/>
          </p:nvPr>
        </p:nvSpPr>
        <p:spPr>
          <a:xfrm>
            <a:off x="88482" y="769403"/>
            <a:ext cx="3187374" cy="3754874"/>
          </a:xfr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6512" indent="0"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лиц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акцизов на автомобильный и прямогонный бензин, дизельное топливо, моторные масла для дизельных и (или) карбюраторных (инжекторных) двигателей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совокупный доход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пошлина по делам, рассматриваемым в судах общей юрисдикции, мировыми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судьями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8577" y="769403"/>
            <a:ext cx="3316830" cy="45858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использование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получателями средств бюджетов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участков, находящихся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8780" y="771509"/>
            <a:ext cx="2156319" cy="3693319"/>
          </a:xfrm>
          <a:prstGeom prst="rect">
            <a:avLst/>
          </a:prstGeom>
          <a:solidFill>
            <a:schemeClr val="accent3"/>
          </a:solidFill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3">
                <a:shade val="30000"/>
                <a:satMod val="2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 от юридических и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xmlns="" val="18870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Планируемые поступления в бюджет на 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2019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год и на плановый период 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2020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и 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2021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годов</a:t>
            </a:r>
            <a:r>
              <a:rPr lang="ru-RU" sz="2000" spc="1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0454357"/>
              </p:ext>
            </p:extLst>
          </p:nvPr>
        </p:nvGraphicFramePr>
        <p:xfrm>
          <a:off x="71406" y="840046"/>
          <a:ext cx="8893082" cy="60742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14776">
                  <a:extLst>
                    <a:ext uri="{9D8B030D-6E8A-4147-A177-3AD203B41FA5}">
                      <a16:colId xmlns:a16="http://schemas.microsoft.com/office/drawing/2014/main" xmlns="" val="2583460192"/>
                    </a:ext>
                  </a:extLst>
                </a:gridCol>
                <a:gridCol w="747522">
                  <a:extLst>
                    <a:ext uri="{9D8B030D-6E8A-4147-A177-3AD203B41FA5}">
                      <a16:colId xmlns:a16="http://schemas.microsoft.com/office/drawing/2014/main" xmlns="" val="807858193"/>
                    </a:ext>
                  </a:extLst>
                </a:gridCol>
                <a:gridCol w="1045558">
                  <a:extLst>
                    <a:ext uri="{9D8B030D-6E8A-4147-A177-3AD203B41FA5}">
                      <a16:colId xmlns:a16="http://schemas.microsoft.com/office/drawing/2014/main" xmlns="" val="1920650986"/>
                    </a:ext>
                  </a:extLst>
                </a:gridCol>
                <a:gridCol w="1045558">
                  <a:extLst>
                    <a:ext uri="{9D8B030D-6E8A-4147-A177-3AD203B41FA5}">
                      <a16:colId xmlns:a16="http://schemas.microsoft.com/office/drawing/2014/main" xmlns="" val="1508286733"/>
                    </a:ext>
                  </a:extLst>
                </a:gridCol>
                <a:gridCol w="1170293">
                  <a:extLst>
                    <a:ext uri="{9D8B030D-6E8A-4147-A177-3AD203B41FA5}">
                      <a16:colId xmlns:a16="http://schemas.microsoft.com/office/drawing/2014/main" xmlns="" val="1475931071"/>
                    </a:ext>
                  </a:extLst>
                </a:gridCol>
                <a:gridCol w="1169375">
                  <a:extLst>
                    <a:ext uri="{9D8B030D-6E8A-4147-A177-3AD203B41FA5}">
                      <a16:colId xmlns:a16="http://schemas.microsoft.com/office/drawing/2014/main" xmlns="" val="3879094294"/>
                    </a:ext>
                  </a:extLst>
                </a:gridCol>
              </a:tblGrid>
              <a:tr h="169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3592645658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124700,0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133108,7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138082,3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143236,7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143236,7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347751914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87769,5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91500,0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94704,2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97034,7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99460,6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791322922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на дизельное топливо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18364,2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19719,8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19719,8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19719,8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50988044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ЕНВД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159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8990,9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159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159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8484,2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159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2121,0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159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1589035594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ЕСХН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7362,9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8208,0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8608,1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9039,8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530475951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патент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778183514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Госпошлина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17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4159,2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17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17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4859,0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17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5223,5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17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5690,8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895353145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28130,6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10949,6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10970,1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10965,1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10965,1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83335551"/>
                  </a:ext>
                </a:extLst>
              </a:tr>
              <a:tr h="182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Проценты, полученные от предоставления бюджетных кредитов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1009252219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земельных участков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6955,2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5502,4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5375,2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5375,2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5375,2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213023149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муниципального имущества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295,2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1932870971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МУПов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353426735"/>
                  </a:ext>
                </a:extLst>
              </a:tr>
              <a:tr h="182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загрязнение окружающей среды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3909344035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муниципального имущества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313476472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земельных участков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937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19002,6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937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2342,7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937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937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937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3197386383"/>
                  </a:ext>
                </a:extLst>
              </a:tr>
              <a:tr h="193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413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2845,9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413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413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413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2413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413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413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364738819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152830,6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144058,3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149052,4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154201,8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154201,8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1081491489"/>
                  </a:ext>
                </a:extLst>
              </a:tr>
              <a:tr h="182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 областного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570573,9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638792,7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582151,2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561045,3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561715,9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25572283"/>
                  </a:ext>
                </a:extLst>
              </a:tr>
              <a:tr h="411116">
                <a:tc>
                  <a:txBody>
                    <a:bodyPr/>
                    <a:lstStyle/>
                    <a:p>
                      <a:pPr marL="8890" marR="819785" indent="8890"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субъектов Российской Федерации и 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 районов области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124215,4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524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125096,3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524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111795,0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524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86679,4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524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58548,7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393494334"/>
                  </a:ext>
                </a:extLst>
              </a:tr>
              <a:tr h="364148">
                <a:tc>
                  <a:txBody>
                    <a:bodyPr/>
                    <a:lstStyle/>
                    <a:p>
                      <a:pPr marR="289560" indent="6350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субъектов Российской Федерации и муни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ципальных  образований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40948,0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635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59902,1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67501,1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27375,8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31079,0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972767092"/>
                  </a:ext>
                </a:extLst>
              </a:tr>
              <a:tr h="370824">
                <a:tc>
                  <a:txBody>
                    <a:bodyPr/>
                    <a:lstStyle/>
                    <a:p>
                      <a:pPr marL="15240" marR="648970" indent="21590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субъектов Российской Федерации и муни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ципальных  образований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390945,6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389481,2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397077,3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440903,3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471816,4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1836760132"/>
                  </a:ext>
                </a:extLst>
              </a:tr>
              <a:tr h="182074">
                <a:tc>
                  <a:txBody>
                    <a:bodyPr/>
                    <a:lstStyle/>
                    <a:p>
                      <a:pPr marR="24130" indent="-3175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14394,9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63991,9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5506,0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5815,0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1898213607"/>
                  </a:ext>
                </a:extLst>
              </a:tr>
              <a:tr h="318748">
                <a:tc>
                  <a:txBody>
                    <a:bodyPr/>
                    <a:lstStyle/>
                    <a:p>
                      <a:pPr marR="24130" indent="-3175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бюджетов городских и сельских поселений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148199338"/>
                  </a:ext>
                </a:extLst>
              </a:tr>
              <a:tr h="195754">
                <a:tc>
                  <a:txBody>
                    <a:bodyPr/>
                    <a:lstStyle/>
                    <a:p>
                      <a:pPr marR="24130" indent="-3175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поступления   (пожертвования)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380,5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3105120162"/>
                  </a:ext>
                </a:extLst>
              </a:tr>
              <a:tr h="338630">
                <a:tc>
                  <a:txBody>
                    <a:bodyPr/>
                    <a:lstStyle/>
                    <a:p>
                      <a:pPr marR="24130" indent="-3175"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остатков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-61,9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340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727316,7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787549,6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724742,9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700374,3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702254,1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002158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3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928992" cy="4320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Объем и структура налоговых и неналоговых доходов в динамике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7694945"/>
              </p:ext>
            </p:extLst>
          </p:nvPr>
        </p:nvGraphicFramePr>
        <p:xfrm>
          <a:off x="179512" y="882830"/>
          <a:ext cx="8784976" cy="1391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4251">
                  <a:extLst>
                    <a:ext uri="{9D8B030D-6E8A-4147-A177-3AD203B41FA5}">
                      <a16:colId xmlns:a16="http://schemas.microsoft.com/office/drawing/2014/main" xmlns="" val="3038899300"/>
                    </a:ext>
                  </a:extLst>
                </a:gridCol>
                <a:gridCol w="1030773">
                  <a:extLst>
                    <a:ext uri="{9D8B030D-6E8A-4147-A177-3AD203B41FA5}">
                      <a16:colId xmlns:a16="http://schemas.microsoft.com/office/drawing/2014/main" xmlns="" val="2744106012"/>
                    </a:ext>
                  </a:extLst>
                </a:gridCol>
                <a:gridCol w="1239130">
                  <a:extLst>
                    <a:ext uri="{9D8B030D-6E8A-4147-A177-3AD203B41FA5}">
                      <a16:colId xmlns:a16="http://schemas.microsoft.com/office/drawing/2014/main" xmlns="" val="2372681710"/>
                    </a:ext>
                  </a:extLst>
                </a:gridCol>
                <a:gridCol w="1134493">
                  <a:extLst>
                    <a:ext uri="{9D8B030D-6E8A-4147-A177-3AD203B41FA5}">
                      <a16:colId xmlns:a16="http://schemas.microsoft.com/office/drawing/2014/main" xmlns="" val="118655246"/>
                    </a:ext>
                  </a:extLst>
                </a:gridCol>
                <a:gridCol w="1230870">
                  <a:extLst>
                    <a:ext uri="{9D8B030D-6E8A-4147-A177-3AD203B41FA5}">
                      <a16:colId xmlns:a16="http://schemas.microsoft.com/office/drawing/2014/main" xmlns="" val="3191781412"/>
                    </a:ext>
                  </a:extLst>
                </a:gridCol>
                <a:gridCol w="1425459">
                  <a:extLst>
                    <a:ext uri="{9D8B030D-6E8A-4147-A177-3AD203B41FA5}">
                      <a16:colId xmlns:a16="http://schemas.microsoft.com/office/drawing/2014/main" xmlns="" val="3697733748"/>
                    </a:ext>
                  </a:extLst>
                </a:gridCol>
              </a:tblGrid>
              <a:tr h="324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78694306"/>
                  </a:ext>
                </a:extLst>
              </a:tr>
              <a:tr h="193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727316,7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787549,6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724742,9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700374,3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702254,1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97099615"/>
                  </a:ext>
                </a:extLst>
              </a:tr>
              <a:tr h="387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156742,8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148756,9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142591,7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139329,0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140538,2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97108381"/>
                  </a:ext>
                </a:extLst>
              </a:tr>
              <a:tr h="387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налоговых и неналоговых доходов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41571645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35957" y="1747168"/>
            <a:ext cx="109716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174955082"/>
              </p:ext>
            </p:extLst>
          </p:nvPr>
        </p:nvGraphicFramePr>
        <p:xfrm>
          <a:off x="539552" y="2492896"/>
          <a:ext cx="8208912" cy="418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304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3600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Налоговые доходы бюджета Ершовского муниципального района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2132856"/>
            <a:ext cx="2880320" cy="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47049450"/>
              </p:ext>
            </p:extLst>
          </p:nvPr>
        </p:nvGraphicFramePr>
        <p:xfrm>
          <a:off x="107504" y="980728"/>
          <a:ext cx="8784976" cy="5760640"/>
        </p:xfrm>
        <a:graphic>
          <a:graphicData uri="http://schemas.openxmlformats.org/presentationml/2006/ole">
            <p:oleObj spid="_x0000_s9253" name="Диаграмма" r:id="rId3" imgW="11477616" imgH="5438892" progId="MSGraph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863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3" y="0"/>
            <a:ext cx="8857109" cy="7969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и их соотношение с аналогичными показателями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2018-2022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представлена в графике: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47664" y="1124744"/>
            <a:ext cx="5544616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92911920"/>
              </p:ext>
            </p:extLst>
          </p:nvPr>
        </p:nvGraphicFramePr>
        <p:xfrm>
          <a:off x="107950" y="796925"/>
          <a:ext cx="8856663" cy="5937250"/>
        </p:xfrm>
        <a:graphic>
          <a:graphicData uri="http://schemas.openxmlformats.org/presentationml/2006/ole">
            <p:oleObj spid="_x0000_s8231" name="Лист" r:id="rId4" imgW="6124688" imgH="5229153" progId="Excel.Sheet.8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Динамика распределения расходов бюджета Ершовского муниципального района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2980058"/>
              </p:ext>
            </p:extLst>
          </p:nvPr>
        </p:nvGraphicFramePr>
        <p:xfrm>
          <a:off x="135112" y="908720"/>
          <a:ext cx="8829376" cy="52110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22961">
                  <a:extLst>
                    <a:ext uri="{9D8B030D-6E8A-4147-A177-3AD203B41FA5}">
                      <a16:colId xmlns:a16="http://schemas.microsoft.com/office/drawing/2014/main" xmlns="" val="2862324283"/>
                    </a:ext>
                  </a:extLst>
                </a:gridCol>
                <a:gridCol w="1150325">
                  <a:extLst>
                    <a:ext uri="{9D8B030D-6E8A-4147-A177-3AD203B41FA5}">
                      <a16:colId xmlns:a16="http://schemas.microsoft.com/office/drawing/2014/main" xmlns="" val="4232806886"/>
                    </a:ext>
                  </a:extLst>
                </a:gridCol>
                <a:gridCol w="1150325">
                  <a:extLst>
                    <a:ext uri="{9D8B030D-6E8A-4147-A177-3AD203B41FA5}">
                      <a16:colId xmlns:a16="http://schemas.microsoft.com/office/drawing/2014/main" xmlns="" val="976045885"/>
                    </a:ext>
                  </a:extLst>
                </a:gridCol>
                <a:gridCol w="1027720">
                  <a:extLst>
                    <a:ext uri="{9D8B030D-6E8A-4147-A177-3AD203B41FA5}">
                      <a16:colId xmlns:a16="http://schemas.microsoft.com/office/drawing/2014/main" xmlns="" val="2045929908"/>
                    </a:ext>
                  </a:extLst>
                </a:gridCol>
                <a:gridCol w="1027720">
                  <a:extLst>
                    <a:ext uri="{9D8B030D-6E8A-4147-A177-3AD203B41FA5}">
                      <a16:colId xmlns:a16="http://schemas.microsoft.com/office/drawing/2014/main" xmlns="" val="1819163871"/>
                    </a:ext>
                  </a:extLst>
                </a:gridCol>
                <a:gridCol w="1150325">
                  <a:extLst>
                    <a:ext uri="{9D8B030D-6E8A-4147-A177-3AD203B41FA5}">
                      <a16:colId xmlns:a16="http://schemas.microsoft.com/office/drawing/2014/main" xmlns="" val="760443166"/>
                    </a:ext>
                  </a:extLst>
                </a:gridCol>
              </a:tblGrid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11734071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46683,8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98663,8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86277,5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80130,5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93154724"/>
                  </a:ext>
                </a:extLst>
              </a:tr>
              <a:tr h="5492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1448,0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1492,5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1492,5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1492,5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27721371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33375,1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51560,3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60429,2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19768,5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19768,5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6847186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2738,2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47873121"/>
                  </a:ext>
                </a:extLst>
              </a:tr>
              <a:tr h="3011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08251913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548957,4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568711,1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482349,3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506248,1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518042,0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58903677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 кинематография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67134,5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56007,0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43394,5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40383,5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40176,4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74778841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15583,8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16826,7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16987,3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17242,7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82609054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12598,5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10865,5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13285,0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13275,0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13275,0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02058724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76912209"/>
                  </a:ext>
                </a:extLst>
              </a:tr>
              <a:tr h="5492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10267234"/>
                  </a:ext>
                </a:extLst>
              </a:tr>
              <a:tr h="1065422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1679,6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1729,7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1810,9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1853,0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1910,7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54558730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730499,9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790361,9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718495,6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spc="-2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686514,3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692254,1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0049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41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Расходы бюджета </a:t>
            </a:r>
            <a:r>
              <a:rPr lang="ru-RU" sz="1800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Ершовского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муниципального района за 2019 год (</a:t>
            </a:r>
            <a:r>
              <a:rPr lang="ru-RU" sz="1800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прогнозно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04787" y="1500174"/>
          <a:ext cx="8734425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5008" y="0"/>
            <a:ext cx="8928992" cy="1008112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Предварительные итоги социально – экономического  развития за 9 месяцев 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2019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года и ожидаемые итоги социально – экономического развития Ершовского муниципального района за  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2019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год.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4357694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Потребительский рынок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сегодняшний день потребительский рынок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Ершовского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муниципального района представлен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объектом.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Оборот розничной торговли  составил 1775,9 млн. руб. или 107,4 % к уровню прошлого года (1654,1 млн. руб. – 9 мес. 2018г.), оборот общественного питания – 64,8млн. руб. или 100,2% к уровню прошлого года. Стоимость набора из 25 основных продуктов питания по району составила 3255,2 руб., что на 1,5 % ниже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среднеобластного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уровня (3329,2 руб.).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ru-RU" sz="1400" b="1" i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ru-RU" sz="12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71546"/>
            <a:ext cx="900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>
              <a:tabLst>
                <a:tab pos="1533525" algn="l"/>
                <a:tab pos="3195638" algn="ctr"/>
              </a:tabLst>
            </a:pPr>
            <a:r>
              <a:rPr lang="ru-RU" sz="1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Демографическая обстановка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>
              <a:tabLst>
                <a:tab pos="1533525" algn="l"/>
                <a:tab pos="3195638" algn="ct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Численность населения муниципального района - 36,5 тыс. чел., из них – 19,6 тыс. чел. городских жителей (53,7%) и  16,9 тыс. чел. сельских (46,3%). Средняя продолжительность жизни  – 69 лет, в том числе мужчин – 68 лет, женщин – 72 лет. Численность пенсионеров -  13253 чел.  Рождаемость - 158 чел., смертность  – 313 чел.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000240"/>
            <a:ext cx="85725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hangingPunct="0">
              <a:tabLst>
                <a:tab pos="1533525" algn="l"/>
                <a:tab pos="3195638" algn="ctr"/>
              </a:tabLst>
            </a:pPr>
            <a:r>
              <a:rPr lang="ru-RU" sz="1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Рынок труда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>
              <a:tabLst>
                <a:tab pos="1533525" algn="l"/>
                <a:tab pos="3195638" algn="ct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Численность трудоспособного населения района - порядка 18190  человек. Численность работающих граждан по полному кругу отчитывающихся организаций - 8770 человек (99,2% к 01.10.2018 г.), в т.ч. на средних предприятиях численность составила 685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(102,1% к 01.10.2018 г.). Численность граждан, зарегистрированных в качестве безработных, снизилась на 13% в сравнении с 01.10.2018 г. и составила 117 человек. Уровень регистрируемой безработицы составил 0,7% от численности трудоспособного населения (на 01.10.2018 г.  – 1 %).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00438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1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жизни и доходов населения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Размер среднемесячной заработной платы по крупным и средним предприятиям района увеличился на 105,7 %  к уровню 01.10.2018 г. и  составила 30021,5 руб. Средний размер назначенных пенсий составляет – 13077,81 руб. (114,2% к уровню 01.10.2018 г.).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1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>
              <a:tabLst>
                <a:tab pos="5940425" algn="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аграрном секторе экономики стабильно функционируют 10 сельхозпредприятий различных форм собственности, 52 крестьянских фермерских хозяйств, включая индивидуальных предпринимателей, более 6,3 тыс. личных подсобных хозяйств, 1 подсобное хозяйство. За 9 мес. 2019 года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сельхозтоваропроизводителями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всех форм собственности произведено продукции сельского хозяйства на сумму 2474,0 млн. руб.  или 88% к уровню прошлого года.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>
              <a:tabLst>
                <a:tab pos="5940425" algn="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хозяйствах района всех форм собственности содержится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12,7 тыс. голов крупного рогатого скота, в том числе 6,7 тыс. голов коров,  3,6 тыс. голов свиней,  20,5 тыс. голов овец, 51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голов птицы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Хозяйствами произведено 18,7 тыс. тонн молока, 2,0 тыс. тонн мяса, яиц 4,6  млн. штук.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>
              <a:tabLst>
                <a:tab pos="5940425" algn="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9 мес.  2019 года на счета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сельхозтоваропроизводителей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перечислено более 119,4  млн. руб.  государственной поддержки.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>
              <a:tabLst>
                <a:tab pos="5940425" algn="r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В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муниципальном районе наличие потенциально орошаемых земель составляет 20,8 тыс. га, применяется по назначению 2,9 тыс. га, что составляет 14%.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>
              <a:tabLst>
                <a:tab pos="5940425" algn="r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	В 2019 году ООО «МТС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Ершовская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»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завершила строительство участка орошения на площади  970,5 га.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>
              <a:tabLst>
                <a:tab pos="5940425" algn="r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	Установлено 8 дождевальных машин «ZIMMATIK», смонтированы полиэтиленовые трубопроводы.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>
              <a:tabLst>
                <a:tab pos="5940425" algn="r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	- ИП глава КФХ Ким Д.А., на участке орошения на площади 150 га была установлена система капельного орошения, проводится полив овощных культур.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>
              <a:tabLst>
                <a:tab pos="5940425" algn="r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	Насосными станциями ФГБУ «Управление «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Саратовмелиоводхоз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» на весенний период подача воды осуществлялась в Декабристское,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Миусское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Новокраснянское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 муниципальные образования  в  1 водохранилище и 5 прудах.  Объем подачи воды составил 1,2. млн. м</a:t>
            </a:r>
            <a:r>
              <a:rPr lang="ru-RU" sz="1400" baseline="30000" dirty="0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3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357694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hangingPunct="0">
              <a:tabLst>
                <a:tab pos="2430463" algn="l"/>
              </a:tabLst>
            </a:pPr>
            <a:r>
              <a:rPr lang="ru-RU" sz="14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Жилищно-коммунальное хозяйство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>
              <a:tabLst>
                <a:tab pos="2430463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На территории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осуществляют свою деятельность 10 организаций коммунального комплекса и 4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ресурсоснабжающих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организаций, расположено 250  многоквартирных домов (в городе – 231 дома, в сельской местности – 19 домов).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>
              <a:tabLst>
                <a:tab pos="2430463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Выполнение мероприятий по подготовке к отопительному периоду проводилось в соответствии с утвержденным планом-графиком подготовки объектов жилищно-коммунального и топливно-энергетического комплексов, социальной сферы к работе в осенне-зимний период 2019-2020 годов.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>
              <a:tabLst>
                <a:tab pos="2430463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Учреждения  социальной сферы (здравоохранения, образования, культуры) подготовлены  к отопительному периоду на 100%.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>
              <a:tabLst>
                <a:tab pos="2430463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 жилому фонду оформлено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утверждено в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жилинспекции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области 250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паспортов (100%), получен паспорт готовности  жилфонда района.</a:t>
            </a:r>
          </a:p>
        </p:txBody>
      </p:sp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0" y="0"/>
            <a:ext cx="3041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Агропромышленный комплекс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60512" y="124297"/>
            <a:ext cx="8101012" cy="5870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Что такое бюджет ?</a:t>
            </a:r>
            <a:endParaRPr lang="ru-RU" sz="36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sz="half" idx="1"/>
          </p:nvPr>
        </p:nvSpPr>
        <p:spPr>
          <a:xfrm>
            <a:off x="107503" y="890338"/>
            <a:ext cx="2715773" cy="3042718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987824" y="871957"/>
            <a:ext cx="3168352" cy="36371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6300192" y="890338"/>
            <a:ext cx="2772420" cy="30427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406" y="4613645"/>
            <a:ext cx="8430158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406" y="5501659"/>
            <a:ext cx="335348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1528" y="5519542"/>
            <a:ext cx="3204468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расходная часть превышает доходную, то бюджет формируется с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ДЕФИЦИТОМ</a:t>
            </a:r>
          </a:p>
        </p:txBody>
      </p:sp>
      <p:pic>
        <p:nvPicPr>
          <p:cNvPr id="13" name="Picture 14" descr="http://www.kz.all.biz/img/kz/service_catalog/small/728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302946"/>
            <a:ext cx="1417315" cy="124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14282" y="142852"/>
            <a:ext cx="8643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Промышленное производство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Индекс промышленного производства по полному кругу организаций составил –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103,0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 (на 01.10.2018 г. - 101,7%). Объем отгруженной товарной продукции и оказанных услуг в целом по промышленности района за 9 мес. 2019 год  составил 1037,7 тыс. руб., (к уровню 01.10.2018 г.– 109,7%.)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00108"/>
            <a:ext cx="8929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1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Управление имуществом и земельными ресурсами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Общая площадь сельскохозяйственных угодий составляет 399,6 тыс. га. По состоянию на 01.10.2019 г. заключено и действует    1009 договоров аренды муниципального имущества и земельных участков на сумму 9075,4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руб. За отчетный период администрацией предоставлено в собственность бесплатно 41 земельный участок, общей площадью 8,0 га; за плату 56 земельных участков, общей площадью 2996,8  га на сумму 5445,5 тыс. руб.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период  с 2012 по 9 мес. 2019 года предоставлено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273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земельных участков гражданам, имеющих трех и более детей. С целью повышения доходной части местного бюджета по обеспечению стабильного роста по налоговым платежам, проводится работа по определению перечня земельных участков объектов капитального строительства, не облагаемых земельным и имущественным налогами.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214686"/>
            <a:ext cx="9144000" cy="3851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>
              <a:tabLst>
                <a:tab pos="2047875" algn="l"/>
                <a:tab pos="3195638" algn="ctr"/>
              </a:tabLst>
            </a:pPr>
            <a:r>
              <a:rPr lang="ru-RU" sz="1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Инвестиции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eaLnBrk="0" hangingPunct="0">
              <a:tabLst>
                <a:tab pos="2047875" algn="l"/>
                <a:tab pos="3195638" algn="ct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Общий объем инвестиций в основной капитал, с учетом областных организаций 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прогнозно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составил более 805,0 млн. руб. или 102% к уровню прошлого года (742,3  тыс. руб.): </a:t>
            </a:r>
          </a:p>
          <a:p>
            <a:pPr lvl="0" indent="450850" eaLnBrk="0" hangingPunct="0">
              <a:buFontTx/>
              <a:buChar char="-"/>
              <a:tabLst>
                <a:tab pos="2047875" algn="l"/>
                <a:tab pos="3195638" algn="ct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«ННК-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Саратовнефтегаздобыча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в декабре 2016 года введен в эксплуатацию завод и газ сдается в ГТС «Газпром». Общий объем инвестиций по району составил 1000,0 млн. руб., создано 6 новых рабочих мест. В настоящее время продолжается  реализация проекта  «Обустройство скважины №5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Ковеленского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месторождения», </a:t>
            </a:r>
          </a:p>
          <a:p>
            <a:pPr lvl="0" indent="450850" eaLnBrk="0" hangingPunct="0">
              <a:tabLst>
                <a:tab pos="2047875" algn="l"/>
                <a:tab pos="3195638" algn="ct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инвестиционному проекту «Прокладка волоконно-оптической связи», проложено 2750 км оптоволоконной связи  к почтовым отделениям следующих  сел: Красный боец,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Миус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Орлов –Гай и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Перекопное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eaLnBrk="0" hangingPunct="0">
              <a:tabLst>
                <a:tab pos="2047875" algn="l"/>
                <a:tab pos="3195638" algn="ct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ООО «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ТрансГрупп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в 2019-2020 годах ведется строительство элеваторного хозяйства с погрузкой на вагон мощностью до 1000 тонн зерна в сутки, 15000 тонн единовременного хранения. Объем инвестиций составит 65,0 млн. руб. Будет создано 8 рабочих мест. В настоящее время установлены автомобильные весы, ведется монтаж погрузочной точки, железнодорожных весов, строительство административного  здания, подготовлена площадка под строительство складов,</a:t>
            </a:r>
          </a:p>
          <a:p>
            <a:pPr lvl="0" indent="450850" eaLnBrk="0" hangingPunct="0">
              <a:tabLst>
                <a:tab pos="2047875" algn="l"/>
                <a:tab pos="3195638" algn="ct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ООО «МТС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Ершовская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на базе бывшего ремзавода «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Кировец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 2017 года организуется реконструкция помещений для капитального ремонта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энергонасыщенных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тракторов и комбайнов. Объем инвестиций составит 90 млн. руб. Создано 50 рабочих мест. Объект также посетил губернатор области и дал высокую оценку по созданию собственной ремонтной базы</a:t>
            </a:r>
          </a:p>
        </p:txBody>
      </p:sp>
    </p:spTree>
    <p:extLst>
      <p:ext uri="{BB962C8B-B14F-4D97-AF65-F5344CB8AC3E}">
        <p14:creationId xmlns:p14="http://schemas.microsoft.com/office/powerpoint/2010/main" xmlns="" val="17410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725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hangingPunct="0">
              <a:tabLst>
                <a:tab pos="2047875" algn="l"/>
                <a:tab pos="3195638" algn="ct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АО </a:t>
            </a:r>
            <a:r>
              <a:rPr lang="ru-RU" sz="1400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Декабрист</a:t>
            </a:r>
            <a:r>
              <a:rPr lang="ru-RU" sz="1400" dirty="0" smtClean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текущем году окончены работы по реконструкции помещений на 800 голов МРС. Приобретено 300 голов КРС мясной направленности, 1018 голов овец. Объем инвестиций составил 14,6 млн. руб. Создано 5 рабочих мест,	</a:t>
            </a:r>
            <a:endParaRPr lang="ru-RU" sz="1400" dirty="0" smtClean="0">
              <a:ea typeface="Times New Roman" pitchFamily="18" charset="0"/>
            </a:endParaRPr>
          </a:p>
          <a:p>
            <a:pPr lvl="0" indent="450850" eaLnBrk="0" hangingPunct="0">
              <a:tabLst>
                <a:tab pos="2047875" algn="l"/>
                <a:tab pos="3195638" algn="ct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ООО </a:t>
            </a:r>
            <a:r>
              <a:rPr lang="ru-RU" sz="1400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Ершовский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элеватор</a:t>
            </a:r>
            <a:r>
              <a:rPr lang="ru-RU" sz="1400" dirty="0" smtClean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проведены работы по реконструкции склада площадью 2000 м</a:t>
            </a:r>
            <a:r>
              <a:rPr lang="ru-RU" sz="140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Объем инвестиций составил 5,0 млн. руб. Создано 6 рабочих мест, </a:t>
            </a:r>
            <a:endParaRPr lang="ru-RU" sz="1400" dirty="0" smtClean="0">
              <a:ea typeface="Times New Roman" pitchFamily="18" charset="0"/>
            </a:endParaRPr>
          </a:p>
          <a:p>
            <a:pPr lvl="0" indent="450850" eaLnBrk="0" hangingPunct="0">
              <a:tabLst>
                <a:tab pos="2047875" algn="l"/>
                <a:tab pos="3195638" algn="ct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ИП 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Шахян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А.Э. в 2018 году построил   Мясоперерабатывающий комплекс </a:t>
            </a:r>
            <a:r>
              <a:rPr lang="ru-RU" sz="1400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Ершовский</a:t>
            </a:r>
            <a:r>
              <a:rPr lang="ru-RU" sz="1400" dirty="0" smtClean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который представлен четырьмя направлениями: колбасное производство, хлебопекарное производство, кондитерское производство, грибное производство.</a:t>
            </a:r>
            <a:endParaRPr lang="ru-RU" sz="1400" dirty="0" smtClean="0">
              <a:ea typeface="Times New Roman" pitchFamily="18" charset="0"/>
            </a:endParaRPr>
          </a:p>
          <a:p>
            <a:pPr lvl="0" indent="450850" eaLnBrk="0" hangingPunct="0">
              <a:tabLst>
                <a:tab pos="2047875" algn="l"/>
                <a:tab pos="3195638" algn="ct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Производственная мощность колбасного цеха составляет 1000кг/сутки. В настоящее время производится продукции 150-200 кг/сутки.</a:t>
            </a:r>
            <a:endParaRPr lang="ru-RU" sz="1400" dirty="0" smtClean="0">
              <a:ea typeface="Times New Roman" pitchFamily="18" charset="0"/>
            </a:endParaRPr>
          </a:p>
          <a:p>
            <a:pPr lvl="0" indent="450850" eaLnBrk="0" hangingPunct="0">
              <a:tabLst>
                <a:tab pos="2047875" algn="l"/>
                <a:tab pos="3195638" algn="ct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Производственная мощность пекарни по производству хлеба составляет 800 кг/сутки. Ежедневно производится 500-600 кг хлеба и хлебобулочных изделий. </a:t>
            </a:r>
            <a:endParaRPr lang="ru-RU" sz="1400" dirty="0" smtClean="0">
              <a:ea typeface="Times New Roman" pitchFamily="18" charset="0"/>
            </a:endParaRPr>
          </a:p>
          <a:p>
            <a:pPr lvl="0" indent="450850" eaLnBrk="0" hangingPunct="0">
              <a:tabLst>
                <a:tab pos="2047875" algn="l"/>
                <a:tab pos="3195638" algn="ct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2019 году начал свою работу кондитерский цех. Его производственная мощность составляет 2000 кг/сутки. В настоящее время производится 200-300 кг кондитерских изделий в сутки.</a:t>
            </a:r>
            <a:endParaRPr lang="ru-RU" sz="1400" dirty="0" smtClean="0">
              <a:ea typeface="Times New Roman" pitchFamily="18" charset="0"/>
            </a:endParaRPr>
          </a:p>
          <a:p>
            <a:pPr lvl="0" indent="450850" eaLnBrk="0" hangingPunct="0">
              <a:tabLst>
                <a:tab pos="2047875" algn="l"/>
                <a:tab pos="3195638" algn="ct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текущем году открылось новое направление по производству грибов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вешенки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Грибной цех рассчитан на производство 4 тонн свежих грибов в месяц, из которых 1,5-2 тонны будет переработано  и выпущено в виде маринованных грибов.  Создано 15 рабочих мест. </a:t>
            </a:r>
            <a:endParaRPr lang="ru-RU" sz="1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071942"/>
            <a:ext cx="88582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Исполнение консолидированного бюджета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Доходная часть консолидированного бюджета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 за 9 мес. 2019 года исполнена в сумме 643,9  млн. руб., что составляет  64,3 % к плану года (уточненный план –  1001,3 млн. руб.).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Расходная часть консолидированного бюджета исполнена в сумме  644,6 млн. руб. или 63,7% к плану года (1012,6 млн. руб.).  Наибольший удельный вес в расходах консолидированного бюджета занимают расходы на социальную  сферу – 488,1 тыс. руб. или 75,7%.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Кредиторская  задолженность  консолидированного бюджета  на 01.10.2019 года составляет 64,8 млн. руб., из них 0,9 млн. руб. просроченная.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11474"/>
          </a:xfrm>
        </p:spPr>
        <p:txBody>
          <a:bodyPr/>
          <a:lstStyle/>
          <a:p>
            <a:pPr algn="ctr"/>
            <a:r>
              <a:rPr lang="ru-RU" sz="2000" b="1" dirty="0" smtClean="0"/>
              <a:t>МУНИЦИПАЛЬНЫЕ ПРОГРАММЫ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85794"/>
          <a:ext cx="9144002" cy="5956831"/>
        </p:xfrm>
        <a:graphic>
          <a:graphicData uri="http://schemas.openxmlformats.org/drawingml/2006/table">
            <a:tbl>
              <a:tblPr/>
              <a:tblGrid>
                <a:gridCol w="55956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20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20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14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20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09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789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муниципальных программ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3" marR="40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 2018 год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3" marR="40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 2019 год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(оценка)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3" marR="40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3" marR="40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2022 год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3" marR="40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3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и поддержка малого и среднего предпринимательства в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муниципальном районе на 2017-2020 годы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92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муниципального управления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муниципального района до 2020года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2218,7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2233,5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2890,6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2501,9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2546,5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7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физической культуры, спорта и молодежной политики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муниципального района на 2017-2020годы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8181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8302,4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11850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11840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11840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3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Социальная поддержка и социальное обслуживание граждан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муниципального района до 2020 года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18421,1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25703,7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21499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21409,6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21665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9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Защита населения и территорий от чрезвычайных ситуаций , обеспечение пожарной безопасности в Ершовском муниципальном  районе до 2020года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27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 Ершовского муниципального района Саратовской области до 2020 года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48007,8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48533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43394,5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40383,5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40176,4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69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образования на территории Ершовского муниципального  района до 2025 года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501973,4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509006,1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474971,4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499198,4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510968,2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83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Профилактика правонарушений и терроризма, противодействие незаконному обороту наркотических средств Ершовского муниципального района до  2020 года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33,4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33,4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83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Повышение энергоэффективности и энергосбережения Ершовского муниципального района до 2020 года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10983,1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11179,1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5738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6047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56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муниципальном районе Саратовской области на 2014- 2020 годы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69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транспортной системы Ершовского муниципального района на 2017-2020 годы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26317,4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26373,2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60095,5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19719,8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19719,8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07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Охрана окружающей среды, воспроизводство и рациональное использование природных ресурсов Ершовского муниципального района на  2017-2020 годы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14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АПК « Безопасный город» на территории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муниципального района  на 2017-2020годы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48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Улучшение условий и охраны труда на рабочих местах в Ершовском муниципальном районе на 2017-2020годы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97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Информационное общество Ершовского муниципального района на 2017-2020 годы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656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656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69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населения доступным жильем и развитие жилищно-коммунальной инфраструктуры Ершовского муниципального района на 2017-2020 годы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370,4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370,4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1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617162,3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632414,3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621259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601565,2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607380,9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714348" y="285728"/>
            <a:ext cx="6934200" cy="785818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lnSpc>
                <a:spcPct val="90000"/>
              </a:lnSpc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                                                                                                                                                                                                                                                                                «Развитие образования на территории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 района до 2025 года»</a:t>
            </a: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115616" y="1282750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47282" y="1325144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36296" y="1297597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2168" y="2024215"/>
            <a:ext cx="239108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18 </a:t>
            </a:r>
            <a:r>
              <a:rPr lang="ru-RU" dirty="0"/>
              <a:t>дошкольных организаций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840" y="2024214"/>
            <a:ext cx="316835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22  </a:t>
            </a:r>
            <a:r>
              <a:rPr lang="ru-RU" dirty="0"/>
              <a:t>учреждений общего образования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240" y="1938939"/>
            <a:ext cx="208823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  </a:t>
            </a:r>
            <a:r>
              <a:rPr lang="ru-RU" dirty="0" smtClean="0"/>
              <a:t>учреждения дополнительного </a:t>
            </a:r>
            <a:r>
              <a:rPr lang="ru-RU" dirty="0"/>
              <a:t>образования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168" y="2782084"/>
            <a:ext cx="2774716" cy="1851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4465" y="2787591"/>
            <a:ext cx="3400681" cy="19134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2728" y="2947544"/>
            <a:ext cx="2267744" cy="17008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898" y="4701041"/>
            <a:ext cx="2106838" cy="18235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 всеми формами дошкольного образования охвачено 1797 детей в возрасте от 1,5 до 7 лет, в том числе 241 ребёнок в 18 дошкольных группах в общеобразовательных организациях.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39753" y="4746674"/>
            <a:ext cx="3960439" cy="20159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сентября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 в общеобразовательных организациях района обучаются 4242 учащихся. </a:t>
            </a:r>
          </a:p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11 классы в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 завершили 153 выпускника, все допущены к экзаменам. </a:t>
            </a:r>
          </a:p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районе, по итогам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года, 13 медалистов федерального уровня, 5 серебряных медалистов, получивших муниципальные медали. Из семи претендентов на Знак Губернатора получили Знак Губернатора три выпускника.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4209" y="4751734"/>
            <a:ext cx="2592287" cy="20159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дополнительным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программам – 2829 чел. (учреждения дополнительного образования – 1052 чел., детские сады – 34 чел., общеобразовательные учреждения – 1743 чел.). Охват дополнительным образованием детей в возрасте от 5 до 18 лет составляет 66,6%.</a:t>
            </a:r>
          </a:p>
        </p:txBody>
      </p:sp>
    </p:spTree>
    <p:extLst>
      <p:ext uri="{BB962C8B-B14F-4D97-AF65-F5344CB8AC3E}">
        <p14:creationId xmlns:p14="http://schemas.microsoft.com/office/powerpoint/2010/main" xmlns="" val="2151539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2"/>
          <a:ext cx="9143998" cy="6857995"/>
        </p:xfrm>
        <a:graphic>
          <a:graphicData uri="http://schemas.openxmlformats.org/drawingml/2006/table">
            <a:tbl>
              <a:tblPr/>
              <a:tblGrid>
                <a:gridCol w="5828725"/>
                <a:gridCol w="569034"/>
                <a:gridCol w="548989"/>
                <a:gridCol w="549636"/>
                <a:gridCol w="548989"/>
                <a:gridCol w="549636"/>
                <a:gridCol w="548989"/>
              </a:tblGrid>
              <a:tr h="2212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ед.изм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2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1 - 6 лет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57,9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57,1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56,5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детей в возрасте 1 - 6 лет, стоящих на учете для определения в муниципальные дошкольные образовательные учреждения, в общей численности детей в возрасте 1 - 6 лет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муниципальных дошкольных образовательных учреждений, здания которых находятся в аварийном состоянии или требуют капитального ремонта, в общем числе муниципальных дошкольных образовательных учреждений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2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и дополнительное образование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муниципальных общеобразовательных учреждений, здания которых находятся в аварийном состоянии или требуют капитального ремонта, в общем количестве муниципальных общеобразовательных учреждений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13,6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22,7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22,7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детей первой и второй групп здоровья в общей численности обучающихся в муниципальных общеобразовательных учреждениях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82,5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обучающихся в муниципальных общеобразовательных учреждениях, занимающихся во вторую (третью) смену, в общей численности обучающихся в муниципальных общеобразовательных учреждениях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12,1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учреждениях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т.р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детей в возрасте 5 - 18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36,8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41,8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47,9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56,1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75409"/>
            <a:ext cx="4824536" cy="363461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512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молодежной политики проведено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в которых приняло участие 2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</a:p>
          <a:p>
            <a:pPr marL="36512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праздник для выпускников школ города «Алые паруса»;                                                                                -конкурс эстрадного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мастертсва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«Триумф»;                                                                                                  - праздник «С тобой и за тебя, Россия!», посвященный Дню России;                                                             - военно-патриотическая игра «Зарница»</a:t>
            </a:r>
          </a:p>
          <a:p>
            <a:pPr marL="36512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соревнования по разборке-сборке макета АК 74, 83 участника;                                                               - месячник военно-патриотического воспитания:   соревнования по волейболу, баскетболу,  многоборью, стрельбе, лыжные гонки, всего  720 участников. В районе действует детская общественная организация «Родник», объединяющая 32 детских школьных общественных организации. Прошло 4 заседания актива организации. Численность организации 4 163 учащихся. </a:t>
            </a:r>
          </a:p>
          <a:p>
            <a:pPr marL="36512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Приобретена экипировка для волонтеров, утверждена символика волонтерского движения, разработана нормативно правовая база для развития и совершенствования волонтерского движения на территории района. В рамках открытия «Года Волонтера» в феврали апреле прошли  встречи главы администрации  района с волонтерами и торжественное вручение волонтерских книжек.</a:t>
            </a:r>
          </a:p>
          <a:p>
            <a:pPr marL="36512" indent="0" algn="just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" indent="0" algn="just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" indent="0" algn="just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04900" y="134865"/>
            <a:ext cx="6934200" cy="432048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lnSpc>
                <a:spcPct val="90000"/>
              </a:lnSpc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Молодёжная политика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8758" y="3507060"/>
            <a:ext cx="3968490" cy="2644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857232"/>
            <a:ext cx="3978016" cy="2653929"/>
          </a:xfrm>
          <a:prstGeom prst="rect">
            <a:avLst/>
          </a:prstGeom>
        </p:spPr>
      </p:pic>
      <p:pic>
        <p:nvPicPr>
          <p:cNvPr id="9" name="Рисунок 8" descr="C:\Users\Borodina\Desktop\фото фин орган\_DSC01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357694"/>
            <a:ext cx="4714908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03535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75409"/>
            <a:ext cx="3786181" cy="303934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512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1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2019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территории Ершовского муниципального района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опекой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12" indent="0" algn="just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причинами сиротства детей остаются семейное неблагополучие, асоциальное поведение родителей, невыполнение обязанностей по воспитанию и содержанию несовершеннолетних. </a:t>
            </a:r>
            <a:endParaRPr lang="ru-RU" sz="13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" indent="0" algn="just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Число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родители которых лишены родительских прав, за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составляет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ограниченных в родительских правах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Количество приёмных семей - 22 . Число приемных детей, находящихся на воспитании в приёмных семьях составило 64 ребенка.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04900" y="134865"/>
            <a:ext cx="6934200" cy="432048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lnSpc>
                <a:spcPct val="90000"/>
              </a:lnSpc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" y="3786190"/>
            <a:ext cx="4147955" cy="2960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57" y="675409"/>
            <a:ext cx="5368351" cy="30242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5" y="3714752"/>
            <a:ext cx="5072066" cy="3143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0522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857232"/>
          </a:xfrm>
        </p:spPr>
        <p:txBody>
          <a:bodyPr/>
          <a:lstStyle/>
          <a:p>
            <a:pPr algn="ctr"/>
            <a:r>
              <a:rPr lang="ru-RU" sz="1400" b="1" dirty="0" smtClean="0"/>
              <a:t>Муниципальная программа: «Развитие физической культуры, спорта и молодежной политики </a:t>
            </a:r>
            <a:r>
              <a:rPr lang="ru-RU" sz="1400" b="1" dirty="0" err="1" smtClean="0"/>
              <a:t>Ершовского</a:t>
            </a:r>
            <a:r>
              <a:rPr lang="ru-RU" sz="1400" b="1" dirty="0" smtClean="0"/>
              <a:t> муниципального района на 2017-2020годы»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256"/>
            <a:ext cx="414337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232"/>
            <a:ext cx="42148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Borodina\Desktop\фото фин орган\wGXGBHNpKA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714356"/>
            <a:ext cx="2428892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714356"/>
            <a:ext cx="59293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0109"/>
            <a:ext cx="56435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создание условий, обеспечивающих возможность гражданам систематически заниматься физической культурой и спортом; - создание условий и возможностей для успешной социализации и эффективной самореализации молодежи, развития ее потенциала в интересах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муниципального района; - создание условий для развития системы патриотического воспитания детей и молодежи;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создание условий для развития потенциала молодежи.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2214555"/>
          <a:ext cx="8929717" cy="2143140"/>
        </p:xfrm>
        <a:graphic>
          <a:graphicData uri="http://schemas.openxmlformats.org/drawingml/2006/table">
            <a:tbl>
              <a:tblPr/>
              <a:tblGrid>
                <a:gridCol w="4066254"/>
                <a:gridCol w="396275"/>
                <a:gridCol w="661082"/>
                <a:gridCol w="792551"/>
                <a:gridCol w="1062949"/>
                <a:gridCol w="925886"/>
                <a:gridCol w="1024720"/>
              </a:tblGrid>
              <a:tr h="20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7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увеличение численности занимающихся физической культурой и спортом на регулярной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основе от общей численности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7975" indent="-307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2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увеличение охвата детей 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подростков,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занимающихся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спортивных школах, объединениях и секциях района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увеличение количества молодых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людей,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принимающих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участие в деятельности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молодёжных организаций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клубов патриотической 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военно-патриотической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направленности, школьных музеев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уголков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боевой славы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55721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соответствии с утвержденным календарным планом спортивно-массовых мероприятий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были организованы и проведены: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 спортивный праздник «Зимние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среди учащихся 4-6 классов школ города,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участие в соревнованиях по лыжным гонкам на призы Губернатора в рамках XXXVII во Всероссийской лыжной гонки «Лыжня России»,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 волейбольный турнир, посвященный Дню защитников Отечества,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 соревнования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дартсу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гиревому спорту,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 соревнования по мини-футболу среди мужских команд,</a:t>
            </a:r>
          </a:p>
        </p:txBody>
      </p:sp>
      <p:pic>
        <p:nvPicPr>
          <p:cNvPr id="3" name="Рисунок 2" descr="C:\Users\Borodina\Desktop\фото фин орган\_DSC04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00480"/>
            <a:ext cx="392908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57686" y="4143380"/>
            <a:ext cx="478631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Особое место уделяется военно-патриотическому воспитанию детей и молодежи. В апреле текущего года созданы 2 отряда юнармейцев (на базе школ № 3 и 1). 40 юнармейцам школ № 1 и 3 в торжественной обстановке вручены удостоверения и красные береты – символ движения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юнармии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Ребята приняли активное участие в акциях «Бессмертный полк», «Георгиевская ленточка», встреча ретро- поезда времен ВОВ. 	</a:t>
            </a: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446" y="142852"/>
            <a:ext cx="3016743" cy="20717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2143116"/>
            <a:ext cx="7786742" cy="1887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турнир по мини-футболу среди юношей,  посвященный памяти Котова Б.М.,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спортивные соревнования школьников «Президентские состязания»,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велопробег, посвященный Дню физкультурника,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/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турнир по мини-футболу среди ветеранов, посвященный памяти  Н.Г.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Чеусова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 турнир по баскетболу среди девушек, посвященный Дню Победы в Великой Отечественной Войне.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итогам тестирования ГТО 87 человек получили золотой знак  ГТО  40 человек, серебряный знак 37, бронзовый 10 человек</a:t>
            </a:r>
            <a:endParaRPr lang="ru-RU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70648" cy="500042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«Культура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Саратовской области до 2020 года»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14356"/>
            <a:ext cx="6643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714356"/>
            <a:ext cx="62150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-создание условий для равной доступности культурных благ, развития и реализации культурного и духовного потенциала каждой личности;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-поддержание стабильной общественно-политической обстановки,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общественных инициатив и целевых проектов общественных  объединений, некоммерческих организаций, направленных на гармонизацию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межнациональных отношений в ЕМР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214555"/>
            <a:ext cx="88582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культуры за 2019 года клубными учреждениями города и района проведено 16984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мероприятий. Количество присутствовавших на мероприятиях составило 454798 человек;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Клубных формирований в районе –282; в них занимается – 2870 человек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В народном историко-краеведческом музее проведено 154 экскурсии, 78 выставок, 26 бесед; Посетило музей 3800 человек.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357562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Настоящим событием в культурной жизни нашего муниципального образования стало открытие летнего кинотеатра, где на большом экране все желающие теперь совершенно бесплатно могут смотреть любимые фильмы  «Золотого фонда российского кино». В канун Дня молодежи прошло торжественное открытие  скульптурной композиции А.С. Пушкина и Н.Н. Гончаровой.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июне в городском парке отдыха им. Пушкина  прошел первый фестиваль шансона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кругу друзей».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Этим летом парк им. П.С. Пушкина стал настоящим центром досуга и семейного отдыха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Borodina\Desktop\park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6322"/>
            <a:ext cx="307180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Borodina\Desktop\2a1dff4989425f1dd4988113b5ea866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786322"/>
            <a:ext cx="314324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Borodina\Desktop\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772025"/>
            <a:ext cx="278608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4048" y="1803640"/>
            <a:ext cx="395711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48680"/>
            <a:ext cx="396044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70360"/>
            <a:ext cx="460851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1803640"/>
            <a:ext cx="460851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следующий за текущим финансовым годом.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2574902"/>
            <a:ext cx="460851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финансовых года, следующие за очередным финансовым годом.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3563574"/>
            <a:ext cx="87816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финансовый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предшествующий текущему финансовому году.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4532327"/>
            <a:ext cx="878165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реализации прав населения муниципального образования (общественности) на участие в процессе принятия решений органами местного самоуправления посредством проведения собрания для публичного обсуждения проектов нормативных правовых актов муниципального образования и других общественно значимых вопросов.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3429001"/>
          <a:ext cx="8643998" cy="3342280"/>
        </p:xfrm>
        <a:graphic>
          <a:graphicData uri="http://schemas.openxmlformats.org/drawingml/2006/table">
            <a:tbl>
              <a:tblPr/>
              <a:tblGrid>
                <a:gridCol w="4632420"/>
                <a:gridCol w="477569"/>
                <a:gridCol w="594029"/>
                <a:gridCol w="712164"/>
                <a:gridCol w="831975"/>
                <a:gridCol w="712164"/>
                <a:gridCol w="683677"/>
              </a:tblGrid>
              <a:tr h="2971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Важнейшие целевые показатели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endParaRPr lang="ru-RU" sz="1400" spc="-3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увеличение уровня удовлетворенности населения качеством предоставления муниципальных услуг в сфере культуры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благоприятных условий для улучшения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культурно-досугового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обслуживания населения; укрепления материально-технической базы отрасли;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культурной среды, отвечающей растущим потребностям личности и общества, повышение качества, разнообразия и эффективности услуг в сфере культуры;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отремонтированных учреждений культуры от общего числа учреждений культуры района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67175" algn="l"/>
                        </a:tabLst>
                      </a:pPr>
                      <a:r>
                        <a:rPr lang="ru-RU" sz="1400" spc="-3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214290"/>
            <a:ext cx="607219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традиционными мероприятиями: Рождество, 23 февраля, 8 марта, 9 мая, профессиональные праздники. были проведены следующие мероприятия: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традиционно в нашем районе проводятся конкурсы «Лучший клубный работник» и «Живи, мой край родной» направленные на выявление творческих, талантливых людей,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областным центром народного творчества им. Руслановой проводится ряд конкурсов, в которых наши учреждения культуры принимают активное участие. В конкурсе эстрадной песни «Золотой микрофон» и конкурсе исполнителей народной песни им. Л.А.Руслановой  приняли участие солисты учреждений культуры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района.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особое внимание уделяется районом гармонизации межнациональных отношений, так проводятся традиционные праздники Масленица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Borodina\Desktop\P101006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"/>
            <a:ext cx="3009895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0" y="357166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 августа I фестиваль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подсолнухи»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собрал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земле в детском оздоровительном лагере "Дельфин"  старых и новых друзей. К этому событию готовились все сельские поселения, коллектив РДК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МР и жители города. Столы в гостеприимных шатрах, палатках, подворьях буквально ломились от всевозможных блюд, приготовленных умелыми хозяюшками. Многочисленные зрители охотно любовались авторскими работами народных умельцев. Конкурс частушек, дефиле модной одежды, выступление творческих коллективов — зрители эмоционально встречали каждый номер праздничной программы.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подсолнухи» - это яркий и вкусный фестиваль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района; подсолнечное масло, семечки, свежий мёд, - далеко не полный список фестивальной атрибутики. Символ праздника - подсолнух символизирует плодородие, единство народов, солнечный свет и духовное начало. Все значения этого символа переплелись на нашем фестивале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http://rdk-ershov.srt.muzkult.ru/media/2019/08/27/1264345212/_DSC0609.JPG.crop_144x144.jpg">
            <a:hlinkClick r:id="rId2" tooltip="&quo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22859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rdk-ershov.srt.muzkult.ru/media/2019/08/27/1264345191/_DSC0735.JPG.crop_144x144.jpg">
            <a:hlinkClick r:id="rId4" tooltip="&quot;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2357430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rdk-ershov.srt.muzkult.ru/media/2019/08/27/1264345184/_DSC0689.JPG.crop_144x144.jpg">
            <a:hlinkClick r:id="rId6" tooltip="&quot;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2357430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rdk-ershov.srt.muzkult.ru/media/2019/08/27/1264345159/_DSC0529.JPG.crop_144x144.jpg">
            <a:hlinkClick r:id="rId8" tooltip="&quot;&quot;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2357430"/>
            <a:ext cx="221454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rdk-ershov.srt.muzkult.ru/media/2019/08/27/1264345167/_DSC0586.JPG.crop_144x144.jpg">
            <a:hlinkClick r:id="rId10" tooltip="&quot;&quot;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357694"/>
            <a:ext cx="25717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rdk-ershov.srt.muzkult.ru/media/2019/08/27/1264345093/_DSC0838.JPG.crop_144x144.jpg">
            <a:hlinkClick r:id="rId12" tooltip="&quot;&quot;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71736" y="4357694"/>
            <a:ext cx="230029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rdk-ershov.srt.muzkult.ru/media/2019/08/27/1264345166/_DSC0581.JPG.crop_144x144.jpg">
            <a:hlinkClick r:id="rId14" tooltip="&quot;&quot;"/>
          </p:cNvPr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86314" y="4286256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://rdk-ershov.srt.muzkult.ru/media/2019/08/27/1264345164/_DSC0597.JPG.crop_144x144.jpg">
            <a:hlinkClick r:id="rId16" tooltip="&quot;&quot;"/>
          </p:cNvPr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72330" y="4357694"/>
            <a:ext cx="2071670" cy="201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транспортной системы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1" y="857250"/>
            <a:ext cx="3429023" cy="22859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57620" y="714356"/>
            <a:ext cx="50720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Комплексное развитие транспортной инфраструктуры и обеспечения безопасности дорожного движения, ремонта и содержания автомобильных дорог на территории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Ожидаемые результаты реализации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качества, эффективности и доступности транспортного обслуживания населения и субъектов экономической деятельности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-обеспечение надежности и безопасности системы транспортной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инфраструктуры.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071810"/>
            <a:ext cx="38576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рамках исполнения мероприятий по содержанию автомобильных дорог в 2019 год заключено муниципальных контрактов и договоров на сумму 8423,5 тыс. руб.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Общая протяженность автомобильных дорог, расположенных в черте городского поселения муниципального образования город Ершов  составляет 120,7  км.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786322"/>
            <a:ext cx="38576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зимнее содержание дорог в  2019 году из бюджета городского поселения   было выделено 1300,0 тыс. руб. Проведены работы по ямочному ремонту дорожно-уличной сети города на сумму 2500 тыс. руб. Работы проводились на улицах с интенсивным движением общественного и другого транспорта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3143247"/>
            <a:ext cx="50006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 ямочный ремонт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автоподъездам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 населенным пунктам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Перекопновского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МО и п.Прудовой. Проведены работ по укладке слоя износа на участках автомобильных дорог города: ул. Юбилейная (от перекрестка с ул. Московская до  ул. 25 Партсъезда), ул.40 лет Победы (от ул.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Новоершовской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ул. Ворошилова) на сумму 3 282,3 тыс. руб., ул. Ворошилова (от ул.40 лет Победы до пересечения с ул. Ленина) на сумму 3769,4 тыс. руб.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заключенным соглашениям с сельскими поселениями для оперативного решения вопросов содержания и ремонта дорожно-уличной сети муниципальным образованиям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были переданы соответствующие полномочия и межбюджетные трансферты.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2019 году дорожный фонд по сельским поселениям составит в сумме 7,8 млн. руб.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9 мес. 2019 год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сельскими поселениями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выполнены работы по зимнему и летнему содержание дорог  на сумму 5850,8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829576" cy="654350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Развитие муниципального управления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до 2020года»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Borodina\Desktop\logo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142985"/>
            <a:ext cx="114300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0298" y="1071547"/>
          <a:ext cx="6357981" cy="1393317"/>
        </p:xfrm>
        <a:graphic>
          <a:graphicData uri="http://schemas.openxmlformats.org/drawingml/2006/table">
            <a:tbl>
              <a:tblPr/>
              <a:tblGrid>
                <a:gridCol w="1698735"/>
                <a:gridCol w="851874"/>
                <a:gridCol w="995188"/>
                <a:gridCol w="994186"/>
                <a:gridCol w="1142512"/>
                <a:gridCol w="675486"/>
              </a:tblGrid>
              <a:tr h="169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4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Ресурсное обеспечение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реализации муниципальной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программы, тыс.руб.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2218,7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2233,5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2890,6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2501,9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2546,5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4" y="3857628"/>
          <a:ext cx="8501123" cy="2629093"/>
        </p:xfrm>
        <a:graphic>
          <a:graphicData uri="http://schemas.openxmlformats.org/drawingml/2006/table">
            <a:tbl>
              <a:tblPr/>
              <a:tblGrid>
                <a:gridCol w="4628496"/>
                <a:gridCol w="629746"/>
                <a:gridCol w="629746"/>
                <a:gridCol w="754984"/>
                <a:gridCol w="629746"/>
                <a:gridCol w="629746"/>
                <a:gridCol w="598659"/>
              </a:tblGrid>
              <a:tr h="637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yandex-sans"/>
                          <a:ea typeface="Calibri"/>
                          <a:cs typeface="Times New Roman"/>
                        </a:rPr>
                        <a:t>Важнейшие целевые показатели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измерения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2018</a:t>
                      </a: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4495"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Цель программы: Повышение качества и эффективности административно- управленческих процессов, повышение уровня удовлетворенности населения предоставляемыми муниципальными услугами, содействие созданию комфортных условий проживания во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всех</a:t>
                      </a:r>
                      <a:r>
                        <a:rPr lang="ru-RU" sz="9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населенных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пунктах, содействие органам местного самоуправления поселений в 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реализацииполномочий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, определенных законодательством;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Создание условий для развития и совершенствования муниципальной службы в органах местного самоуправления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 муниципального района;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Создание эффективной системы подготовки, переподготовки и повышения квалификации кадров для работы в органах местного самоуправления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 муниципального района.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7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Обеспечение высокого качества и своевременного предоставления услуг по обслуживанию администрации Ершовского муниципального района, обеспечение ведения бухгалтерского и статистического учета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7158" y="2500305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Целевые показатели муниципальной программы(индикаторы)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1.Степень эффективной деятельности органов местного самоуправления до 55% к 2020году; 2.Усовершенствование нормативно-правовой базы по вопросам развития муниципальной службы до 100% к действующему законодательству по вопросам муниципальной службы;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3.Увеличение числа муниципальных служащих, повысивших уровень профессиональной подготовки до 21 % от общего количества муниципальных служащих, замещающих на постоянной основе должности муниципальной службы в администрации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муниципального района до 2020года.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ovvolk.ru/wp-content/uploads/2019/01/%D0%AD%D0%BD%D0%B5%D1%80%D0%B3%D0%BE%D1%81%D0%B1%D0%B5%D1%80%D0%B5%D0%B6%D0%B5%D0%BD%D0%B8%D0%B5-2-1-1024x7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714357"/>
            <a:ext cx="242889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868" y="1142984"/>
            <a:ext cx="5214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Обеспечение рационального использования топливно-энергетических ресурсов и снижение энергоемкости муниципального продукта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40% к 2020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0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энергосбережения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до 2020 года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235743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 рамках реализации мероприятий муниципальной программы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Энергосбережение и    повышение  энергетической эффективности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муниципального района на   2011- 2020 годы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счет иных межбюджетных трансфертов в сумме 12,7 млн. руб.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(местный бюджет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580,0 тыс. руб.) проводятся работы по установке 4-х модульных котельных на объекты социальной сферы МДОУ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Тополек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МБУК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Районный дом культуры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МБУК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Межпоселенческая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центральная библиотека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БТИ, административные здания по ул. Интернациональная, д.7, 9, 26, осуществлявшие ранее централизованное теплоснабжение от котельной №6, которая на сегодняшний день выработала свой ресурс.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проводятся заключительные строительно-монтажные работы. Освоено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7346,2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т.ч. местный бюджет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446,0 тыс. руб.)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 текущем 2019 году в рамках муниципальной программы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муниципального образования г.Ершов на 2011-2020 годы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софинансировании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местного бюджета в размере 22,4 млн. руб. и средств собственников жилых помещений запланирован перевод на индивидуальное отопление 503 абонентов в 14 многоквартирных домах по ул.Космонавтов и Мелиоративной, отапливаемых котельной № 1 МУП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Городское хозяйство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настоящее время строительно-монтажные работы находятся в стадии завершении, освоено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6309,3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руб.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Согласно областной программе капитального ремонта общего имущества в многоквартирных домах на  2017 год было запланировано проведение работ по капитальному ремонту крыш 9 МКД. Ни один дом не был отремонтирован в связи с признанием объявленных аукционов не состоявшимися по причине отсутствия заявок на участие со стороны подрядных организаций.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На 2018 год было запланировано проведение работ по капитальному ремонту кровли в  6 МКД. Работы по 4 домам на сегодняшний день закончены и приняты НО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Фонд капитального ремонта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На 2019 год запланирован капитальный ремонт кровли 6 МКД. В настоящее время ведутся работы по разработке проектно-сметной документации по 4 МКД. По 2 МКД 18.10.2019 года заключены договоры на выполнение работ по капитальному ремонту кровли, выполнение работ перенесено  на 2020 год в связи с погодными условиями. Объявлены аукционы по 8 МКД, включенным в краткосрочный план на 2020 год,   по определению организации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проектировщика на выполнение работ по разработке ПСД.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«Обеспечения населения доступным жильем и развитие жилищно-коммунальной инфраструктуры ЕМР до 2022 года»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857232"/>
            <a:ext cx="63579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Обеспечение жильем молодых семей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Задачи: - удовлетворение потребностей молодых семей, нуждающихся в улучшении жилищных условий в доступном  и комфортном жилье;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нормативное, правовое  и методологическое обеспечение мероприятий по улучшению жилищных условий молодых семей,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разработка и внедрение финансовых и организационных механизмов оказания поддержки молодым семьям, нуждающимся в улучшении жилищных условий.</a:t>
            </a:r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428868"/>
            <a:ext cx="8715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молодых семьи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получила жилищный сертификат  на приобретение жилья на сумму 740,9 тыс. руб., в том числе за счет местного бюджета 50 тыс. руб.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28836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«Улучшение условий и охраны труда на рабочих местах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Ершовском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муниципальном районе на 2017-2020годы»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3786190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Соблюдение требований законодательства по охране труда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муниципальном районе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786322"/>
            <a:ext cx="1500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Целевые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показатели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эффективности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4643446"/>
            <a:ext cx="7143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Доля рабочих мест, на которых проведена специальная оценка условий труда, в общем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количестве рабочих мест, подлежащих специальной оценке условий труда;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Доля работников, прошедших обучение по охране труда в специализированных организациях, к планируемой их численности в отчетном периоде;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3.Доля работников, прошедших медицинское освидетельствование (диспансеризацию), в общей численности работников, подлежащих обязательным периодическим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Медицинским (диспансеризации) в отчетном периоде.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15716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http://lgov.su/upload/000/u1/000/wpkudpq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7"/>
            <a:ext cx="2286016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Профилактика правонарушений и терроризма, противодействие незаконному обороту наркотических средств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до  2020 года»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857232"/>
            <a:ext cx="178591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44" y="857233"/>
            <a:ext cx="7072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- Снижение уровня незаконного потребления наркотиков жителями района, а также количества преступлений, связанных с незаконным оборотом наркотических средств и психотропных веществ;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совершенствование системы профилактики правонарушений с целью укрепления правопорядка и обеспечения общественной безопасности граждан; - снижение уровня преступности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571876"/>
            <a:ext cx="2143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" y="2214551"/>
          <a:ext cx="9143998" cy="4631467"/>
        </p:xfrm>
        <a:graphic>
          <a:graphicData uri="http://schemas.openxmlformats.org/drawingml/2006/table">
            <a:tbl>
              <a:tblPr/>
              <a:tblGrid>
                <a:gridCol w="5501269"/>
                <a:gridCol w="520390"/>
                <a:gridCol w="586608"/>
                <a:gridCol w="691562"/>
                <a:gridCol w="691562"/>
                <a:gridCol w="605529"/>
                <a:gridCol w="547078"/>
              </a:tblGrid>
              <a:tr h="2474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программы, наименование показателя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изм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Значение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показателей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2021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84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Подпрограмма 1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«Комплексные меры  противодействия злоупотреблению наркотиками и их незаконному обороту в 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муниципальном районе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2020 года»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площадь ежегодно выявленных  очагов произрастания  дикорастущей конопли; 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кв.м.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24500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25500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26000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26500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число лиц, охваченных профилактическими мероприятиями;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4365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4465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4665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4915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лиц, ежегодно привлеченных к административной ответственности за  правонарушения, связанные с незаконным оборотом наркотиков;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84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Подпрограмма  2 «Профилактика терроризма и экстремизма,  а также минимизации и (или)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ликвидации последствий проявлений терроризма, экстремизма на территории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муниципального района до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27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образовательных организаций, условия которых соответствуют требованиям антитеррористической защищенности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84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Подпрограмма  3 «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Профилактика правонарушений и усиление борьбы с преступностью на территории 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района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  2020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участников «Добровольной народной дружины»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Охват учащихся внеурочной и каникулярной занятости 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отрядов «Юные помощники полиции» в общеобразовательных учреждениях Ершовского района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отряд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647" marR="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320"/>
            <a:ext cx="8501122" cy="1143000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среднего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Предпринимательства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Ершовском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муниципальном районе на 2017 – 2020 годы»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214422"/>
            <a:ext cx="6643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ускорение темпов экономического роста района через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малого и среднего бизнеса, путем стимулирования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создания новых малых предприятий, повышения их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конкурентоспособности, увеличения занятости работников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секторе малого и среднего предпринимательства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7" y="1214422"/>
            <a:ext cx="3071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2857496"/>
          <a:ext cx="8715436" cy="3429024"/>
        </p:xfrm>
        <a:graphic>
          <a:graphicData uri="http://schemas.openxmlformats.org/drawingml/2006/table">
            <a:tbl>
              <a:tblPr/>
              <a:tblGrid>
                <a:gridCol w="3949310"/>
                <a:gridCol w="836850"/>
                <a:gridCol w="855972"/>
                <a:gridCol w="855972"/>
                <a:gridCol w="748520"/>
                <a:gridCol w="747610"/>
                <a:gridCol w="721202"/>
              </a:tblGrid>
              <a:tr h="333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Ед.изм.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Число субъектов малого и среднего предпринимательства в расчете </a:t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10 тыс. человек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физических лиц, получающих доходы от предпринимательской и иной приносящий доход деятельности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Чистый доход физических лиц, получающих доходы от предпринимательской и иной приносящий доход деятельности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т.р.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139014" cy="857232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программа: «Социальная поддержка и социальное обслуживание граждан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до 2020 года»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786842" cy="6072206"/>
          </a:xfrm>
        </p:spPr>
        <p:txBody>
          <a:bodyPr/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программы:- повышение качества жизни отдельных категорий граждан ЕМР;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-создание условий для отдыха и оздоровление детей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4"/>
            <a:ext cx="3286116" cy="2143116"/>
          </a:xfrm>
          <a:prstGeom prst="rect">
            <a:avLst/>
          </a:prstGeom>
        </p:spPr>
      </p:pic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1428736"/>
            <a:ext cx="500062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на базе 15 общеобразовательных организаций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3 смены была организована работа летних  оздоровительных лагерей с дневным пребыванием детей с общим охватом 247 детей. На организацию работы лагерей с дневным пребыванием детей выделено из муниципального бюджета 619,2 тыс. руб.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 2019 году  за счёт средств муниципального бюджета 37 обучающихся оздоровлены в МАУ ЗДОЛ «Дельфин» г.Ершова. На приобретение путевок направлено  461,8 тыс. руб.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занятости и социальной поддержки подростков в возрасте от 14 до 18 лет на базе общеобразовательных организаций в 2019 году было создано 152 временных рабочих места. Приоритетом при трудоустройстве пользуются дети из семей, нуждающихся в социальной поддержке государства. В том числе, трудоустроены 3 подростка, состоящих на учёте в ГДН ОМВД. Из муниципального бюджета направлено 200,0 тыс. руб. на организацию временных рабочих мест для подростков</a:t>
            </a:r>
            <a:endParaRPr lang="ru-RU" sz="1200" dirty="0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214678" y="4286256"/>
            <a:ext cx="592932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районе зарегистрировано 24377 получателей мер социальной поддержки для семей с детьми, которым произведены выплаты  на сумму 109,05 млн. руб. (101,0 % к уровню  9 мес. 2018 г.).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Проведено оздоровление детей, всего за 2019 год по состоянию на 01 сентября, согласно разнарядке Министерства социального развития Саратовской  области, на отдых и оздоровление было направлено 387 детей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Ершовского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района, из них 146 путевок для детей из семей, находящихся в трудной жизненной ситуации: опекунские семьи 37 человек, многодетные семьи 28 человек, малообеспеченные семьи 81 человек.  По санаторно-курортному направлению оздоровления детей «диспансерной группы» предоставлено 190 путевки, что составило 75 % от общего числа обратившихся.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725788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«Информационное общество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на 2017 – 2020 годы»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928671"/>
            <a:ext cx="65008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857233"/>
            <a:ext cx="600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получение гражданами и организациями преимуществ от применения информационных и телекоммуникационных технологий; обеспечение информационной открытости органов местного самоуправления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928802"/>
          <a:ext cx="8715435" cy="724369"/>
        </p:xfrm>
        <a:graphic>
          <a:graphicData uri="http://schemas.openxmlformats.org/drawingml/2006/table">
            <a:tbl>
              <a:tblPr/>
              <a:tblGrid>
                <a:gridCol w="4355442"/>
                <a:gridCol w="645217"/>
                <a:gridCol w="773532"/>
                <a:gridCol w="1037443"/>
                <a:gridCol w="903668"/>
                <a:gridCol w="1000133"/>
              </a:tblGrid>
              <a:tr h="49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Объемы финансового обеспечения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4071941"/>
          <a:ext cx="8715437" cy="2500331"/>
        </p:xfrm>
        <a:graphic>
          <a:graphicData uri="http://schemas.openxmlformats.org/drawingml/2006/table">
            <a:tbl>
              <a:tblPr/>
              <a:tblGrid>
                <a:gridCol w="3968677"/>
                <a:gridCol w="386766"/>
                <a:gridCol w="645216"/>
                <a:gridCol w="773533"/>
                <a:gridCol w="1037444"/>
                <a:gridCol w="903668"/>
                <a:gridCol w="1000133"/>
              </a:tblGrid>
              <a:tr h="240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доля предоставленных муниципальных услуг органами местного самоуправления </a:t>
                      </a:r>
                      <a:r>
                        <a:rPr lang="ru-RU" sz="1150" dirty="0" err="1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 муниципального района, в электронном виде, в том числе на базе МФЦ от общего количества муниципальных услуг, органами местного самоуправления ЕМР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7975" indent="-307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85,2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85,3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85,5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1301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1311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1315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1320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1320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4282" y="2786058"/>
            <a:ext cx="89297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совершенствуя процедуру оценки населением деятельности органов местного самоуправления и по мере разработки информационного материала, в котором доступным языком излагаются основные полномочия органа местного самоуправления, направления и стратегии развития района с последующим проведением исследований эффективности деятельности ОМСУ. В 2018 году проведен опрос. Сбор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информации-анкетирование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опрошено 410 человек, проживающих в МО г.Ершов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16632"/>
            <a:ext cx="8420072" cy="36004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Гражданин, его участие в бюджетном процессе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87624" y="591979"/>
            <a:ext cx="6934200" cy="432048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1">
                <a:shade val="30000"/>
                <a:satMod val="200000"/>
              </a:schemeClr>
            </a:contourClr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формировать доходную  часть бюджета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1146602"/>
            <a:ext cx="5272088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налогоплательщик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451450" y="1874269"/>
            <a:ext cx="484188" cy="42862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5120" y="2285993"/>
            <a:ext cx="2245287" cy="15716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4084" y="3929066"/>
            <a:ext cx="527208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получатель социальных гарантий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06362" y="5000637"/>
            <a:ext cx="8930134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социальные гарантии – расходная часть бюджета (образование, ЖКХ, культура, социальная политика, физическая культура и спорт и другие направления социальных гарантий населению)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451450" y="4572009"/>
            <a:ext cx="484188" cy="428628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3364" y="5805070"/>
            <a:ext cx="1512168" cy="10101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256" y="5805070"/>
            <a:ext cx="1579395" cy="10529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678" y="5805070"/>
            <a:ext cx="1586335" cy="10529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5877272"/>
            <a:ext cx="148722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6400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01080" cy="1142984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территорий от чрезвычайных ситуаций, обеспечение пожарной безопасности муниципального образования  до 2020 года»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6" y="2714620"/>
          <a:ext cx="8786870" cy="4171475"/>
        </p:xfrm>
        <a:graphic>
          <a:graphicData uri="http://schemas.openxmlformats.org/drawingml/2006/table">
            <a:tbl>
              <a:tblPr/>
              <a:tblGrid>
                <a:gridCol w="683350"/>
                <a:gridCol w="4140655"/>
                <a:gridCol w="87577"/>
                <a:gridCol w="560291"/>
                <a:gridCol w="683350"/>
                <a:gridCol w="682660"/>
                <a:gridCol w="682660"/>
                <a:gridCol w="681973"/>
                <a:gridCol w="584354"/>
              </a:tblGrid>
              <a:tr h="2359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программы, наименование показателя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Единица измерения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9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51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«Защита населения и территорий от чрезвычайных ситуаций, обеспечение пожарной безопасности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муниципального образования г. Ершов до 2019 года»</a:t>
                      </a: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99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51805" algn="l"/>
                          <a:tab pos="565658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Подпрограмма 1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«Предупреждение чрезвычайных ситуаций и защита населенных пунктов от подтоплений»</a:t>
                      </a: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9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увеличение охвата населения, обученного в области защиты от чрезвычайных ситуаций природного и техногенного характера</a:t>
                      </a: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уменьшение территорий населенных пунктов, подтапливаемых в период половодья</a:t>
                      </a: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улучшение готовности  реагирования сил и средств к осуществлению мероприятий по ликвидации возможных или возникших чрезвычайных ситуаций</a:t>
                      </a: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09" marR="35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yandex-sans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100010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программы: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необходимых условий для предотвращения гибели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травмирования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людей при чрезвычайных ситуациях, защите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природной среды в зоне чрезвычайных ситуаций;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предупреждение чрезвычайных ситуаций и повышение устойчивости функционирования организаций, а также объектов социального назначения в чрезвычайных ситуациях;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готовности к действиям органов управления, сил и средств, предназначенных и выделяемых для предупреждения ликвидации чрезвычайных ситуаций;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сбор, обработка, обмен и выдача информации в области защиты населения и территорий от чрезвычайных ситуаций.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пожарной безопасности.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214553"/>
          <a:ext cx="8643998" cy="3943982"/>
        </p:xfrm>
        <a:graphic>
          <a:graphicData uri="http://schemas.openxmlformats.org/drawingml/2006/table">
            <a:tbl>
              <a:tblPr/>
              <a:tblGrid>
                <a:gridCol w="4475386"/>
                <a:gridCol w="627957"/>
                <a:gridCol w="733478"/>
                <a:gridCol w="627219"/>
                <a:gridCol w="732739"/>
                <a:gridCol w="732001"/>
                <a:gridCol w="646066"/>
                <a:gridCol w="69152"/>
              </a:tblGrid>
              <a:tr h="499092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Подпрограмма  2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«Обеспечение пожарной безопасности на территории муниципального образования г. Ершов»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18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увеличение охвата населения, обученного в области защиты от чрезвычайных ситуаций природного и техногенного характера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3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снижение рисков пожаров на производстве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улучшение готовности  реагирования сил и средств к осуществлению мероприятий по ликвидации возможных или возникших чрезвычайных ситуаций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02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увеличение охвата населения, обученного в области обеспечения пожарной безопасности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9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обеспеченность населения противопожарной агитацией (памятки, плакаты)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7825" name="Picture 1" descr="prichina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2850" y="0"/>
            <a:ext cx="285115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 descr="img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257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 descr="lga4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"/>
            <a:ext cx="364333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70648" cy="1142984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«АПК «Безопасный город» на территории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на 2017-2020 годы»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1" y="3357561"/>
          <a:ext cx="8572560" cy="3286150"/>
        </p:xfrm>
        <a:graphic>
          <a:graphicData uri="http://schemas.openxmlformats.org/drawingml/2006/table">
            <a:tbl>
              <a:tblPr/>
              <a:tblGrid>
                <a:gridCol w="3602555"/>
                <a:gridCol w="758307"/>
                <a:gridCol w="842102"/>
                <a:gridCol w="842102"/>
                <a:gridCol w="842696"/>
                <a:gridCol w="842696"/>
                <a:gridCol w="842102"/>
              </a:tblGrid>
              <a:tr h="24288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Приобретение оборудования и техническое оснащение АПК «Безопасный город»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50.0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50.0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50.0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50.0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50.0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готовых технических проектов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создания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функционирования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АПК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«Безопасный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город» на территории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района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положительным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заключением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государственной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экспертизы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единиц персонала АПК «Безопасный город», обученных на базе ОГОУ «УМЦ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ГО Саратовской области»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Ввод в эксплуатацию АПК «Безопасный город»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282" y="1142984"/>
            <a:ext cx="6643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Цели муниципальной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142984"/>
            <a:ext cx="7072362" cy="237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общего уровня общественной безопасности, правопорядка и безопасности среды обитания за счет существенного улучшения координации деятельности сил и служб, ответственных за решение этих задач, путем внедрения на базе муниципальных образований комплексной информационной                                                                                                                                                                                             системы, обеспечивающей прогнозирование, мониторинг,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предупреждение и ликвидацию возможных угроз, а также контроль устранения последствий чрезвычайных ситуаций и правонарушений интеграцией под ее управлением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Действий информационно-управляющих подсистем дежурных, диспетчерских, муниципальных служб для оперативного взаимодействия в интересах муниципального района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/>
              <a:t>Социально-значимые проекты, планируемые к реализации в </a:t>
            </a:r>
            <a:r>
              <a:rPr lang="ru-RU" sz="1800" b="1" dirty="0" err="1" smtClean="0"/>
              <a:t>Ершовском</a:t>
            </a:r>
            <a:r>
              <a:rPr lang="ru-RU" sz="1800" b="1" dirty="0" smtClean="0"/>
              <a:t> муниципальном районе Саратовской области в 2019 году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00034" y="1714488"/>
            <a:ext cx="81439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федерального проекта «Современная школа» национального проекта «Образование»,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целью исполнения распоряжения Правительства Саратовской области от 29 октября 2018 года № 285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 создании Центров образования цифрового и гуманитарного профилей в общеобразовательных организациях Саратовской области, расположенных в сельской местности и малых городах», проведены  работы по ремонту  кабинетов МОУ СОШ с. Орлов – Гай и МОУ СОШ с.Рефлектор на 410, 0 тыс. руб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214290"/>
            <a:ext cx="8856984" cy="928694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onstantia" panose="02030602050306030303" pitchFamily="18" charset="0"/>
              </a:rPr>
              <a:t>Межбюджетные трансферты представляемые из бюджета Ершовского муниципального района Саратовской области в бюджеты муниципальных образований на </a:t>
            </a:r>
            <a:r>
              <a:rPr lang="ru-RU" sz="1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2020 </a:t>
            </a:r>
            <a:r>
              <a:rPr lang="ru-RU" sz="1600" b="1" dirty="0">
                <a:solidFill>
                  <a:srgbClr val="002060"/>
                </a:solidFill>
                <a:latin typeface="Constantia" panose="02030602050306030303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2021 </a:t>
            </a:r>
            <a:r>
              <a:rPr lang="ru-RU" sz="1600" b="1" dirty="0">
                <a:solidFill>
                  <a:srgbClr val="002060"/>
                </a:solidFill>
                <a:latin typeface="Constantia" panose="02030602050306030303" pitchFamily="18" charset="0"/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2022 </a:t>
            </a:r>
            <a:r>
              <a:rPr lang="ru-RU" sz="1600" b="1" dirty="0">
                <a:solidFill>
                  <a:srgbClr val="002060"/>
                </a:solidFill>
                <a:latin typeface="Constantia" panose="02030602050306030303" pitchFamily="18" charset="0"/>
              </a:rPr>
              <a:t>годов</a:t>
            </a:r>
            <a:endParaRPr lang="ru-RU" sz="16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214424"/>
          <a:ext cx="9143998" cy="5643577"/>
        </p:xfrm>
        <a:graphic>
          <a:graphicData uri="http://schemas.openxmlformats.org/drawingml/2006/table">
            <a:tbl>
              <a:tblPr/>
              <a:tblGrid>
                <a:gridCol w="500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79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18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01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01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88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18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88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117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509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3232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015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015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8255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97588"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Наименования муниципальных районов и городских округов области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год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год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 том числе на: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 том числе на: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 том числе на: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5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на исполнение государственных полномочий по расчету и  предоставлению дотаций на выравнивание бюджетной обеспеченности поселений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трансферты, передаваемые бюджетам  сельских поселений из бюджета муниципального района на осуществление части полномочий по решению вопросов местного значения в соответствии с заключенными соглашениями по дорожной деятельности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800" spc="-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на исполнение государственных полномочий по расчету и  предоставлению дотаций на выравнивание бюджетной обеспеченности поселений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трансферты, передаваемые бюджетам  сельских поселений из бюджета муниципального района на осуществление части полномочий по решению вопросов местного значения в соответствии с заключенными соглашениями по дорожной деятельности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800" spc="-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на исполнение государственных полномочий по расчету и  предоставлению дотаций на выравнивание бюджетной обеспеченности поселений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трансферты, передаваемые бюджетам  сельских поселений из бюджета муниципального района на осуществление части полномочий по решению вопросов местного значения в соответствии с заключенными соглашениями по дорожной деятельности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900" spc="-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9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Антоновское 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709,9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54,1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655,8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711,1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55,3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655,8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712,9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57,1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655,8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5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.Декабристское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1522,8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93,4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1429,4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1526,7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97,3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1429,4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1527,9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98,5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1429,4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.Марьевское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595,4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43,4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552,0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595,4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43,4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552,0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597,8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45,8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552,0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.Миусское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988,1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63,4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924,7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991,9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67,2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924,7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991,6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66,9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924,7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5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.Новокраснянское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935,5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86,3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849,2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936,9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87,7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849,2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940,3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91,1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849,2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5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Новорепинское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2868,8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146,8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2722,0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2875,1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153,1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2722,0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2876,9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154,9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2722,0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3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Новосельское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2388,9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157,5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2231,4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2391,2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159,8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2231,4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2397,6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166,2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2231,4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5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.Перекопновское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2074,7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1976,7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2075,2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98,5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1976,7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2080,0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103,3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1976,7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г. Ершов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1068,0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1068,0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1090,7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1090,7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1126,9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1126,9</a:t>
                      </a: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3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13152,1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1810,9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11341,2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13194,2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1853,0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11341,2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13251,9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1910,7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11341,2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1" marR="32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20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Сведения об объеме муниципального долга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1" y="1357298"/>
          <a:ext cx="8501121" cy="5000660"/>
        </p:xfrm>
        <a:graphic>
          <a:graphicData uri="http://schemas.openxmlformats.org/drawingml/2006/table">
            <a:tbl>
              <a:tblPr/>
              <a:tblGrid>
                <a:gridCol w="2784849"/>
                <a:gridCol w="1099283"/>
                <a:gridCol w="1099283"/>
                <a:gridCol w="1172568"/>
                <a:gridCol w="1154648"/>
                <a:gridCol w="1190490"/>
              </a:tblGrid>
              <a:tr h="399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 долгового 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обязатель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82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долга муниципального образования субъекта РФ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28998,4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31398,4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31398,4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25151,1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38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Долговые обязательства по видам: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27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Бюджетные кредиты, привлеченные от 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других бюджетов бюджетной системы 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Российской Федерации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28998,4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31398,4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31398,4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25151,1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82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Кредиты, полученные от кредитных организаций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5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Ценные бумаги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Муниципальные гарантии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Иные долговые обязательства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4525963"/>
          </a:xfrm>
        </p:spPr>
        <p:txBody>
          <a:bodyPr/>
          <a:lstStyle/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информационно-аналитического материала «Открытый бюджет для граждан -  бюджет Ершовского муниципального района Саратовской области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является финансовое управление администрации Ершовского муниципального района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Контактная информация для граждан: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413100, Саратовская область, г. Ершов, ул. Интернациональная, д. 7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(845-64) 5-26-37,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fu_ershov@mail.ru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с 8-00 до 17-00. 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5-26-26 (106) Председатель комитета по финансовым вопросам, начальник финансового управления  администрации ЕМР – Рыбалкина Татьяна Михайловна   </a:t>
            </a:r>
          </a:p>
          <a:p>
            <a:pPr marL="36512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8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Нормативно-правовая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база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264" y="692696"/>
            <a:ext cx="8781652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Составление, рассмотрение, утверждение и исполнение местного бюджета осуществляется в соответствии с Бюджетным кодексом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РФ, Уставом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 муниципального района, Решением Собрания депутатов Ершовского муниципального района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ноября 2017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61-356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Положения о бюджетном процессе в Ершовском муниципальном  районе»,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Закона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Саратовской области  «Об областном бюджете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депутатов Ершовского муниципального района «О бюджете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75940" y="2695769"/>
            <a:ext cx="8784976" cy="3600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Основные сведения о межбюджетных отношениях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400" y="3241068"/>
            <a:ext cx="8781652" cy="33547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Саратовской области регулируются Законом Саратовской области  от 20 декабря 2005 года № 137-ЗСО «О межбюджетных отношениях  в Саратовской области», в соответствии с которым межбюджетные трансферты из областного бюджета местным бюджетам предоставляются в форме: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дотаций на выравнивание бюджетной обеспеченности;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субсидий;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субвенций для реализации полномочий органов государственной власти субъектов Российской Федерации;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иных межбюджетных трансфертов.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распределение межбюджетных трансфертов из областного бюджета между муниципальными образованиями утверждается ежегодно Законом Саратовской области «Об областном бюджете» на очередной финансовый год и плановый период.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8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Административно-территориальное  деление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264" y="692696"/>
            <a:ext cx="8781652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Ершовский муниципальный район состоит из одиннадцати муниципальных образований: 1 городское поселение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поселений. Территория муниципального района заключается в границах, закрепленных действующим административно-территориальным устройством Саратовской области, площадью – 4300 км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Административный центр района – город Ершов.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границы Ершовского муниципального района входят: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муниципальное образование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Ершов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(город Ершов; поселок Учебный; поселок Прудовой; поселок Полуденный);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сельские поселения: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Антоновское муниципальное образование, Декабристское муниципальное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Марьевское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Миусское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Новокраснянское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Новорепинское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Новосельское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Перекопновское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1202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Организация и проведение публичных слушаний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264" y="692696"/>
            <a:ext cx="8781652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со статьей 28 Федерального закона от 6 октября 2003 года № 131-ФЗ "Об общих принципах организации местного самоуправления в Российской Федерации", статьей 12 Устава Ершовского муниципального района, Решением Собрания депутатов Ершовского муниципального района Саратовской области от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марта 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296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Положения о порядке организации и проведения публичных слушаний в Ершовском муниципальном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районе» с изменениями от 29 июня 2018 г. № 70-397,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бюджета Ершовского муниципального района проведены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ноября 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является одной из форм непосредственного осуществления жителями Ершовского района  местного самоуправления.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5940" y="2871556"/>
            <a:ext cx="8784976" cy="3600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Основные показатели бюджета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264" y="3367948"/>
            <a:ext cx="8781652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подготовлен в соответствии с требованиями Бюджетного кодекса Российской Федерации, с учетом особенностей формирования консолидированного бюджета области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годов, рекомендованных к исполнению Министерством финансов Саратовской области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2021и 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  утверждены  основные показатели бюджета Ершовского муниципального района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4176825"/>
              </p:ext>
            </p:extLst>
          </p:nvPr>
        </p:nvGraphicFramePr>
        <p:xfrm>
          <a:off x="158800" y="5627959"/>
          <a:ext cx="8802116" cy="1121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524">
                  <a:extLst>
                    <a:ext uri="{9D8B030D-6E8A-4147-A177-3AD203B41FA5}">
                      <a16:colId xmlns:a16="http://schemas.microsoft.com/office/drawing/2014/main" xmlns="" val="3283345710"/>
                    </a:ext>
                  </a:extLst>
                </a:gridCol>
                <a:gridCol w="1746587">
                  <a:extLst>
                    <a:ext uri="{9D8B030D-6E8A-4147-A177-3AD203B41FA5}">
                      <a16:colId xmlns:a16="http://schemas.microsoft.com/office/drawing/2014/main" xmlns="" val="3146752332"/>
                    </a:ext>
                  </a:extLst>
                </a:gridCol>
                <a:gridCol w="1745639">
                  <a:extLst>
                    <a:ext uri="{9D8B030D-6E8A-4147-A177-3AD203B41FA5}">
                      <a16:colId xmlns:a16="http://schemas.microsoft.com/office/drawing/2014/main" xmlns="" val="611458696"/>
                    </a:ext>
                  </a:extLst>
                </a:gridCol>
                <a:gridCol w="1714366">
                  <a:extLst>
                    <a:ext uri="{9D8B030D-6E8A-4147-A177-3AD203B41FA5}">
                      <a16:colId xmlns:a16="http://schemas.microsoft.com/office/drawing/2014/main" xmlns="" val="1317658949"/>
                    </a:ext>
                  </a:extLst>
                </a:gridCol>
              </a:tblGrid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1295071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доходов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716311,6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639871,2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670161,8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0466385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расходов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708711,6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633623,9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656301,8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661089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6247,3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13860,0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4120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18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91438" cy="360040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Основные приоритеты бюджетной политики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620688"/>
            <a:ext cx="8934896" cy="57554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основных направлений бюджетной политики Ершовского муниципального района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(далее - бюджетная политика) учтена государственная политика Российской Федерации и Саратовской области в вопросах развития отраслей экономической и социальной сфер.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нацелена на обеспечение сбалансированности и устойчивости бюджета в условиях ограниченности финансовых ресурсов и будет направлена на решение следующих основных задач: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безусловное исполнение действующих социально значимых обязательств;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консолидация финансовых ресурсов на приоритетных направлениях государственной политики, в том числе на реализации задач, поставленных в Указах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повышение операционной эффективности использования бюджетных средств;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совершенствование процессов муниципального управления, в том числе за счет передачи части неспецифических для них функций в подведомственные учреждения и (или) многофункциональный центр предоставления государственных и муниципальных услуг;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повышение качества предоставления муниципальных услуг за счет внедрения конкурентных (альтернативных) способов организации оказания муниципальных услуг, в том числе некоммерческими организациями, оказывающими общественно-полезные услуги;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расширение применения принципов адресности и нуждаемости при предоставлении гражданам мер социальной поддержки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полномасштабное внедрение принципов формирования программного бюджета на муниципальных уровнях;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дальнейшая оптимизация структуры долговых обязательств, снижение их соотношения к общему объему доходов бюджета без учета безвозмездных поступлений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1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16632"/>
            <a:ext cx="8934896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Налоговая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политика. Устойчивое экономическое развитие зависит от предсказуемости внутренних экономических условий, низкой инфляции, стабильной и понятной налоговой системы.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Предполагается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основным принципом любых возможных реформ налоговой системы будет принцип фискальной нейтральности - то есть не повышение налоговой нагрузки для добросовестных налогоплательщиков.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Другим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направлением проводимых реформ налоговой политики является сокращение теневого сектора и создание равных конкурентных условий для ведения бизнеса.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политика Ершовского муниципального района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будет направлена на мобилизацию налоговых и неналоговых доходов бюджета района, на усиление администрирования налоговых и неналоговых платежей в бюджет.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Реализуемая бюджетная политика  будет решать следующие задачи: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устанавливать новые расходные обязательства только в пределах, имеющихся для их реализации финансовых ресурсов;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повышать качество планирования главными распорядителями бюджетных средств ведомственных расходов и осуществлять оценку эффективности их использования;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–жесткая экономия бюджетных средств;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–усиление финансового контроля со стороны главных распорядителей бюджетных средств и финансового органа.</a:t>
            </a:r>
          </a:p>
        </p:txBody>
      </p:sp>
    </p:spTree>
    <p:extLst>
      <p:ext uri="{BB962C8B-B14F-4D97-AF65-F5344CB8AC3E}">
        <p14:creationId xmlns:p14="http://schemas.microsoft.com/office/powerpoint/2010/main" xmlns="" val="7835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2">
      <a:dk1>
        <a:sysClr val="windowText" lastClr="000000"/>
      </a:dk1>
      <a:lt1>
        <a:sysClr val="window" lastClr="FFFFFF"/>
      </a:lt1>
      <a:dk2>
        <a:srgbClr val="B4F3FE"/>
      </a:dk2>
      <a:lt2>
        <a:srgbClr val="00B0F0"/>
      </a:lt2>
      <a:accent1>
        <a:srgbClr val="BBB4FB"/>
      </a:accent1>
      <a:accent2>
        <a:srgbClr val="FF0000"/>
      </a:accent2>
      <a:accent3>
        <a:srgbClr val="6BB1C9"/>
      </a:accent3>
      <a:accent4>
        <a:srgbClr val="A246F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25954</TotalTime>
  <Words>7550</Words>
  <Application>Microsoft Office PowerPoint</Application>
  <PresentationFormat>Экран (4:3)</PresentationFormat>
  <Paragraphs>1381</Paragraphs>
  <Slides>46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49" baseType="lpstr">
      <vt:lpstr>Техническая</vt:lpstr>
      <vt:lpstr>Диаграмма</vt:lpstr>
      <vt:lpstr>Лист</vt:lpstr>
      <vt:lpstr>    </vt:lpstr>
      <vt:lpstr>Что такое бюджет ?</vt:lpstr>
      <vt:lpstr>Слайд 3</vt:lpstr>
      <vt:lpstr>Слайд 4</vt:lpstr>
      <vt:lpstr>Слайд 5</vt:lpstr>
      <vt:lpstr>Слайд 6</vt:lpstr>
      <vt:lpstr>Слайд 7</vt:lpstr>
      <vt:lpstr>Основные приоритеты бюджетной политики</vt:lpstr>
      <vt:lpstr>Слайд 9</vt:lpstr>
      <vt:lpstr>Основные показатели социально-экономического развития Ершовского муниципального района Саратовской области </vt:lpstr>
      <vt:lpstr>Доходы бюджета</vt:lpstr>
      <vt:lpstr>Слайд 12</vt:lpstr>
      <vt:lpstr>Слайд 13</vt:lpstr>
      <vt:lpstr>Налоговые доходы бюджета Ершовского муниципального района</vt:lpstr>
      <vt:lpstr>Структура неналоговых доходов и их соотношение с аналогичными показателями 2018-2022 годов представлена в графике:</vt:lpstr>
      <vt:lpstr>Динамика распределения расходов бюджета Ершовского муниципального района</vt:lpstr>
      <vt:lpstr>Расходы бюджета Ершовского муниципального района за 2019 год (прогнозно)</vt:lpstr>
      <vt:lpstr>Предварительные итоги социально – экономического  развития за 9 месяцев 2019 года и ожидаемые итоги социально – экономического развития Ершовского муниципального района за  2019 год.</vt:lpstr>
      <vt:lpstr>Слайд 19</vt:lpstr>
      <vt:lpstr>Слайд 20</vt:lpstr>
      <vt:lpstr>Слайд 21</vt:lpstr>
      <vt:lpstr>МУНИЦИПАЛЬНЫЕ ПРОГРАММЫ</vt:lpstr>
      <vt:lpstr>Слайд 23</vt:lpstr>
      <vt:lpstr>Слайд 24</vt:lpstr>
      <vt:lpstr>Слайд 25</vt:lpstr>
      <vt:lpstr>Слайд 26</vt:lpstr>
      <vt:lpstr>Муниципальная программа: «Развитие физической культуры, спорта и молодежной политики Ершовского муниципального района на 2017-2020годы»</vt:lpstr>
      <vt:lpstr>Слайд 28</vt:lpstr>
      <vt:lpstr>Муниципальная программа «Культура Ершовского муниципального района Саратовской области до 2020 года»</vt:lpstr>
      <vt:lpstr>Слайд 30</vt:lpstr>
      <vt:lpstr>Слайд 31</vt:lpstr>
      <vt:lpstr>Муниципальная программа «Развитие транспортной системы Ершовского муниципального района» </vt:lpstr>
      <vt:lpstr>муниципальная программа «Развитие муниципального управления Ершовского муниципального района до 2020года»</vt:lpstr>
      <vt:lpstr>Слайд 34</vt:lpstr>
      <vt:lpstr>Слайд 35</vt:lpstr>
      <vt:lpstr>Слайд 36</vt:lpstr>
      <vt:lpstr>Муниципальная программа «Развитие и поддержка малого и среднего Предпринимательства в Ершовском муниципальном районе на 2017 – 2020 годы» </vt:lpstr>
      <vt:lpstr>Муниципальная программа: «Социальная поддержка и социальное обслуживание граждан Ершовского муниципального района до 2020 года»</vt:lpstr>
      <vt:lpstr>Муниципальная программа «Информационное общество Ершовского муниципального района на 2017 – 2020 годы» </vt:lpstr>
      <vt:lpstr>Муниципальная программа «Защита населения и территорий от чрезвычайных ситуаций, обеспечение пожарной безопасности муниципального образования  до 2020 года»</vt:lpstr>
      <vt:lpstr>Слайд 41</vt:lpstr>
      <vt:lpstr>Муниципальная программа «АПК «Безопасный город» на территории Ершовского муниципального района на 2017-2020 годы»</vt:lpstr>
      <vt:lpstr>Социально-значимые проекты, планируемые к реализации в Ершовском муниципальном районе Саратовской области в 2019 году </vt:lpstr>
      <vt:lpstr>Межбюджетные трансферты представляемые из бюджета Ершовского муниципального района Саратовской области в бюджеты муниципальных образований на 2020 год и на плановый период 2021 и 2022 годов</vt:lpstr>
      <vt:lpstr>Сведения об объеме муниципального долга Ершовского муниципального района</vt:lpstr>
      <vt:lpstr>Слайд 46</vt:lpstr>
    </vt:vector>
  </TitlesOfParts>
  <Company>2222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Практический опыт подключения министерства финансов Краснодарского края к государственной информационной системе о государственных и муниципальных платежах</dc:title>
  <dc:creator>Игнатьев А.В.</dc:creator>
  <cp:lastModifiedBy>Пользователь Windows</cp:lastModifiedBy>
  <cp:revision>1998</cp:revision>
  <dcterms:created xsi:type="dcterms:W3CDTF">2013-04-17T07:52:47Z</dcterms:created>
  <dcterms:modified xsi:type="dcterms:W3CDTF">2019-11-25T05:03:38Z</dcterms:modified>
</cp:coreProperties>
</file>