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3" r:id="rId22"/>
    <p:sldId id="274" r:id="rId23"/>
  </p:sldIdLst>
  <p:sldSz cx="10693400" cy="75628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72" y="-10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9.6855178174020326E-2"/>
          <c:y val="0.16256072373568828"/>
          <c:w val="0.4860077255186821"/>
          <c:h val="0.696305010796867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10"/>
          <c:dLbls>
            <c:dLbl>
              <c:idx val="0"/>
              <c:layout/>
              <c:dLblPos val="inEnd"/>
              <c:showVal val="1"/>
            </c:dLbl>
            <c:dLbl>
              <c:idx val="1"/>
              <c:layout/>
              <c:dLblPos val="inEnd"/>
              <c:showVal val="1"/>
            </c:dLbl>
            <c:dLbl>
              <c:idx val="2"/>
              <c:layout/>
              <c:dLblPos val="inEnd"/>
              <c:showVal val="1"/>
            </c:dLbl>
            <c:dLbl>
              <c:idx val="3"/>
              <c:layout>
                <c:manualLayout>
                  <c:x val="7.0515767106425842E-3"/>
                  <c:y val="3.1464368882760962E-3"/>
                </c:manualLayout>
              </c:layout>
              <c:dLblPos val="bestFit"/>
              <c:showVal val="1"/>
            </c:dLbl>
            <c:dLbl>
              <c:idx val="4"/>
              <c:layout/>
              <c:dLblPos val="inEnd"/>
              <c:showVal val="1"/>
            </c:dLbl>
            <c:dLbl>
              <c:idx val="5"/>
              <c:layout/>
              <c:dLblPos val="inEnd"/>
              <c:showVal val="1"/>
            </c:dLbl>
            <c:dLbl>
              <c:idx val="6"/>
              <c:layout/>
              <c:dLblPos val="inEnd"/>
              <c:showVal val="1"/>
            </c:dLbl>
            <c:delete val="1"/>
          </c:dLbls>
          <c:cat>
            <c:strRef>
              <c:f>Лист1!$A$2:$A$8</c:f>
              <c:strCache>
                <c:ptCount val="7"/>
                <c:pt idx="0">
                  <c:v>Оптовая и розничная тогрговля</c:v>
                </c:pt>
                <c:pt idx="1">
                  <c:v>Операции с недвижемостью, аренда и предоставление услуг</c:v>
                </c:pt>
                <c:pt idx="2">
                  <c:v>Обрабатывающие производства</c:v>
                </c:pt>
                <c:pt idx="3">
                  <c:v>Добыча полездных ископаемых</c:v>
                </c:pt>
                <c:pt idx="4">
                  <c:v>Транспорт и связь</c:v>
                </c:pt>
                <c:pt idx="5">
                  <c:v>сельское хозяйство</c:v>
                </c:pt>
                <c:pt idx="6">
                  <c:v>строительство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57.84</c:v>
                </c:pt>
                <c:pt idx="1">
                  <c:v>7.76</c:v>
                </c:pt>
                <c:pt idx="2">
                  <c:v>3.16</c:v>
                </c:pt>
                <c:pt idx="3">
                  <c:v>0.71000000000000019</c:v>
                </c:pt>
                <c:pt idx="4">
                  <c:v>7.33</c:v>
                </c:pt>
                <c:pt idx="5">
                  <c:v>9.6</c:v>
                </c:pt>
                <c:pt idx="6">
                  <c:v>5.3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783888302727361"/>
          <c:y val="0.12103774961823417"/>
          <c:w val="0.35853153548078637"/>
          <c:h val="0.7648409435988599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</c:chart>
  <c:spPr>
    <a:ln>
      <a:solidFill>
        <a:schemeClr val="accent1">
          <a:alpha val="99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3514806101582086"/>
          <c:y val="3.8628250186579165E-2"/>
          <c:w val="0.84988098266468826"/>
          <c:h val="0.74023089307741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dLbls>
            <c:dLbl>
              <c:idx val="0"/>
              <c:layout>
                <c:manualLayout>
                  <c:x val="1.3360913625585964E-2"/>
                  <c:y val="-7.1743305841147909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277.60000000000002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dLbls>
            <c:dLbl>
              <c:idx val="0"/>
              <c:layout>
                <c:manualLayout>
                  <c:x val="1.3360913625585964E-2"/>
                  <c:y val="-2.827880235529385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</c:v>
                </c:pt>
              </c:strCache>
            </c:strRef>
          </c:tx>
          <c:dLbls>
            <c:dLbl>
              <c:idx val="0"/>
              <c:layout>
                <c:manualLayout>
                  <c:x val="1.3360913625585964E-2"/>
                  <c:y val="-2.851822019775579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год </c:v>
                </c:pt>
              </c:strCache>
            </c:strRef>
          </c:tx>
          <c:dLbls>
            <c:dLbl>
              <c:idx val="0"/>
              <c:layout>
                <c:manualLayout>
                  <c:x val="8.0165481753515754E-3"/>
                  <c:y val="-6.020469947783581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291.3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 год </c:v>
                </c:pt>
              </c:strCache>
            </c:strRef>
          </c:tx>
          <c:dLbls>
            <c:dLbl>
              <c:idx val="0"/>
              <c:layout>
                <c:manualLayout>
                  <c:x val="8.0165481753515754E-3"/>
                  <c:y val="-4.232863015220534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305.89999999999986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 год 2</c:v>
                </c:pt>
              </c:strCache>
            </c:strRef>
          </c:tx>
          <c:dLbls>
            <c:dLbl>
              <c:idx val="0"/>
              <c:layout>
                <c:manualLayout>
                  <c:x val="1.8705279075820352E-2"/>
                  <c:y val="-3.904038440173315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308.3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2019 год </c:v>
                </c:pt>
              </c:strCache>
            </c:strRef>
          </c:tx>
          <c:dLbls>
            <c:dLbl>
              <c:idx val="0"/>
              <c:layout>
                <c:manualLayout>
                  <c:x val="1.6032885942614566E-2"/>
                  <c:y val="-1.769664481724252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309.5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1.3360703217497378E-2"/>
                  <c:y val="-3.2284487628516566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508</c:v>
                </c:pt>
              </c:numCache>
            </c:numRef>
          </c:val>
        </c:ser>
        <c:shape val="cylinder"/>
        <c:axId val="117645312"/>
        <c:axId val="117646848"/>
        <c:axId val="0"/>
      </c:bar3DChart>
      <c:catAx>
        <c:axId val="117645312"/>
        <c:scaling>
          <c:orientation val="minMax"/>
        </c:scaling>
        <c:delete val="1"/>
        <c:axPos val="b"/>
        <c:tickLblPos val="nextTo"/>
        <c:crossAx val="117646848"/>
        <c:crosses val="autoZero"/>
        <c:auto val="1"/>
        <c:lblAlgn val="ctr"/>
        <c:lblOffset val="100"/>
      </c:catAx>
      <c:valAx>
        <c:axId val="117646848"/>
        <c:scaling>
          <c:orientation val="minMax"/>
        </c:scaling>
        <c:axPos val="l"/>
        <c:majorGridlines/>
        <c:numFmt formatCode="General" sourceLinked="1"/>
        <c:tickLblPos val="nextTo"/>
        <c:crossAx val="117645312"/>
        <c:crosses val="autoZero"/>
        <c:crossBetween val="between"/>
      </c:valAx>
      <c:spPr>
        <a:ln>
          <a:solidFill>
            <a:schemeClr val="accent1">
              <a:alpha val="99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"/>
          <c:y val="0.85852428629324262"/>
          <c:w val="0.98497328553703167"/>
          <c:h val="0.1196786188049633"/>
        </c:manualLayout>
      </c:layout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</c:chart>
  <c:spPr>
    <a:ln>
      <a:solidFill>
        <a:schemeClr val="accent1">
          <a:alpha val="99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C616C-6807-4CE1-B3DC-0A25A004E3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8624BB-2CEF-4817-BFF1-219F6D2EDF31}" type="pres">
      <dgm:prSet presAssocID="{6BAC616C-6807-4CE1-B3DC-0A25A004E3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2E9178B-54DB-476D-900C-A6DD0DCC5621}" type="presOf" srcId="{6BAC616C-6807-4CE1-B3DC-0A25A004E39E}" destId="{508624BB-2CEF-4817-BFF1-219F6D2EDF3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53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rshov.sarmo.ru" TargetMode="External"/><Relationship Id="rId2" Type="http://schemas.openxmlformats.org/officeDocument/2006/relationships/hyperlink" Target="mailto:g.p.a72@yandex.ru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" y="1078992"/>
            <a:ext cx="9223248" cy="5946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80" y="4141465"/>
            <a:ext cx="5904655" cy="30491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0196" y="757090"/>
            <a:ext cx="5040560" cy="720080"/>
          </a:xfrm>
          <a:prstGeom prst="rect">
            <a:avLst/>
          </a:prstGeom>
          <a:solidFill>
            <a:srgbClr val="00569D"/>
          </a:solidFill>
        </p:spPr>
        <p:txBody>
          <a:bodyPr wrap="none" lIns="0" tIns="0" rIns="0" bIns="0">
            <a:normAutofit/>
          </a:bodyPr>
          <a:lstStyle/>
          <a:p>
            <a:pPr indent="0">
              <a:lnSpc>
                <a:spcPts val="2340"/>
              </a:lnSpc>
              <a:spcAft>
                <a:spcPts val="2800"/>
              </a:spcAft>
            </a:pPr>
            <a:r>
              <a:rPr lang="ru" b="1">
                <a:solidFill>
                  <a:srgbClr val="FFFFFF"/>
                </a:solidFill>
              </a:rPr>
              <a:t>Трудовые ресурсы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9187" y="1765201"/>
            <a:ext cx="9361040" cy="2376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81000" algn="just">
              <a:lnSpc>
                <a:spcPts val="1608"/>
              </a:lnSpc>
              <a:spcBef>
                <a:spcPts val="2800"/>
              </a:spcBef>
            </a:pPr>
            <a:r>
              <a:rPr lang="ru-RU" sz="1400" dirty="0">
                <a:latin typeface="Times New Roman"/>
              </a:rPr>
              <a:t>Численность населения </a:t>
            </a:r>
            <a:r>
              <a:rPr lang="ru-RU" sz="1400" dirty="0" err="1">
                <a:latin typeface="Times New Roman"/>
              </a:rPr>
              <a:t>Ершовского</a:t>
            </a:r>
            <a:r>
              <a:rPr lang="ru-RU" sz="1400" dirty="0">
                <a:latin typeface="Times New Roman"/>
              </a:rPr>
              <a:t> муниципального района на начало </a:t>
            </a:r>
            <a:r>
              <a:rPr lang="ru-RU" sz="1400" dirty="0" smtClean="0">
                <a:latin typeface="Times New Roman"/>
              </a:rPr>
              <a:t>2021 </a:t>
            </a:r>
            <a:r>
              <a:rPr lang="ru-RU" sz="1400" dirty="0">
                <a:latin typeface="Times New Roman"/>
              </a:rPr>
              <a:t>года составляет </a:t>
            </a:r>
            <a:r>
              <a:rPr lang="ru-RU" sz="1400" dirty="0" smtClean="0">
                <a:latin typeface="Times New Roman"/>
              </a:rPr>
              <a:t>34,0 </a:t>
            </a:r>
            <a:r>
              <a:rPr lang="ru-RU" sz="1400" dirty="0">
                <a:latin typeface="Times New Roman"/>
              </a:rPr>
              <a:t>тыс. чел., в том числе городское – </a:t>
            </a:r>
            <a:r>
              <a:rPr lang="ru-RU" sz="1400" dirty="0" smtClean="0">
                <a:latin typeface="Times New Roman"/>
              </a:rPr>
              <a:t>18,4 </a:t>
            </a:r>
            <a:r>
              <a:rPr lang="ru-RU" sz="1400" dirty="0">
                <a:latin typeface="Times New Roman"/>
              </a:rPr>
              <a:t>тыс. чел., сельское </a:t>
            </a:r>
            <a:r>
              <a:rPr lang="ru-RU" sz="1400" dirty="0" smtClean="0">
                <a:latin typeface="Times New Roman"/>
              </a:rPr>
              <a:t>– 15,6 </a:t>
            </a:r>
            <a:r>
              <a:rPr lang="ru-RU" sz="1400" dirty="0">
                <a:latin typeface="Times New Roman"/>
              </a:rPr>
              <a:t>тыс. чел. Плотность населения составляет 11,2 чел. на 1 </a:t>
            </a:r>
            <a:r>
              <a:rPr lang="ru-RU" sz="1400" dirty="0" err="1">
                <a:latin typeface="Times New Roman"/>
              </a:rPr>
              <a:t>кв.км</a:t>
            </a:r>
            <a:r>
              <a:rPr lang="ru-RU" sz="1400" dirty="0">
                <a:latin typeface="Times New Roman"/>
              </a:rPr>
              <a:t>.</a:t>
            </a:r>
          </a:p>
          <a:p>
            <a:pPr indent="381000" algn="just">
              <a:lnSpc>
                <a:spcPts val="1608"/>
              </a:lnSpc>
              <a:spcBef>
                <a:spcPts val="2800"/>
              </a:spcBef>
            </a:pPr>
            <a:r>
              <a:rPr lang="ru-RU" sz="1400" dirty="0">
                <a:latin typeface="Times New Roman"/>
              </a:rPr>
              <a:t>Численность экономически активного населения составила 8,1 тыс. человек. Численность официально зарегистрированных безработных в районе на </a:t>
            </a:r>
            <a:r>
              <a:rPr lang="ru-RU" sz="1400" dirty="0" smtClean="0">
                <a:latin typeface="Times New Roman"/>
              </a:rPr>
              <a:t>01.01.2021 </a:t>
            </a:r>
            <a:r>
              <a:rPr lang="ru-RU" sz="1400" dirty="0">
                <a:latin typeface="Times New Roman"/>
              </a:rPr>
              <a:t>г. - </a:t>
            </a:r>
            <a:r>
              <a:rPr lang="ru-RU" sz="1400" dirty="0" smtClean="0">
                <a:latin typeface="Times New Roman"/>
              </a:rPr>
              <a:t>275 </a:t>
            </a:r>
            <a:r>
              <a:rPr lang="ru-RU" sz="1400" dirty="0">
                <a:latin typeface="Times New Roman"/>
              </a:rPr>
              <a:t>человек. Уровень безработицы </a:t>
            </a:r>
            <a:r>
              <a:rPr lang="ru-RU" sz="1400" dirty="0" smtClean="0">
                <a:latin typeface="Times New Roman"/>
              </a:rPr>
              <a:t> составил   0,3%. </a:t>
            </a:r>
            <a:r>
              <a:rPr lang="ru-RU" sz="1400" dirty="0">
                <a:latin typeface="Times New Roman"/>
              </a:rPr>
              <a:t>За истекший год трудоустроено </a:t>
            </a:r>
            <a:r>
              <a:rPr lang="ru-RU" sz="1400" dirty="0" smtClean="0">
                <a:latin typeface="Times New Roman"/>
              </a:rPr>
              <a:t>365 человек.</a:t>
            </a:r>
          </a:p>
          <a:p>
            <a:pPr indent="381000" algn="just">
              <a:lnSpc>
                <a:spcPts val="1608"/>
              </a:lnSpc>
              <a:spcBef>
                <a:spcPts val="2800"/>
              </a:spcBef>
            </a:pPr>
            <a:r>
              <a:rPr lang="ru-RU" sz="1400" dirty="0" smtClean="0">
                <a:latin typeface="Times New Roman"/>
              </a:rPr>
              <a:t>Размер </a:t>
            </a:r>
            <a:r>
              <a:rPr lang="ru-RU" sz="1400" dirty="0">
                <a:latin typeface="Times New Roman"/>
              </a:rPr>
              <a:t>среднемесячной заработной платы по крупным и средним предприятиям района увеличился на 102,5 % </a:t>
            </a:r>
            <a:r>
              <a:rPr lang="ru-RU" sz="1400" dirty="0" smtClean="0">
                <a:latin typeface="Times New Roman"/>
              </a:rPr>
              <a:t> </a:t>
            </a:r>
            <a:r>
              <a:rPr lang="ru-RU" sz="1400" dirty="0">
                <a:latin typeface="Times New Roman"/>
              </a:rPr>
              <a:t>и  составила </a:t>
            </a:r>
            <a:r>
              <a:rPr lang="ru-RU" sz="1400" dirty="0" smtClean="0">
                <a:latin typeface="Times New Roman"/>
              </a:rPr>
              <a:t>34 376,8 </a:t>
            </a:r>
            <a:r>
              <a:rPr lang="ru-RU" sz="1400" dirty="0">
                <a:latin typeface="Times New Roman"/>
              </a:rPr>
              <a:t>руб. Средний размер назначенных пенсий составляет – </a:t>
            </a:r>
            <a:r>
              <a:rPr lang="ru-RU" sz="1400" dirty="0" smtClean="0">
                <a:latin typeface="Times New Roman"/>
              </a:rPr>
              <a:t>14 270,07 </a:t>
            </a:r>
            <a:r>
              <a:rPr lang="ru-RU" sz="1400" dirty="0">
                <a:latin typeface="Times New Roman"/>
              </a:rPr>
              <a:t>руб. </a:t>
            </a:r>
            <a:r>
              <a:rPr lang="ru-RU" sz="1400" dirty="0" smtClean="0">
                <a:latin typeface="Times New Roman"/>
              </a:rPr>
              <a:t>или увеличение  на 104,6%. </a:t>
            </a:r>
            <a:r>
              <a:rPr lang="ru-RU" sz="1400" dirty="0">
                <a:latin typeface="Times New Roman"/>
              </a:rPr>
              <a:t>Прожиточный минимум в расчете на душу населения составляет 9844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77984" y="7046976"/>
            <a:ext cx="210312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10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164" y="541065"/>
            <a:ext cx="4968552" cy="720080"/>
          </a:xfrm>
          <a:prstGeom prst="rect">
            <a:avLst/>
          </a:prstGeom>
          <a:solidFill>
            <a:srgbClr val="00569D"/>
          </a:solidFill>
        </p:spPr>
        <p:txBody>
          <a:bodyPr wrap="none" lIns="0" tIns="0" rIns="0" bIns="0">
            <a:normAutofit/>
          </a:bodyPr>
          <a:lstStyle/>
          <a:p>
            <a:pPr indent="0">
              <a:lnSpc>
                <a:spcPts val="2340"/>
              </a:lnSpc>
              <a:spcAft>
                <a:spcPts val="3430"/>
              </a:spcAft>
            </a:pPr>
            <a:r>
              <a:rPr lang="ru" b="1">
                <a:solidFill>
                  <a:srgbClr val="FFFFFF"/>
                </a:solidFill>
              </a:rPr>
              <a:t>Социальная сфера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1916" y="1549177"/>
            <a:ext cx="9649072" cy="100811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 sz="1400" dirty="0"/>
              <a:t>На  территории </a:t>
            </a:r>
            <a:r>
              <a:rPr lang="ru-RU" sz="1400" dirty="0" err="1"/>
              <a:t>Ершовского</a:t>
            </a:r>
            <a:r>
              <a:rPr lang="ru-RU" sz="1400" dirty="0"/>
              <a:t> муниципального района  функционировали 41 </a:t>
            </a:r>
            <a:r>
              <a:rPr lang="ru-RU" sz="1400" b="1" dirty="0"/>
              <a:t>образовательная    организация</a:t>
            </a:r>
            <a:r>
              <a:rPr lang="ru-RU" sz="1400" dirty="0"/>
              <a:t>:</a:t>
            </a:r>
          </a:p>
          <a:p>
            <a:r>
              <a:rPr lang="ru-RU" sz="1400" dirty="0"/>
              <a:t>- 22 общеобразовательные организации; </a:t>
            </a:r>
          </a:p>
          <a:p>
            <a:r>
              <a:rPr lang="ru-RU" sz="1400" dirty="0"/>
              <a:t>- 17 дошкольных образовательных организаций; </a:t>
            </a:r>
          </a:p>
          <a:p>
            <a:pPr>
              <a:buFontTx/>
              <a:buChar char="-"/>
            </a:pPr>
            <a:r>
              <a:rPr lang="ru-RU" sz="1400" dirty="0" smtClean="0"/>
              <a:t>2 </a:t>
            </a:r>
            <a:r>
              <a:rPr lang="ru-RU" sz="1400" dirty="0"/>
              <a:t>организации дополнительного образования детей</a:t>
            </a:r>
            <a:r>
              <a:rPr lang="ru-RU" sz="1400" dirty="0" smtClean="0"/>
              <a:t>.</a:t>
            </a:r>
          </a:p>
          <a:p>
            <a:pPr>
              <a:buFontTx/>
              <a:buChar char="-"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916" y="2557288"/>
            <a:ext cx="9649072" cy="1080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 sz="1400" dirty="0"/>
              <a:t>Имеют филиалы 7 учреждений, общее количество филиалов – 10. Плановое количество мест – 10713 (город - 2172, село - 8541).        </a:t>
            </a:r>
          </a:p>
          <a:p>
            <a:r>
              <a:rPr lang="ru-RU" sz="1400" dirty="0"/>
              <a:t>     Из общего количества учреждений осуществляют образовательную деятельность в две смены –  5 ОУ (9,6%).</a:t>
            </a:r>
          </a:p>
          <a:p>
            <a:r>
              <a:rPr lang="ru-RU" sz="1400" dirty="0"/>
              <a:t>Всего обучающихся в школах </a:t>
            </a:r>
            <a:r>
              <a:rPr lang="ru-RU" sz="1400" dirty="0" smtClean="0"/>
              <a:t>4106 </a:t>
            </a:r>
            <a:r>
              <a:rPr lang="ru-RU" sz="1400" dirty="0"/>
              <a:t>человек, охвачено дошкольным образованием </a:t>
            </a:r>
            <a:r>
              <a:rPr lang="ru-RU" sz="1400" dirty="0" smtClean="0"/>
              <a:t>1451 </a:t>
            </a:r>
            <a:r>
              <a:rPr lang="ru-RU" sz="1400" dirty="0"/>
              <a:t>человек</a:t>
            </a:r>
            <a:endParaRPr lang="ru" sz="14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390" y="3565401"/>
            <a:ext cx="9721080" cy="33843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81000" algn="just">
              <a:lnSpc>
                <a:spcPts val="1584"/>
              </a:lnSpc>
              <a:spcBef>
                <a:spcPts val="1050"/>
              </a:spcBef>
            </a:pPr>
            <a:r>
              <a:rPr lang="ru-RU" sz="1400" dirty="0"/>
              <a:t>В сфере здравоохранения на протяжении нескольких лет действуют долгосрочные областные программы, направленные на улучшение демографической ситуации, предупреждение и борьбу с социально значимыми заболеваниями. В значительной степени обновлена инфраструктура отрасли, укреплена материально-техническая база учреждений здравоохранения. Однако, в соответствии статистическим данным, демографическая ситуация в нашем районе остается сложной. Рождаемость  </a:t>
            </a:r>
            <a:r>
              <a:rPr lang="ru-RU" sz="1400" dirty="0" smtClean="0"/>
              <a:t>293  </a:t>
            </a:r>
            <a:r>
              <a:rPr lang="ru-RU" sz="1400" dirty="0"/>
              <a:t>человек, смертность  </a:t>
            </a:r>
            <a:r>
              <a:rPr lang="ru-RU" sz="1400" dirty="0" smtClean="0"/>
              <a:t>935  </a:t>
            </a:r>
            <a:r>
              <a:rPr lang="ru-RU" sz="1400" dirty="0"/>
              <a:t>человек. </a:t>
            </a:r>
          </a:p>
          <a:p>
            <a:pPr indent="381000" algn="just">
              <a:lnSpc>
                <a:spcPts val="1584"/>
              </a:lnSpc>
              <a:spcBef>
                <a:spcPts val="1050"/>
              </a:spcBef>
            </a:pPr>
            <a:r>
              <a:rPr lang="ru-RU" sz="1400" dirty="0"/>
              <a:t>В районе развиты 22 вида спорта: футбол, мини футбол, футбол на снегу, хоккей с мячом, волейбол, баскетбол, бодибилдинг, греко-римская борьба, настольный теннис, плавание, водное поло, фитнес, </a:t>
            </a:r>
            <a:r>
              <a:rPr lang="ru-RU" sz="1400" dirty="0" err="1"/>
              <a:t>армспорт</a:t>
            </a:r>
            <a:r>
              <a:rPr lang="ru-RU" sz="1400" dirty="0"/>
              <a:t>, спортивная игра </a:t>
            </a:r>
            <a:r>
              <a:rPr lang="ru-RU" sz="1400" dirty="0" err="1"/>
              <a:t>дартс</a:t>
            </a:r>
            <a:r>
              <a:rPr lang="ru-RU" sz="1400" dirty="0"/>
              <a:t>, легкая атлетика, лыжный спорт и т.д.</a:t>
            </a:r>
          </a:p>
          <a:p>
            <a:pPr indent="381000" algn="just">
              <a:lnSpc>
                <a:spcPts val="1584"/>
              </a:lnSpc>
              <a:spcBef>
                <a:spcPts val="1050"/>
              </a:spcBef>
            </a:pPr>
            <a:r>
              <a:rPr lang="ru-RU" sz="1400" dirty="0"/>
              <a:t>Сеть спортивных сооружений </a:t>
            </a:r>
            <a:r>
              <a:rPr lang="ru-RU" sz="1400" dirty="0" err="1"/>
              <a:t>Ершовского</a:t>
            </a:r>
            <a:r>
              <a:rPr lang="ru-RU" sz="1400" dirty="0"/>
              <a:t> муниципального района имеет: 50 плоскостных сооружений,</a:t>
            </a:r>
          </a:p>
          <a:p>
            <a:pPr indent="381000" algn="just">
              <a:lnSpc>
                <a:spcPts val="1584"/>
              </a:lnSpc>
              <a:spcBef>
                <a:spcPts val="1050"/>
              </a:spcBef>
            </a:pPr>
            <a:r>
              <a:rPr lang="ru-RU" sz="1400" dirty="0"/>
              <a:t>41спортивный зал, 10 футбольных полей, ФОК, стадион «Юность», хоккейная коробка, 4 сооружения для стрелковых видов спорта.</a:t>
            </a:r>
          </a:p>
          <a:p>
            <a:pPr indent="381000" algn="just">
              <a:lnSpc>
                <a:spcPts val="1584"/>
              </a:lnSpc>
              <a:spcBef>
                <a:spcPts val="1050"/>
              </a:spcBef>
            </a:pPr>
            <a:r>
              <a:rPr lang="ru-RU" sz="1400" dirty="0"/>
              <a:t>Структура организаций культуры включает в себя:  МБУК «Районный дом культуры», 30 – сельских домов культуры, 4 – сельских клуба, МУК «</a:t>
            </a:r>
            <a:r>
              <a:rPr lang="ru-RU" sz="1400" dirty="0" err="1"/>
              <a:t>Межпоселенческая</a:t>
            </a:r>
            <a:r>
              <a:rPr lang="ru-RU" sz="1400" dirty="0"/>
              <a:t> центральная библиотека», 3 городских и 33 сельских филиала, ГБУ ДО «Детская школа искусств» имеет 4 сельских филиала, народный историко-краеведческий </a:t>
            </a:r>
            <a:r>
              <a:rPr lang="ru-RU" sz="1400" dirty="0" smtClean="0"/>
              <a:t>музей</a:t>
            </a:r>
            <a:r>
              <a:rPr lang="ru-RU" sz="1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77984" y="7046976"/>
            <a:ext cx="198120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11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20" y="2812542"/>
            <a:ext cx="2164080" cy="1441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20" y="2868168"/>
            <a:ext cx="2161032" cy="1441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440" y="2862072"/>
            <a:ext cx="2164080" cy="1441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68" y="5415505"/>
            <a:ext cx="2161032" cy="1441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122" y="5415505"/>
            <a:ext cx="2164080" cy="1447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189" y="5413248"/>
            <a:ext cx="2161032" cy="14417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8188" y="541066"/>
            <a:ext cx="5472608" cy="792088"/>
          </a:xfrm>
          <a:prstGeom prst="rect">
            <a:avLst/>
          </a:prstGeom>
          <a:solidFill>
            <a:srgbClr val="00569D"/>
          </a:solidFill>
        </p:spPr>
        <p:txBody>
          <a:bodyPr lIns="0" tIns="0" rIns="0" bIns="0">
            <a:normAutofit/>
          </a:bodyPr>
          <a:lstStyle/>
          <a:p>
            <a:pPr indent="0">
              <a:lnSpc>
                <a:spcPts val="2376"/>
              </a:lnSpc>
            </a:pPr>
            <a:r>
              <a:rPr lang="ru" b="1" dirty="0">
                <a:solidFill>
                  <a:srgbClr val="FFFFFF"/>
                </a:solidFill>
              </a:rPr>
              <a:t>Инвестиционные проекты,</a:t>
            </a:r>
          </a:p>
          <a:p>
            <a:pPr indent="0">
              <a:lnSpc>
                <a:spcPts val="2376"/>
              </a:lnSpc>
            </a:pPr>
            <a:r>
              <a:rPr lang="ru" b="1" dirty="0">
                <a:solidFill>
                  <a:srgbClr val="FFFFFF"/>
                </a:solidFill>
              </a:rPr>
              <a:t>реализованные в 2014-2015 гг.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6488" y="1909217"/>
            <a:ext cx="3194068" cy="958951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 algn="just">
              <a:lnSpc>
                <a:spcPts val="1128"/>
              </a:lnSpc>
            </a:pPr>
            <a:r>
              <a:rPr lang="ru" sz="900" b="1" dirty="0" smtClean="0">
                <a:latin typeface="Times New Roman"/>
              </a:rPr>
              <a:t>Инвестиционный проект по</a:t>
            </a:r>
          </a:p>
          <a:p>
            <a:pPr indent="0" algn="just">
              <a:lnSpc>
                <a:spcPts val="1128"/>
              </a:lnSpc>
            </a:pPr>
            <a:r>
              <a:rPr lang="ru-RU" sz="900" b="1" dirty="0" smtClean="0">
                <a:latin typeface="Times New Roman"/>
              </a:rPr>
              <a:t>Р</a:t>
            </a:r>
            <a:r>
              <a:rPr lang="ru" sz="900" b="1" dirty="0" smtClean="0">
                <a:latin typeface="Times New Roman"/>
              </a:rPr>
              <a:t>азведению</a:t>
            </a:r>
            <a:r>
              <a:rPr lang="ru" dirty="0" smtClean="0"/>
              <a:t> </a:t>
            </a:r>
            <a:r>
              <a:rPr lang="ru" sz="900" b="1" dirty="0" smtClean="0">
                <a:latin typeface="Times New Roman"/>
              </a:rPr>
              <a:t>племенных </a:t>
            </a:r>
            <a:r>
              <a:rPr lang="ru" sz="900" b="1" dirty="0">
                <a:latin typeface="Times New Roman"/>
              </a:rPr>
              <a:t>баранов.</a:t>
            </a:r>
          </a:p>
          <a:p>
            <a:pPr indent="0" algn="just">
              <a:lnSpc>
                <a:spcPts val="1128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ИП Глава КФХ Казицкий Д.А.</a:t>
            </a:r>
          </a:p>
          <a:p>
            <a:pPr indent="0" algn="just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Производство продукции животноводства.</a:t>
            </a:r>
          </a:p>
          <a:p>
            <a:pPr indent="0" algn="just">
              <a:lnSpc>
                <a:spcPts val="1050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2,0 млн.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1896" y="1909217"/>
            <a:ext cx="3029712" cy="934567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Инвестиционный проект по приобретению линии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по расфасовке и упаковке хлебных изделий.</a:t>
            </a:r>
            <a:r>
              <a:rPr dirty="0"/>
              <a:t/>
            </a:r>
            <a:br>
              <a:rPr dirty="0"/>
            </a:b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ИП Проценко И. А. Обеспечение</a:t>
            </a:r>
          </a:p>
          <a:p>
            <a:pPr indent="0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населения продуктами питания.</a:t>
            </a:r>
          </a:p>
          <a:p>
            <a:pPr indent="0">
              <a:lnSpc>
                <a:spcPts val="1128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1,5 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13904" y="1909217"/>
            <a:ext cx="3029712" cy="88275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 algn="just">
              <a:lnSpc>
                <a:spcPts val="1224"/>
              </a:lnSpc>
            </a:pPr>
            <a:r>
              <a:rPr lang="ru" sz="900" b="1" dirty="0">
                <a:latin typeface="Times New Roman"/>
              </a:rPr>
              <a:t>Инвестиционный проект </a:t>
            </a:r>
            <a:r>
              <a:rPr lang="ru" sz="900" b="1" dirty="0" smtClean="0">
                <a:latin typeface="Times New Roman"/>
              </a:rPr>
              <a:t>по</a:t>
            </a:r>
          </a:p>
          <a:p>
            <a:pPr indent="0" algn="just">
              <a:lnSpc>
                <a:spcPts val="1224"/>
              </a:lnSpc>
            </a:pPr>
            <a:r>
              <a:rPr lang="ru" sz="900" b="1" dirty="0" smtClean="0">
                <a:latin typeface="Times New Roman"/>
              </a:rPr>
              <a:t>строительствуколбасного </a:t>
            </a:r>
            <a:r>
              <a:rPr lang="ru" sz="900" b="1" dirty="0">
                <a:latin typeface="Times New Roman"/>
              </a:rPr>
              <a:t>цеха.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ИП Королев С.В. Производство</a:t>
            </a:r>
          </a:p>
          <a:p>
            <a:pPr indent="0" algn="just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колбасных изделий.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3,0 млн.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6488" y="4617720"/>
            <a:ext cx="2834028" cy="731520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 algn="just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Инвестиционный проект по разведению кроликов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в условиях фермы.</a:t>
            </a:r>
          </a:p>
          <a:p>
            <a:pPr indent="0" algn="just">
              <a:lnSpc>
                <a:spcPts val="1128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ИП Явлиничев В.В. Производство</a:t>
            </a:r>
          </a:p>
          <a:p>
            <a:pPr indent="0" algn="just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продукции животноводства.</a:t>
            </a:r>
          </a:p>
          <a:p>
            <a:pPr indent="0" algn="just">
              <a:lnSpc>
                <a:spcPts val="1050"/>
              </a:lnSpc>
            </a:pPr>
            <a:r>
              <a:rPr lang="ru" sz="950" b="1" i="1" dirty="0">
                <a:latin typeface="Times New Roman"/>
              </a:rPr>
              <a:t>Общий объем инвестиций 0,4</a:t>
            </a:r>
            <a:r>
              <a:rPr lang="ru" sz="900" b="1" dirty="0">
                <a:latin typeface="Times New Roman"/>
              </a:rPr>
              <a:t> млн.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38588" y="4501505"/>
            <a:ext cx="2693148" cy="716671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>
              <a:lnSpc>
                <a:spcPts val="1104"/>
              </a:lnSpc>
            </a:pPr>
            <a:r>
              <a:rPr lang="ru" sz="900" b="1" dirty="0">
                <a:latin typeface="Times New Roman"/>
              </a:rPr>
              <a:t>Инвестиционный проект по разведению КРС.</a:t>
            </a:r>
            <a:r>
              <a:rPr dirty="0"/>
              <a:t/>
            </a:r>
            <a:br>
              <a:rPr dirty="0"/>
            </a:b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ИП Сигаев А.С. Производство продукции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животноводства.</a:t>
            </a:r>
          </a:p>
          <a:p>
            <a:pPr indent="0">
              <a:lnSpc>
                <a:spcPts val="1050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0,8 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31608" y="4675632"/>
            <a:ext cx="2783644" cy="737616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Инвестиционный проект по производству,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реализации хлеба и кондитерских изделий.</a:t>
            </a:r>
            <a:r>
              <a:rPr dirty="0"/>
              <a:t/>
            </a:r>
            <a:br>
              <a:rPr dirty="0"/>
            </a:b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ООО «Кооператор". Производство</a:t>
            </a:r>
          </a:p>
          <a:p>
            <a:pPr indent="0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продукции для населения.</a:t>
            </a:r>
          </a:p>
          <a:p>
            <a:pPr indent="0">
              <a:lnSpc>
                <a:spcPts val="1050"/>
              </a:lnSpc>
            </a:pPr>
            <a:r>
              <a:rPr lang="ru" sz="950" b="1" i="1" dirty="0">
                <a:latin typeface="Times New Roman"/>
              </a:rPr>
              <a:t>Общий объем инвестиций 0,8</a:t>
            </a:r>
            <a:r>
              <a:rPr lang="ru" sz="900" b="1" dirty="0">
                <a:latin typeface="Times New Roman"/>
              </a:rPr>
              <a:t> млн.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77984" y="7046976"/>
            <a:ext cx="207264" cy="146304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12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18" y="2632345"/>
            <a:ext cx="2164080" cy="1444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" y="5199888"/>
            <a:ext cx="2161032" cy="1441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064" y="5199888"/>
            <a:ext cx="2164080" cy="1441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704" y="2632345"/>
            <a:ext cx="2161032" cy="1441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576" y="5367528"/>
            <a:ext cx="2164080" cy="1438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664" y="6995160"/>
            <a:ext cx="9043416" cy="3108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0624" y="469058"/>
            <a:ext cx="5007864" cy="792088"/>
          </a:xfrm>
          <a:prstGeom prst="rect">
            <a:avLst/>
          </a:prstGeom>
          <a:solidFill>
            <a:srgbClr val="00569D"/>
          </a:solidFill>
        </p:spPr>
        <p:txBody>
          <a:bodyPr lIns="0" tIns="0" rIns="0" bIns="0">
            <a:normAutofit/>
          </a:bodyPr>
          <a:lstStyle/>
          <a:p>
            <a:pPr indent="0">
              <a:lnSpc>
                <a:spcPts val="2376"/>
              </a:lnSpc>
            </a:pPr>
            <a:r>
              <a:rPr lang="ru" b="1" dirty="0">
                <a:solidFill>
                  <a:srgbClr val="FFFFFF"/>
                </a:solidFill>
              </a:rPr>
              <a:t>Инвестиционные проекты,</a:t>
            </a:r>
          </a:p>
          <a:p>
            <a:pPr indent="0">
              <a:lnSpc>
                <a:spcPts val="2376"/>
              </a:lnSpc>
            </a:pPr>
            <a:r>
              <a:rPr lang="ru" b="1" dirty="0">
                <a:solidFill>
                  <a:srgbClr val="FFFFFF"/>
                </a:solidFill>
              </a:rPr>
              <a:t>реализованные в 2014-2015 гг.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0624" y="1765201"/>
            <a:ext cx="3023616" cy="79208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разведению рыбы.</a:t>
            </a:r>
            <a:r>
              <a:rPr dirty="0"/>
              <a:t/>
            </a:r>
            <a:br>
              <a:rPr dirty="0"/>
            </a:b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ИП Байгужинов Ю.А. Обеспечение</a:t>
            </a:r>
          </a:p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населения рыбой.</a:t>
            </a:r>
          </a:p>
          <a:p>
            <a:pPr indent="0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0,8 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5760" y="4357489"/>
            <a:ext cx="3026664" cy="85763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разведение крупного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рогатого скота.</a:t>
            </a:r>
          </a:p>
          <a:p>
            <a:pPr indent="0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ИП Болдов М.А. Производство продукции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животноводства.</a:t>
            </a:r>
          </a:p>
          <a:p>
            <a:pPr indent="0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0,8 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7872" y="1765202"/>
            <a:ext cx="3026664" cy="720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разведению рыбы.</a:t>
            </a:r>
            <a:r>
              <a:rPr dirty="0"/>
              <a:t/>
            </a:r>
            <a:br>
              <a:rPr dirty="0"/>
            </a:b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ИП Емельянова С.В. Обеспечение</a:t>
            </a:r>
          </a:p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населения рыбой.</a:t>
            </a:r>
          </a:p>
          <a:p>
            <a:pPr indent="0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0,7 тыс.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6056" y="4357489"/>
            <a:ext cx="2913888" cy="7113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оказанию услуг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населению в области фотографии.</a:t>
            </a:r>
          </a:p>
          <a:p>
            <a:pPr indent="0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ИП Бирюков А.Г. Услуги для населения.</a:t>
            </a:r>
            <a:r>
              <a:rPr dirty="0"/>
              <a:t/>
            </a:r>
            <a:br>
              <a:rPr dirty="0"/>
            </a:b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0,5 тыс.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7560" y="1765202"/>
            <a:ext cx="2941320" cy="792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разведению овец.</a:t>
            </a:r>
            <a:r>
              <a:rPr dirty="0"/>
              <a:t/>
            </a:r>
            <a:br>
              <a:rPr dirty="0"/>
            </a:b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ИП Плиев А.Т. Производство продукции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животноводства.</a:t>
            </a:r>
          </a:p>
          <a:p>
            <a:pPr indent="0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0,5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0568" y="4357489"/>
            <a:ext cx="3258312" cy="711335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 algn="just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Инвестиционный проект по приобретению линии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по розливу воды и лимонада.</a:t>
            </a:r>
          </a:p>
          <a:p>
            <a:pPr indent="0" algn="just">
              <a:lnSpc>
                <a:spcPts val="1128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ИП Проценко И. А.</a:t>
            </a:r>
          </a:p>
          <a:p>
            <a:pPr indent="0" algn="just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Обеспечение населения продуктами питания.</a:t>
            </a:r>
          </a:p>
          <a:p>
            <a:pPr indent="0" algn="just">
              <a:lnSpc>
                <a:spcPts val="1128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2,0 млн.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841992" y="7056120"/>
            <a:ext cx="207264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13</a:t>
            </a:r>
          </a:p>
        </p:txBody>
      </p:sp>
      <p:pic>
        <p:nvPicPr>
          <p:cNvPr id="1026" name="Picture 2" descr="C:\Users\Inspektor\Downloads\leshh-e14127104121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6" y="2583014"/>
            <a:ext cx="2328410" cy="1543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90" y="5403687"/>
            <a:ext cx="2167128" cy="1258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332" y="2845321"/>
            <a:ext cx="2164080" cy="1441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184" y="5285232"/>
            <a:ext cx="2164080" cy="1520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6" y="5398008"/>
            <a:ext cx="2161032" cy="1441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2369" y="2845321"/>
            <a:ext cx="2164080" cy="1441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664" y="6995160"/>
            <a:ext cx="9043416" cy="3108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3880" y="541066"/>
            <a:ext cx="5739384" cy="864095"/>
          </a:xfrm>
          <a:prstGeom prst="rect">
            <a:avLst/>
          </a:prstGeom>
          <a:solidFill>
            <a:srgbClr val="00569D"/>
          </a:solidFill>
        </p:spPr>
        <p:txBody>
          <a:bodyPr lIns="0" tIns="0" rIns="0" bIns="0">
            <a:normAutofit/>
          </a:bodyPr>
          <a:lstStyle/>
          <a:p>
            <a:pPr indent="0">
              <a:lnSpc>
                <a:spcPts val="2376"/>
              </a:lnSpc>
            </a:pPr>
            <a:r>
              <a:rPr lang="ru" b="1" dirty="0">
                <a:solidFill>
                  <a:srgbClr val="FFFFFF"/>
                </a:solidFill>
              </a:rPr>
              <a:t>Инвестиционные проекты,</a:t>
            </a:r>
          </a:p>
          <a:p>
            <a:pPr indent="0">
              <a:lnSpc>
                <a:spcPts val="2376"/>
              </a:lnSpc>
            </a:pPr>
            <a:r>
              <a:rPr lang="ru" b="1" dirty="0">
                <a:solidFill>
                  <a:srgbClr val="FFFFFF"/>
                </a:solidFill>
              </a:rPr>
              <a:t>реализованные в 2014-2015 гг.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3880" y="1909218"/>
            <a:ext cx="2766596" cy="720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разведению рыбы.</a:t>
            </a:r>
            <a:r>
              <a:rPr dirty="0"/>
              <a:t/>
            </a:r>
            <a:br>
              <a:rPr dirty="0"/>
            </a:b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ИП глава КФХ Морылев С.В.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Обеспечение населения рыбой.</a:t>
            </a:r>
          </a:p>
          <a:p>
            <a:pPr indent="0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0,8 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3880" y="4501505"/>
            <a:ext cx="3023616" cy="8904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 algn="just">
              <a:lnSpc>
                <a:spcPts val="1152"/>
              </a:lnSpc>
              <a:spcBef>
                <a:spcPts val="1260"/>
              </a:spcBef>
            </a:pPr>
            <a:r>
              <a:rPr lang="ru" sz="900" b="1" dirty="0">
                <a:latin typeface="Times New Roman"/>
              </a:rPr>
              <a:t>Инвестиционный проект по разведению КРС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молочного направления.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ИП глава КФХ Кульбякин Е.В.</a:t>
            </a:r>
          </a:p>
          <a:p>
            <a:pPr indent="0" algn="just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Производство продукции животноводства.</a:t>
            </a:r>
          </a:p>
          <a:p>
            <a:pPr indent="0" algn="just">
              <a:lnSpc>
                <a:spcPts val="1152"/>
              </a:lnSpc>
              <a:spcAft>
                <a:spcPts val="2100"/>
              </a:spcAft>
            </a:pPr>
            <a:r>
              <a:rPr lang="ru" sz="950" b="1" i="1" dirty="0">
                <a:latin typeface="Times New Roman"/>
              </a:rPr>
              <a:t>Общий </a:t>
            </a:r>
            <a:r>
              <a:rPr lang="ru" sz="950" b="1" i="1" u="sng" dirty="0">
                <a:latin typeface="Times New Roman"/>
              </a:rPr>
              <a:t>объем инвес</a:t>
            </a:r>
            <a:r>
              <a:rPr lang="ru" sz="950" b="1" i="1" dirty="0">
                <a:latin typeface="Times New Roman"/>
              </a:rPr>
              <a:t>тиций</a:t>
            </a:r>
            <a:r>
              <a:rPr lang="ru" sz="900" b="1" dirty="0">
                <a:latin typeface="Times New Roman"/>
              </a:rPr>
              <a:t> 2,0 млн, </a:t>
            </a:r>
            <a:r>
              <a:rPr lang="ru" sz="900" b="1" u="sng" dirty="0">
                <a:latin typeface="Times New Roman"/>
              </a:rPr>
              <a:t>руб.</a:t>
            </a:r>
            <a:r>
              <a:rPr lang="ru" sz="900" b="1" dirty="0">
                <a:latin typeface="Times New Roman"/>
              </a:rPr>
              <a:t>_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94176" y="1909218"/>
            <a:ext cx="3029712" cy="936103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 algn="just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Инвестиционный проект по приобретению линии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по пакетированию розлива молока.</a:t>
            </a:r>
          </a:p>
          <a:p>
            <a:pPr indent="0" algn="just">
              <a:lnSpc>
                <a:spcPts val="1128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ИП Глава КФХ Волков А.В. Обеспечение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населения, школ, детских садов молочными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продуктами.</a:t>
            </a:r>
          </a:p>
          <a:p>
            <a:pPr indent="0" algn="just">
              <a:lnSpc>
                <a:spcPts val="1128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2,0 млн.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15512" y="4501505"/>
            <a:ext cx="3008376" cy="573415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 algn="just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Инвестиционный проект по разведению КРС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мясного направления.</a:t>
            </a:r>
          </a:p>
          <a:p>
            <a:pPr indent="0" algn="just">
              <a:lnSpc>
                <a:spcPts val="1128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ИП Пугачев О.А. Производство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18560" y="5021580"/>
            <a:ext cx="3005328" cy="361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 algn="just">
              <a:lnSpc>
                <a:spcPts val="1000"/>
              </a:lnSpc>
            </a:pPr>
            <a:r>
              <a:rPr lang="ru" sz="900" b="1" dirty="0">
                <a:latin typeface="Times New Roman"/>
              </a:rPr>
              <a:t>продукции животноводства.</a:t>
            </a:r>
          </a:p>
          <a:p>
            <a:pPr indent="0" algn="just">
              <a:lnSpc>
                <a:spcPts val="1050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2,2 млн.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27392" y="1909219"/>
            <a:ext cx="3029712" cy="720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разведению свиней.</a:t>
            </a:r>
            <a:r>
              <a:rPr dirty="0"/>
              <a:t/>
            </a:r>
            <a:br>
              <a:rPr dirty="0"/>
            </a:br>
            <a:r>
              <a:rPr lang="ru" sz="950" b="1" i="1" dirty="0">
                <a:latin typeface="Times New Roman"/>
              </a:rPr>
              <a:t>Инвестор:    ООО</a:t>
            </a:r>
            <a:r>
              <a:rPr lang="ru" sz="900" b="1" dirty="0">
                <a:latin typeface="Times New Roman"/>
              </a:rPr>
              <a:t> «Виктория". Производство</a:t>
            </a:r>
          </a:p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продукции животноводства.</a:t>
            </a:r>
          </a:p>
          <a:p>
            <a:pPr indent="0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0,8 млн.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93280" y="4501505"/>
            <a:ext cx="3026664" cy="8812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1152"/>
              </a:lnSpc>
              <a:spcBef>
                <a:spcPts val="350"/>
              </a:spcBef>
            </a:pPr>
            <a:r>
              <a:rPr lang="ru" sz="900" b="1" dirty="0">
                <a:latin typeface="Times New Roman"/>
              </a:rPr>
              <a:t>Инвестиционный проект по разведению крс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молочного направления.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ИП Сулейменова Г.У.Производство</a:t>
            </a:r>
          </a:p>
          <a:p>
            <a:pPr indent="0" algn="just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продукции животноводства.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</a:t>
            </a:r>
            <a:r>
              <a:rPr lang="ru" sz="950" b="1" i="1" u="sng" dirty="0">
                <a:latin typeface="Times New Roman"/>
              </a:rPr>
              <a:t>объем инвес</a:t>
            </a:r>
            <a:r>
              <a:rPr lang="ru" sz="950" b="1" i="1" dirty="0">
                <a:latin typeface="Times New Roman"/>
              </a:rPr>
              <a:t>тиций</a:t>
            </a:r>
            <a:r>
              <a:rPr lang="ru" sz="900" b="1" dirty="0">
                <a:latin typeface="Times New Roman"/>
              </a:rPr>
              <a:t> 0,8 тыс, </a:t>
            </a:r>
            <a:r>
              <a:rPr lang="ru" sz="900" b="1" u="sng" dirty="0">
                <a:latin typeface="Times New Roman"/>
              </a:rPr>
              <a:t>руб.</a:t>
            </a:r>
            <a:r>
              <a:rPr lang="ru" sz="900" b="1" dirty="0">
                <a:latin typeface="Times New Roman"/>
              </a:rPr>
              <a:t>_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841992" y="7056120"/>
            <a:ext cx="210312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14</a:t>
            </a:r>
          </a:p>
        </p:txBody>
      </p:sp>
      <p:pic>
        <p:nvPicPr>
          <p:cNvPr id="2050" name="Picture 2" descr="C:\Users\Inspektor\Downloads\na-chto-lovit-karp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7" y="2629298"/>
            <a:ext cx="2513936" cy="1773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76" y="2581292"/>
            <a:ext cx="2087880" cy="121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6" y="5327904"/>
            <a:ext cx="2167128" cy="1450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28" y="2557289"/>
            <a:ext cx="2161032" cy="1441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968" y="5357967"/>
            <a:ext cx="2170176" cy="145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128" y="2557289"/>
            <a:ext cx="2164080" cy="1444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3088" y="5391495"/>
            <a:ext cx="2164080" cy="1441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664" y="7141464"/>
            <a:ext cx="9043416" cy="1645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0184" y="469058"/>
            <a:ext cx="5644628" cy="936104"/>
          </a:xfrm>
          <a:prstGeom prst="rect">
            <a:avLst/>
          </a:prstGeom>
          <a:solidFill>
            <a:srgbClr val="00569D"/>
          </a:solidFill>
        </p:spPr>
        <p:txBody>
          <a:bodyPr lIns="0" tIns="0" rIns="0" bIns="0">
            <a:normAutofit/>
          </a:bodyPr>
          <a:lstStyle/>
          <a:p>
            <a:pPr indent="0">
              <a:lnSpc>
                <a:spcPts val="2376"/>
              </a:lnSpc>
            </a:pPr>
            <a:r>
              <a:rPr lang="ru" b="1">
                <a:solidFill>
                  <a:srgbClr val="FFFFFF"/>
                </a:solidFill>
              </a:rPr>
              <a:t>Инвестиционные проекты,</a:t>
            </a:r>
          </a:p>
          <a:p>
            <a:pPr indent="0">
              <a:lnSpc>
                <a:spcPts val="2376"/>
              </a:lnSpc>
            </a:pPr>
            <a:r>
              <a:rPr lang="ru" b="1">
                <a:solidFill>
                  <a:srgbClr val="FFFFFF"/>
                </a:solidFill>
              </a:rPr>
              <a:t>реализованные в 2014-2015 гг.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0184" y="1621186"/>
            <a:ext cx="3026664" cy="9361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 algn="just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</a:t>
            </a:r>
            <a:r>
              <a:rPr lang="ru" sz="900" b="1" dirty="0" smtClean="0">
                <a:latin typeface="Times New Roman"/>
              </a:rPr>
              <a:t>добыче полезных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ископаемых (щебень, доломит).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Труфанов А.Т. Добыча гравия, песка,</a:t>
            </a:r>
          </a:p>
          <a:p>
            <a:pPr indent="0" algn="just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глины. Разработка гравийных и песчаных карьеров.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Приобретение асфальтно-бетонного завода.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5,0 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0184" y="4213473"/>
            <a:ext cx="3026664" cy="100775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 algn="just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строительству фермы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по выращиванию птицы.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Сидоркин А.С. Производство мяса птицы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и яиц.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20,0 млн.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17264" y="1621186"/>
            <a:ext cx="3032760" cy="792088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 algn="just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Инвестиционный проект по </a:t>
            </a:r>
            <a:r>
              <a:rPr lang="ru" sz="900" b="1" dirty="0" smtClean="0">
                <a:latin typeface="Times New Roman"/>
              </a:rPr>
              <a:t>расширению предприятия</a:t>
            </a:r>
            <a:r>
              <a:rPr lang="ru" sz="900" b="1" dirty="0">
                <a:latin typeface="Times New Roman"/>
              </a:rPr>
              <a:t>.</a:t>
            </a:r>
          </a:p>
          <a:p>
            <a:pPr indent="0" algn="just">
              <a:lnSpc>
                <a:spcPts val="1128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ООО «Ершовский элеватор». Хранение</a:t>
            </a:r>
          </a:p>
          <a:p>
            <a:pPr indent="0" algn="just">
              <a:lnSpc>
                <a:spcPts val="1128"/>
              </a:lnSpc>
            </a:pPr>
            <a:r>
              <a:rPr lang="ru" sz="900" b="1" dirty="0">
                <a:latin typeface="Times New Roman"/>
              </a:rPr>
              <a:t>зерновых.</a:t>
            </a:r>
          </a:p>
          <a:p>
            <a:pPr indent="0" algn="just">
              <a:lnSpc>
                <a:spcPts val="1128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2,0 млн.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71544" y="4213473"/>
            <a:ext cx="3032760" cy="111443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 algn="just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строительству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овощехранилища.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ИП глава КФХ Панков А.А. Комплексное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решение вопросов выращивания и хранения овощей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до следующего урожая.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13 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25512" y="1549177"/>
            <a:ext cx="2999232" cy="7520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выращиванию грибов.</a:t>
            </a:r>
            <a:r>
              <a:rPr dirty="0"/>
              <a:t/>
            </a:r>
            <a:br>
              <a:rPr dirty="0"/>
            </a:b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ИП Дмитриенко А.А. Обеспечение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населения грибами.</a:t>
            </a:r>
          </a:p>
          <a:p>
            <a:pPr indent="0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0,5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25512" y="4213473"/>
            <a:ext cx="2861748" cy="1257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Инвестиционный проект по приобретению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оборудования по сортировке и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калибру семенного материала, установка</a:t>
            </a:r>
            <a:r>
              <a:rPr dirty="0"/>
              <a:t/>
            </a:r>
            <a:br>
              <a:rPr dirty="0"/>
            </a:br>
            <a:r>
              <a:rPr lang="ru" sz="900" b="1" dirty="0">
                <a:latin typeface="Times New Roman"/>
              </a:rPr>
              <a:t>«Пектус».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Инвестор:</a:t>
            </a:r>
            <a:r>
              <a:rPr lang="ru" sz="900" b="1" dirty="0">
                <a:latin typeface="Times New Roman"/>
              </a:rPr>
              <a:t>    ОАО «Декабрист». Улучшение</a:t>
            </a:r>
          </a:p>
          <a:p>
            <a:pPr indent="0" algn="just">
              <a:lnSpc>
                <a:spcPts val="1152"/>
              </a:lnSpc>
            </a:pPr>
            <a:r>
              <a:rPr lang="ru" sz="900" b="1" dirty="0">
                <a:latin typeface="Times New Roman"/>
              </a:rPr>
              <a:t>семенного материала.</a:t>
            </a:r>
          </a:p>
          <a:p>
            <a:pPr indent="0" algn="just">
              <a:lnSpc>
                <a:spcPts val="1152"/>
              </a:lnSpc>
            </a:pPr>
            <a:r>
              <a:rPr lang="ru" sz="950" b="1" i="1" dirty="0">
                <a:latin typeface="Times New Roman"/>
              </a:rPr>
              <a:t>Общий объем инвестиций</a:t>
            </a:r>
            <a:r>
              <a:rPr lang="ru" sz="900" b="1" dirty="0">
                <a:latin typeface="Times New Roman"/>
              </a:rPr>
              <a:t> 8,0 млн.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841992" y="7056120"/>
            <a:ext cx="204216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15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76" y="2341265"/>
            <a:ext cx="3393292" cy="2016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576" y="4947257"/>
            <a:ext cx="3393292" cy="20025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" y="6995160"/>
            <a:ext cx="9043416" cy="310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172" y="685082"/>
            <a:ext cx="5184576" cy="936104"/>
          </a:xfrm>
          <a:prstGeom prst="rect">
            <a:avLst/>
          </a:prstGeom>
          <a:solidFill>
            <a:srgbClr val="00569D"/>
          </a:solidFill>
        </p:spPr>
        <p:txBody>
          <a:bodyPr lIns="0" tIns="0" rIns="0" bIns="0">
            <a:normAutofit/>
          </a:bodyPr>
          <a:lstStyle/>
          <a:p>
            <a:pPr indent="0">
              <a:lnSpc>
                <a:spcPts val="2376"/>
              </a:lnSpc>
            </a:pPr>
            <a:r>
              <a:rPr lang="ru" b="1" dirty="0">
                <a:solidFill>
                  <a:srgbClr val="FFFFFF"/>
                </a:solidFill>
              </a:rPr>
              <a:t>Инвестиционные проекты,</a:t>
            </a:r>
          </a:p>
          <a:p>
            <a:pPr indent="0">
              <a:lnSpc>
                <a:spcPts val="2376"/>
              </a:lnSpc>
            </a:pPr>
            <a:r>
              <a:rPr lang="ru" b="1" dirty="0">
                <a:solidFill>
                  <a:srgbClr val="FFFFFF"/>
                </a:solidFill>
              </a:rPr>
              <a:t>реализованные в 2014-2015 гг.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0560" y="1909217"/>
            <a:ext cx="5828268" cy="50784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1638300">
              <a:lnSpc>
                <a:spcPts val="1128"/>
              </a:lnSpc>
            </a:pPr>
            <a:r>
              <a:rPr lang="ru" sz="1200" b="1" dirty="0"/>
              <a:t>Инвестиционный проект по реконструкции кошары.</a:t>
            </a:r>
            <a:r>
              <a:rPr sz="1200" b="1" dirty="0"/>
              <a:t/>
            </a:r>
            <a:br>
              <a:rPr sz="1200" b="1" dirty="0"/>
            </a:br>
            <a:r>
              <a:rPr lang="ru" sz="1200" b="1" i="1" dirty="0"/>
              <a:t>Инвестор:</a:t>
            </a:r>
            <a:r>
              <a:rPr lang="ru" sz="1200" b="1" dirty="0"/>
              <a:t>    ИП глава КФХ Смирнов В.И. Предусматривается реконструкция </a:t>
            </a:r>
            <a:r>
              <a:rPr lang="ru" sz="1200" b="1" dirty="0" smtClean="0"/>
              <a:t>кошары на</a:t>
            </a:r>
            <a:endParaRPr lang="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5789" y="2629298"/>
            <a:ext cx="2788920" cy="43204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indent="0">
              <a:lnSpc>
                <a:spcPts val="1128"/>
              </a:lnSpc>
            </a:pPr>
            <a:r>
              <a:rPr lang="ru" sz="1200" b="1" dirty="0">
                <a:latin typeface="Times New Roman"/>
              </a:rPr>
              <a:t>850 мест, производство мяса и шерсти.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6656" y="3205361"/>
            <a:ext cx="2653820" cy="43204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indent="0">
              <a:lnSpc>
                <a:spcPts val="1128"/>
              </a:lnSpc>
              <a:spcAft>
                <a:spcPts val="10010"/>
              </a:spcAft>
            </a:pPr>
            <a:r>
              <a:rPr lang="ru" sz="1200" b="1" i="1" dirty="0">
                <a:latin typeface="Times New Roman"/>
              </a:rPr>
              <a:t>Общий объем инвестиций</a:t>
            </a:r>
            <a:r>
              <a:rPr lang="ru" sz="1200" b="1" dirty="0">
                <a:latin typeface="Times New Roman"/>
              </a:rPr>
              <a:t> 1,7 млн.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172" y="4501505"/>
            <a:ext cx="6264696" cy="463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1968500">
              <a:lnSpc>
                <a:spcPts val="1152"/>
              </a:lnSpc>
            </a:pPr>
            <a:r>
              <a:rPr lang="ru" sz="1200" b="1" dirty="0"/>
              <a:t>Инвестиционный проект по строительству коровника на </a:t>
            </a:r>
            <a:r>
              <a:rPr lang="ru" sz="1200" b="1" dirty="0" smtClean="0"/>
              <a:t>100 голов</a:t>
            </a:r>
            <a:r>
              <a:rPr lang="ru" sz="1200" b="1" dirty="0"/>
              <a:t>.</a:t>
            </a:r>
            <a:r>
              <a:rPr sz="1200" dirty="0"/>
              <a:t/>
            </a:r>
            <a:br>
              <a:rPr sz="1200" dirty="0"/>
            </a:br>
            <a:r>
              <a:rPr lang="ru" sz="1200" b="1" i="1" dirty="0"/>
              <a:t>Инвестор:</a:t>
            </a:r>
            <a:r>
              <a:rPr lang="ru" sz="1200" b="1" dirty="0"/>
              <a:t>    ИП глава КФХ Смирнов А.В.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172" y="5074896"/>
            <a:ext cx="2736304" cy="513946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indent="0">
              <a:lnSpc>
                <a:spcPts val="1152"/>
              </a:lnSpc>
            </a:pPr>
            <a:r>
              <a:rPr lang="ru" sz="1200" b="1" dirty="0">
                <a:latin typeface="Times New Roman"/>
              </a:rPr>
              <a:t>Производство мяса и молока.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172" y="5588842"/>
            <a:ext cx="2736304" cy="49683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indent="0">
              <a:lnSpc>
                <a:spcPts val="1152"/>
              </a:lnSpc>
            </a:pPr>
            <a:r>
              <a:rPr lang="ru" sz="1200" b="1" i="1" dirty="0">
                <a:latin typeface="Times New Roman"/>
              </a:rPr>
              <a:t>Общий объем инвестиций</a:t>
            </a:r>
            <a:r>
              <a:rPr lang="ru" sz="1200" b="1" dirty="0">
                <a:latin typeface="Times New Roman"/>
              </a:rPr>
              <a:t> 5 млн. руб 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41992" y="7056120"/>
            <a:ext cx="207264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1639" y="469058"/>
            <a:ext cx="4896544" cy="792087"/>
          </a:xfrm>
          <a:prstGeom prst="rect">
            <a:avLst/>
          </a:prstGeom>
          <a:solidFill>
            <a:srgbClr val="00569D"/>
          </a:solidFill>
        </p:spPr>
        <p:txBody>
          <a:bodyPr lIns="0" tIns="0" rIns="0" bIns="0">
            <a:normAutofit/>
          </a:bodyPr>
          <a:lstStyle/>
          <a:p>
            <a:pPr indent="0">
              <a:lnSpc>
                <a:spcPts val="2345"/>
              </a:lnSpc>
            </a:pPr>
            <a:r>
              <a:rPr lang="ru-RU" b="1" dirty="0">
                <a:solidFill>
                  <a:srgbClr val="FFFFFF"/>
                </a:solidFill>
              </a:rPr>
              <a:t>Инвестиционные проекты, </a:t>
            </a:r>
          </a:p>
          <a:p>
            <a:pPr indent="0">
              <a:lnSpc>
                <a:spcPts val="2345"/>
              </a:lnSpc>
            </a:pPr>
            <a:r>
              <a:rPr lang="ru-RU" b="1" dirty="0" err="1">
                <a:solidFill>
                  <a:srgbClr val="FFFFFF"/>
                </a:solidFill>
              </a:rPr>
              <a:t>реализованые</a:t>
            </a:r>
            <a:r>
              <a:rPr lang="ru-RU" b="1" dirty="0">
                <a:solidFill>
                  <a:srgbClr val="FFFFFF"/>
                </a:solidFill>
              </a:rPr>
              <a:t> 2016 - 2020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7345" y="1837209"/>
            <a:ext cx="2699327" cy="91753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 algn="just">
              <a:lnSpc>
                <a:spcPts val="1164"/>
              </a:lnSpc>
            </a:pPr>
            <a:r>
              <a:rPr lang="ru-RU" sz="900" b="1" dirty="0">
                <a:latin typeface="Times New Roman"/>
              </a:rPr>
              <a:t>Инвестиционный проект по разведению КРС мясной направленности.	</a:t>
            </a:r>
          </a:p>
          <a:p>
            <a:pPr indent="0" algn="just">
              <a:lnSpc>
                <a:spcPts val="1164"/>
              </a:lnSpc>
            </a:pPr>
            <a:r>
              <a:rPr lang="ru-RU" sz="900" b="1" dirty="0">
                <a:latin typeface="Times New Roman"/>
              </a:rPr>
              <a:t>Инвестор:	ИП Глава КФХ Салихов И.Ф.</a:t>
            </a:r>
          </a:p>
          <a:p>
            <a:pPr indent="0" algn="just">
              <a:lnSpc>
                <a:spcPts val="1164"/>
              </a:lnSpc>
            </a:pPr>
            <a:r>
              <a:rPr lang="ru-RU" sz="900" b="1" dirty="0">
                <a:latin typeface="Times New Roman"/>
              </a:rPr>
              <a:t>Производство продукции животноводства.</a:t>
            </a:r>
          </a:p>
          <a:p>
            <a:pPr indent="0" algn="just">
              <a:lnSpc>
                <a:spcPts val="1164"/>
              </a:lnSpc>
            </a:pPr>
            <a:r>
              <a:rPr lang="ru-RU" sz="900" b="1" dirty="0">
                <a:latin typeface="Times New Roman"/>
              </a:rPr>
              <a:t>Общий объем инвестиций 1,8 млн.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26163" y="1837210"/>
            <a:ext cx="2960697" cy="792088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 algn="just">
              <a:lnSpc>
                <a:spcPts val="1145"/>
              </a:lnSpc>
            </a:pPr>
            <a:r>
              <a:rPr lang="ru-RU" sz="900" b="1" dirty="0">
                <a:latin typeface="Times New Roman"/>
              </a:rPr>
              <a:t>Инвестиционный проект по разведению КРС мясной направленности.	</a:t>
            </a:r>
          </a:p>
          <a:p>
            <a:pPr indent="0" algn="just">
              <a:lnSpc>
                <a:spcPts val="1145"/>
              </a:lnSpc>
            </a:pPr>
            <a:r>
              <a:rPr lang="ru-RU" sz="900" b="1" dirty="0">
                <a:latin typeface="Times New Roman"/>
              </a:rPr>
              <a:t>Инвестор:	ИП Глава КФХ Салихова Н.Ф.</a:t>
            </a:r>
          </a:p>
          <a:p>
            <a:pPr indent="0" algn="just">
              <a:lnSpc>
                <a:spcPts val="1145"/>
              </a:lnSpc>
            </a:pPr>
            <a:r>
              <a:rPr lang="ru-RU" sz="900" b="1" dirty="0">
                <a:latin typeface="Times New Roman"/>
              </a:rPr>
              <a:t>Производство продукции </a:t>
            </a:r>
            <a:r>
              <a:rPr lang="ru-RU" sz="900" b="1" dirty="0" smtClean="0">
                <a:latin typeface="Times New Roman"/>
              </a:rPr>
              <a:t>животноводства.</a:t>
            </a:r>
          </a:p>
          <a:p>
            <a:pPr indent="0" algn="just">
              <a:lnSpc>
                <a:spcPts val="1145"/>
              </a:lnSpc>
            </a:pPr>
            <a:r>
              <a:rPr lang="ru-RU" sz="900" b="1" dirty="0">
                <a:latin typeface="Times New Roman"/>
              </a:rPr>
              <a:t>Общий объем инвестиций 1,95 млн. руб.</a:t>
            </a:r>
            <a:endParaRPr lang="ru-RU" sz="900" b="1" dirty="0" smtClean="0">
              <a:latin typeface="Times New Roman"/>
            </a:endParaRPr>
          </a:p>
          <a:p>
            <a:pPr indent="0" algn="just">
              <a:lnSpc>
                <a:spcPts val="1145"/>
              </a:lnSpc>
            </a:pPr>
            <a:endParaRPr lang="ru-RU" sz="900" b="1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94236" y="1837209"/>
            <a:ext cx="2994891" cy="792089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>
              <a:lnSpc>
                <a:spcPts val="1109"/>
              </a:lnSpc>
            </a:pPr>
            <a:r>
              <a:rPr lang="ru-RU" sz="900" b="1" dirty="0">
                <a:latin typeface="Times New Roman"/>
              </a:rPr>
              <a:t>Инвестиционный проект по разведению КРС мясной направленности.	</a:t>
            </a:r>
          </a:p>
          <a:p>
            <a:pPr indent="0">
              <a:lnSpc>
                <a:spcPts val="1109"/>
              </a:lnSpc>
            </a:pPr>
            <a:r>
              <a:rPr lang="ru-RU" sz="900" b="1" dirty="0">
                <a:latin typeface="Times New Roman"/>
              </a:rPr>
              <a:t>Инвестор:	ИП Глава КФХ Саидов С.Р.</a:t>
            </a:r>
          </a:p>
          <a:p>
            <a:pPr indent="0">
              <a:lnSpc>
                <a:spcPts val="1109"/>
              </a:lnSpc>
            </a:pPr>
            <a:r>
              <a:rPr lang="ru-RU" sz="900" b="1" dirty="0">
                <a:latin typeface="Times New Roman"/>
              </a:rPr>
              <a:t>Производство продукции животноводства.</a:t>
            </a:r>
          </a:p>
          <a:p>
            <a:pPr indent="0">
              <a:lnSpc>
                <a:spcPts val="1109"/>
              </a:lnSpc>
            </a:pPr>
            <a:r>
              <a:rPr lang="ru-RU" sz="900" b="1" dirty="0">
                <a:latin typeface="Times New Roman"/>
              </a:rPr>
              <a:t>Общий объем инвестиций 5,6 млн. </a:t>
            </a:r>
            <a:r>
              <a:rPr lang="ru-RU" sz="900" b="1" dirty="0" err="1">
                <a:latin typeface="Times New Roman"/>
              </a:rPr>
              <a:t>руб</a:t>
            </a:r>
            <a:endParaRPr lang="ru-RU" sz="900" b="1" dirty="0"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872" y="4717529"/>
            <a:ext cx="2922620" cy="7920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1000"/>
              </a:lnSpc>
              <a:spcAft>
                <a:spcPts val="280"/>
              </a:spcAft>
            </a:pPr>
            <a:r>
              <a:rPr lang="ru-RU" sz="900" b="1" dirty="0">
                <a:latin typeface="Times New Roman"/>
              </a:rPr>
              <a:t>Инвестиционный проект по разведению КРС мясной направленности.</a:t>
            </a:r>
          </a:p>
          <a:p>
            <a:pPr indent="0">
              <a:lnSpc>
                <a:spcPts val="1000"/>
              </a:lnSpc>
              <a:spcAft>
                <a:spcPts val="280"/>
              </a:spcAft>
            </a:pPr>
            <a:r>
              <a:rPr lang="ru-RU" sz="900" b="1" dirty="0">
                <a:latin typeface="Times New Roman"/>
              </a:rPr>
              <a:t>Инвестор:	ИП Глава КФХ Саидов Р.Р.</a:t>
            </a:r>
          </a:p>
          <a:p>
            <a:pPr indent="0">
              <a:lnSpc>
                <a:spcPts val="1000"/>
              </a:lnSpc>
              <a:spcAft>
                <a:spcPts val="280"/>
              </a:spcAft>
            </a:pPr>
            <a:r>
              <a:rPr lang="ru-RU" sz="900" b="1" dirty="0">
                <a:latin typeface="Times New Roman"/>
              </a:rPr>
              <a:t>Производство продукции животноводства.</a:t>
            </a:r>
          </a:p>
          <a:p>
            <a:pPr indent="0">
              <a:lnSpc>
                <a:spcPts val="1000"/>
              </a:lnSpc>
              <a:spcAft>
                <a:spcPts val="280"/>
              </a:spcAft>
            </a:pPr>
            <a:r>
              <a:rPr lang="ru-RU" sz="900" b="1" dirty="0">
                <a:latin typeface="Times New Roman"/>
              </a:rPr>
              <a:t>Общий объем инвестиций 3,4 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62524" y="4717530"/>
            <a:ext cx="3096344" cy="83147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 sz="1000" b="1" dirty="0"/>
              <a:t>Инвестиционный проект по разведению КРС мясной направленности.</a:t>
            </a:r>
          </a:p>
          <a:p>
            <a:r>
              <a:rPr lang="ru-RU" sz="1000" i="1" dirty="0"/>
              <a:t>Инвестор:</a:t>
            </a:r>
            <a:r>
              <a:rPr lang="ru-RU" sz="1000" b="1" dirty="0"/>
              <a:t>	АО «Декабрист»</a:t>
            </a:r>
          </a:p>
          <a:p>
            <a:r>
              <a:rPr lang="ru-RU" sz="1000" b="1" dirty="0"/>
              <a:t>Производство продукции животноводства.</a:t>
            </a:r>
          </a:p>
          <a:p>
            <a:r>
              <a:rPr lang="ru-RU" sz="1000" b="1" i="1" dirty="0"/>
              <a:t>Общий объем инвестиций</a:t>
            </a:r>
            <a:r>
              <a:rPr lang="ru-RU" sz="1000" dirty="0"/>
              <a:t> 17,8 млн. руб.</a:t>
            </a:r>
            <a:endParaRPr lang="ru-RU" sz="10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77400" y="7003472"/>
            <a:ext cx="85436" cy="71582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090"/>
              </a:lnSpc>
              <a:spcAft>
                <a:spcPts val="280"/>
              </a:spcAft>
            </a:pPr>
            <a:r>
              <a:rPr lang="ru" sz="900" i="1">
                <a:solidFill>
                  <a:srgbClr val="06559A"/>
                </a:solidFill>
                <a:latin typeface="MS Reference Sans Serif"/>
              </a:rPr>
              <a:t>ш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677400" y="7151254"/>
            <a:ext cx="92363" cy="13854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 algn="r">
              <a:lnSpc>
                <a:spcPts val="1950"/>
              </a:lnSpc>
            </a:pPr>
            <a:r>
              <a:rPr lang="en-US" sz="1600" b="1">
                <a:solidFill>
                  <a:srgbClr val="06559A"/>
                </a:solidFill>
                <a:latin typeface="Corbel"/>
              </a:rPr>
              <a:t>L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76690" y="7045036"/>
            <a:ext cx="207819" cy="143164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17</a:t>
            </a:r>
          </a:p>
        </p:txBody>
      </p:sp>
      <p:pic>
        <p:nvPicPr>
          <p:cNvPr id="1026" name="Picture 2" descr="C:\Users\Inspektor\Desktop\АЛЕКСАНДР\1\фото инвест проекты\12 Салихов ИФ\IMG_20160619_180745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7" y="2701305"/>
            <a:ext cx="2677715" cy="1947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nspektor\Desktop\АЛЕКСАНДР\1\фото инвест проекты\13 Салихова Н.Ф\IMG_20160623_193313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2771885"/>
            <a:ext cx="3024336" cy="1876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nspektor\Desktop\АЛЕКСАНДР\1\фото инвест проекты\1 Саидов С.Р\inx960x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36" y="2728024"/>
            <a:ext cx="2943680" cy="1893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nspektor\Desktop\АЛЕКСАНДР\1\фото инвест проекты\2 Саидов Р.Р. Герефорд\1349345467_gerefordy-inyutki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0" y="5549007"/>
            <a:ext cx="2667000" cy="1771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nspektor\Desktop\АЛЕКСАНДР\1\фото инвест проекты\3 АО Декабрист КРС МРС\IMG_20200908_1600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04" y="5549008"/>
            <a:ext cx="2840940" cy="1771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58868" y="4619992"/>
            <a:ext cx="33123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Инвестиционный проект по строительству солнечной электростанции.</a:t>
            </a:r>
          </a:p>
          <a:p>
            <a:r>
              <a:rPr lang="ru-RU" sz="900" b="1" dirty="0" smtClean="0"/>
              <a:t>Инвестор: Компания </a:t>
            </a:r>
            <a:r>
              <a:rPr lang="ru-RU" sz="900" b="1" dirty="0"/>
              <a:t>ООО «</a:t>
            </a:r>
            <a:r>
              <a:rPr lang="ru-RU" sz="900" b="1" dirty="0" err="1"/>
              <a:t>Авелар</a:t>
            </a:r>
            <a:r>
              <a:rPr lang="ru-RU" sz="900" b="1" dirty="0"/>
              <a:t> </a:t>
            </a:r>
            <a:r>
              <a:rPr lang="ru-RU" sz="900" b="1" dirty="0" err="1"/>
              <a:t>Солар</a:t>
            </a:r>
            <a:r>
              <a:rPr lang="ru-RU" sz="900" b="1" dirty="0"/>
              <a:t> Технолоджи».</a:t>
            </a:r>
          </a:p>
          <a:p>
            <a:r>
              <a:rPr lang="ru-RU" sz="900" b="1" dirty="0"/>
              <a:t>Производство электроэнергии.</a:t>
            </a:r>
          </a:p>
          <a:p>
            <a:r>
              <a:rPr lang="ru-RU" sz="900" b="1" dirty="0"/>
              <a:t>Общий объем инвестиций 1605,0  млн. руб.</a:t>
            </a:r>
          </a:p>
        </p:txBody>
      </p:sp>
      <p:pic>
        <p:nvPicPr>
          <p:cNvPr id="1032" name="Picture 8" descr="C:\Users\Inspektor\Desktop\АЛЕКСАНДР\1\фото инвест проекты\4 СХ электростанция\7a41f9da385239d51f52455d3cb02f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36" y="5549007"/>
            <a:ext cx="3194983" cy="1771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397049"/>
            <a:ext cx="50419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172" y="1549177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Инвестиционный проект по реконструкции участка орошения.</a:t>
            </a:r>
          </a:p>
          <a:p>
            <a:r>
              <a:rPr lang="ru-RU" sz="900" b="1" dirty="0"/>
              <a:t>Инвестор: МТС «</a:t>
            </a:r>
            <a:r>
              <a:rPr lang="ru-RU" sz="1000" b="1" dirty="0" err="1"/>
              <a:t>Ершовская</a:t>
            </a:r>
            <a:r>
              <a:rPr lang="ru-RU" sz="900" b="1" dirty="0"/>
              <a:t>»</a:t>
            </a:r>
          </a:p>
          <a:p>
            <a:r>
              <a:rPr lang="ru-RU" sz="900" b="1" dirty="0"/>
              <a:t>Общий объем инвестиций  725,0 млн. руб.</a:t>
            </a:r>
          </a:p>
        </p:txBody>
      </p:sp>
      <p:pic>
        <p:nvPicPr>
          <p:cNvPr id="2051" name="Picture 3" descr="C:\Users\Inspektor\Desktop\АЛЕКСАНДР\1\фото инвест проекты\10 МТС Ершовская орошаемый участ\lindsay_111218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7" y="2197249"/>
            <a:ext cx="2736304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9247" y="4285481"/>
            <a:ext cx="37793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Инвестиционный проект установка системы капельного орошения. </a:t>
            </a:r>
          </a:p>
          <a:p>
            <a:r>
              <a:rPr lang="ru-RU" sz="900" b="1" dirty="0"/>
              <a:t>Инвестор: ИП глава КФХ Ким А.К.</a:t>
            </a:r>
          </a:p>
          <a:p>
            <a:r>
              <a:rPr lang="ru-RU" sz="900" b="1" dirty="0"/>
              <a:t>Общий объем инвестиций  3,0 млн. руб.</a:t>
            </a:r>
          </a:p>
        </p:txBody>
      </p:sp>
      <p:pic>
        <p:nvPicPr>
          <p:cNvPr id="2052" name="Picture 4" descr="C:\Users\Inspektor\Desktop\АЛЕКСАНДР\1\фото инвест проекты\10 МТС Ершовская орошаемый участ\изображение_viber_2020-09-10_14-47-222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97249"/>
            <a:ext cx="2857500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nspektor\Desktop\АЛЕКСАНДР\1\фото инвест проекты\10 МТС Ершовская орошаемый участ\DSCF83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16" y="2197249"/>
            <a:ext cx="281972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Inspektor\Desktop\АЛЕКСАНДР\1\фото инвест проекты\11 Ким А.К\12_Po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7" y="5031246"/>
            <a:ext cx="2736304" cy="1944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Inspektor\Desktop\АЛЕКСАНДР\1\фото инвест проекты\11 Ким А.К\IMG_214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56" y="5031245"/>
            <a:ext cx="2908994" cy="1944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nspektor\Desktop\АЛЕКСАНДР\1\фото инвест проекты\11 Ким А.К\unnam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15" y="5031246"/>
            <a:ext cx="2819723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75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62845123"/>
              </p:ext>
            </p:extLst>
          </p:nvPr>
        </p:nvGraphicFramePr>
        <p:xfrm>
          <a:off x="594172" y="329923"/>
          <a:ext cx="475252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9126" y="1909217"/>
            <a:ext cx="321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Инвестиционный проект по строительству элеваторного хозяйства с погрузкой на вагон.</a:t>
            </a:r>
          </a:p>
          <a:p>
            <a:r>
              <a:rPr lang="ru-RU" sz="900" b="1" dirty="0"/>
              <a:t>Инвестор: ООО "Транс Групп" </a:t>
            </a:r>
          </a:p>
          <a:p>
            <a:r>
              <a:rPr lang="ru-RU" sz="900" b="1" dirty="0"/>
              <a:t>Общий объем инвестиций 63,0 млн. руб.</a:t>
            </a:r>
          </a:p>
        </p:txBody>
      </p:sp>
      <p:pic>
        <p:nvPicPr>
          <p:cNvPr id="3074" name="Picture 2" descr="C:\Users\Inspektor\Desktop\АЛЕКСАНДР\1\фото инвест проекты\ООО Трансгрупп\изображение_viber_2020-08-12_12-38-3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" y="2773313"/>
            <a:ext cx="2927374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62524" y="1980932"/>
            <a:ext cx="324036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Инвестиционный проект по реконструкции участка орошения.</a:t>
            </a:r>
          </a:p>
          <a:p>
            <a:r>
              <a:rPr lang="ru-RU" sz="900" b="1" dirty="0" smtClean="0"/>
              <a:t>Инвестор: МТС «</a:t>
            </a:r>
            <a:r>
              <a:rPr lang="ru-RU" sz="1000" b="1" dirty="0" err="1" smtClean="0"/>
              <a:t>Ершовская</a:t>
            </a:r>
            <a:r>
              <a:rPr lang="ru-RU" sz="900" b="1" dirty="0" smtClean="0"/>
              <a:t>»</a:t>
            </a:r>
          </a:p>
          <a:p>
            <a:r>
              <a:rPr lang="ru-RU" sz="900" b="1" dirty="0" smtClean="0"/>
              <a:t>Общий объем инвестиций  280,0 млн. руб.</a:t>
            </a:r>
            <a:endParaRPr lang="ru-RU" sz="9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1723" y="4789537"/>
            <a:ext cx="297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Инвестор: КФХ	Ким Д.А.</a:t>
            </a:r>
          </a:p>
          <a:p>
            <a:r>
              <a:rPr lang="ru-RU" sz="900" b="1" dirty="0"/>
              <a:t>Общий объем инвестиций </a:t>
            </a:r>
            <a:r>
              <a:rPr lang="ru-RU" sz="900" b="1" dirty="0" smtClean="0"/>
              <a:t> 12,0 </a:t>
            </a:r>
            <a:r>
              <a:rPr lang="ru-RU" sz="900" b="1" dirty="0"/>
              <a:t>млн.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1" y="5293592"/>
            <a:ext cx="2936279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10221" y="469057"/>
            <a:ext cx="4772483" cy="792087"/>
          </a:xfrm>
          <a:prstGeom prst="rect">
            <a:avLst/>
          </a:prstGeom>
          <a:solidFill>
            <a:srgbClr val="00569D"/>
          </a:solidFill>
        </p:spPr>
        <p:txBody>
          <a:bodyPr lIns="0" tIns="0" rIns="0" bIns="0">
            <a:normAutofit/>
          </a:bodyPr>
          <a:lstStyle/>
          <a:p>
            <a:pPr indent="0">
              <a:lnSpc>
                <a:spcPts val="2345"/>
              </a:lnSpc>
            </a:pPr>
            <a:r>
              <a:rPr lang="ru-RU" b="1" dirty="0">
                <a:solidFill>
                  <a:srgbClr val="FFFFFF"/>
                </a:solidFill>
              </a:rPr>
              <a:t>Инвестиционные </a:t>
            </a:r>
            <a:r>
              <a:rPr lang="ru-RU" b="1" dirty="0" smtClean="0">
                <a:solidFill>
                  <a:srgbClr val="FFFFFF"/>
                </a:solidFill>
              </a:rPr>
              <a:t>проекты   реализованные </a:t>
            </a:r>
            <a:r>
              <a:rPr lang="ru-RU" b="1" dirty="0">
                <a:solidFill>
                  <a:srgbClr val="FFFFFF"/>
                </a:solidFill>
              </a:rPr>
              <a:t>в </a:t>
            </a:r>
            <a:r>
              <a:rPr lang="ru-RU" b="1" dirty="0" smtClean="0">
                <a:solidFill>
                  <a:srgbClr val="FFFFFF"/>
                </a:solidFill>
              </a:rPr>
              <a:t>2021году.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17" name="Picture 5" descr="C:\Users\Inspektor\Desktop\АЛЕКСАНДР\1\фото инвест проекты\10 МТС Ершовская орошаемый участ\DSCF837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64" y="2709855"/>
            <a:ext cx="281972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917940" y="4852995"/>
            <a:ext cx="2673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 smtClean="0">
                <a:solidFill>
                  <a:prstClr val="black"/>
                </a:solidFill>
              </a:rPr>
              <a:t>Инвестор:  глава КФХ </a:t>
            </a:r>
            <a:r>
              <a:rPr lang="ru-RU" sz="900" b="1" dirty="0" err="1" smtClean="0">
                <a:solidFill>
                  <a:prstClr val="black"/>
                </a:solidFill>
              </a:rPr>
              <a:t>Головочев</a:t>
            </a:r>
            <a:r>
              <a:rPr lang="ru-RU" sz="900" b="1" dirty="0" smtClean="0">
                <a:solidFill>
                  <a:prstClr val="black"/>
                </a:solidFill>
              </a:rPr>
              <a:t> В.В. </a:t>
            </a:r>
          </a:p>
          <a:p>
            <a:pPr lvl="0"/>
            <a:r>
              <a:rPr lang="ru-RU" sz="900" b="1" dirty="0" smtClean="0">
                <a:solidFill>
                  <a:prstClr val="black"/>
                </a:solidFill>
              </a:rPr>
              <a:t>Общий объем  65,0 млн. руб.</a:t>
            </a:r>
            <a:endParaRPr lang="ru-RU" dirty="0"/>
          </a:p>
        </p:txBody>
      </p:sp>
      <p:pic>
        <p:nvPicPr>
          <p:cNvPr id="22" name="Picture 6" descr="C:\Users\Inspektor\Desktop\АЛЕКСАНДР\1\фото инвест проекты\6 Гололвачев В.В\angar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64" y="5375126"/>
            <a:ext cx="3750196" cy="2187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7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" y="1075944"/>
            <a:ext cx="4081272" cy="5047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0472" y="1124712"/>
            <a:ext cx="4294632" cy="17373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indent="0" algn="ctr">
              <a:lnSpc>
                <a:spcPts val="1330"/>
              </a:lnSpc>
              <a:spcAft>
                <a:spcPts val="840"/>
              </a:spcAft>
            </a:pPr>
            <a:r>
              <a:rPr lang="ru" sz="1200" b="1" dirty="0">
                <a:latin typeface="Times New Roman"/>
              </a:rPr>
              <a:t>Уважаемые инвесторы, представители бизнес - сообщества!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16424" y="1453896"/>
            <a:ext cx="5074920" cy="4636008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indent="0" algn="just">
              <a:lnSpc>
                <a:spcPts val="1368"/>
              </a:lnSpc>
              <a:spcBef>
                <a:spcPts val="840"/>
              </a:spcBef>
              <a:spcAft>
                <a:spcPts val="840"/>
              </a:spcAft>
            </a:pPr>
            <a:r>
              <a:rPr lang="ru-RU" sz="1200" b="1" dirty="0">
                <a:latin typeface="Times New Roman"/>
              </a:rPr>
              <a:t>Руководство </a:t>
            </a:r>
            <a:r>
              <a:rPr lang="ru-RU" sz="1200" b="1" dirty="0" err="1">
                <a:latin typeface="Times New Roman"/>
              </a:rPr>
              <a:t>Ершовского</a:t>
            </a:r>
            <a:r>
              <a:rPr lang="ru-RU" sz="1200" b="1" dirty="0">
                <a:latin typeface="Times New Roman"/>
              </a:rPr>
              <a:t> муниципального района, придавая огромное значение экономической стабильности, обеспечению комфортных условий проживания населения, ставит перед собой задачу по проведению активной деятельности, направленной на привлечение инвесторов, способных реализовать перспективные с точки зрения социально-экономического развития проекты.</a:t>
            </a:r>
          </a:p>
          <a:p>
            <a:pPr indent="0" algn="just">
              <a:lnSpc>
                <a:spcPts val="1368"/>
              </a:lnSpc>
              <a:spcBef>
                <a:spcPts val="840"/>
              </a:spcBef>
              <a:spcAft>
                <a:spcPts val="840"/>
              </a:spcAft>
            </a:pPr>
            <a:r>
              <a:rPr lang="ru-RU" sz="1200" b="1" dirty="0">
                <a:latin typeface="Times New Roman"/>
              </a:rPr>
              <a:t>Приоритетными направлениями развития экономики района являются сельское хозяйство, промышленность, строительство, развитие сферы услуг.</a:t>
            </a:r>
          </a:p>
          <a:p>
            <a:pPr indent="0" algn="just">
              <a:lnSpc>
                <a:spcPts val="1368"/>
              </a:lnSpc>
              <a:spcBef>
                <a:spcPts val="840"/>
              </a:spcBef>
              <a:spcAft>
                <a:spcPts val="840"/>
              </a:spcAft>
            </a:pPr>
            <a:r>
              <a:rPr lang="ru-RU" sz="1200" b="1" dirty="0">
                <a:latin typeface="Times New Roman"/>
              </a:rPr>
              <a:t>Инвестиционный паспорт </a:t>
            </a:r>
            <a:r>
              <a:rPr lang="ru-RU" sz="1200" b="1" dirty="0" err="1">
                <a:latin typeface="Times New Roman"/>
              </a:rPr>
              <a:t>Ершовского</a:t>
            </a:r>
            <a:r>
              <a:rPr lang="ru-RU" sz="1200" b="1" dirty="0">
                <a:latin typeface="Times New Roman"/>
              </a:rPr>
              <a:t> муниципального района представляет собой информационный материал, направленный на создание продуктивной основы диалога местной власти и инвестора. Он позволяет раскрыть инвестиционный потенциал и привлекательность инвестиционных ресурсов района.</a:t>
            </a:r>
          </a:p>
          <a:p>
            <a:pPr indent="0" algn="just">
              <a:lnSpc>
                <a:spcPts val="1368"/>
              </a:lnSpc>
              <a:spcBef>
                <a:spcPts val="840"/>
              </a:spcBef>
              <a:spcAft>
                <a:spcPts val="840"/>
              </a:spcAft>
            </a:pPr>
            <a:r>
              <a:rPr lang="ru-RU" sz="1200" b="1" dirty="0">
                <a:latin typeface="Times New Roman"/>
              </a:rPr>
              <a:t>Мы готовы достойно встретить как отечественных, так и зарубежных предпринимателей и предлагаем взаимовыгодные условия сотрудничества и всестороннюю поддержку в реализации привлекательных бизнес - идей. Мы готовы сделать все, чтобы потенциальным инвесторам было выгодно и комфортно работать и развивать свой бизнес на территории нашего района.</a:t>
            </a:r>
          </a:p>
          <a:p>
            <a:pPr indent="0" algn="just">
              <a:lnSpc>
                <a:spcPts val="1368"/>
              </a:lnSpc>
              <a:spcBef>
                <a:spcPts val="840"/>
              </a:spcBef>
              <a:spcAft>
                <a:spcPts val="840"/>
              </a:spcAft>
            </a:pPr>
            <a:r>
              <a:rPr lang="ru-RU" sz="1200" b="1" dirty="0">
                <a:latin typeface="Times New Roman"/>
              </a:rPr>
              <a:t>Будем рады принимать Вас и в качестве добрых гостей и в качестве деловых партнеров. Надеемся, что наше сотрудничество будет взаимовыгодным, плодотворным и многогранным.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4088" y="6245352"/>
            <a:ext cx="8174736" cy="34438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indent="0" algn="just">
              <a:lnSpc>
                <a:spcPts val="1330"/>
              </a:lnSpc>
              <a:spcBef>
                <a:spcPts val="840"/>
              </a:spcBef>
            </a:pPr>
            <a:r>
              <a:rPr lang="ru-RU" sz="1200" b="1" dirty="0"/>
              <a:t>Глава  </a:t>
            </a:r>
            <a:r>
              <a:rPr lang="ru-RU" sz="1200" b="1" dirty="0" err="1"/>
              <a:t>Ершовского</a:t>
            </a:r>
            <a:r>
              <a:rPr lang="ru-RU" sz="1200" b="1" dirty="0"/>
              <a:t> муниципального района Саратовской области    </a:t>
            </a:r>
            <a:r>
              <a:rPr lang="ru-RU" sz="1200" b="1" dirty="0" err="1"/>
              <a:t>Зубрицкая</a:t>
            </a:r>
            <a:r>
              <a:rPr lang="ru-RU" sz="1200" b="1" dirty="0"/>
              <a:t> Светлана Анатольевна</a:t>
            </a:r>
            <a:endParaRPr lang="ru" sz="1200" b="1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60280" y="7046976"/>
            <a:ext cx="124968" cy="146304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345" y="1497013"/>
            <a:ext cx="30081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Инвестиционный проект по строительству помещений для животноводства с установкой доильного оборудования.</a:t>
            </a:r>
          </a:p>
          <a:p>
            <a:r>
              <a:rPr lang="ru-RU" sz="900" b="1" dirty="0"/>
              <a:t>Инвестор: ИП глава КФХ Громова Л.В.</a:t>
            </a:r>
          </a:p>
          <a:p>
            <a:r>
              <a:rPr lang="ru-RU" sz="900" b="1" dirty="0"/>
              <a:t>Общий объем инвестиций  28,0 млн. руб.</a:t>
            </a:r>
          </a:p>
        </p:txBody>
      </p:sp>
      <p:pic>
        <p:nvPicPr>
          <p:cNvPr id="4098" name="Picture 2" descr="C:\Users\Inspektor\Desktop\АЛЕКСАНДР\1\фото инвест проекты\8 Громова Л.В\15-20110926172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5" y="2309267"/>
            <a:ext cx="2864171" cy="2023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34532" y="154641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Инвестиционный проект по реконструкции участка орошения.</a:t>
            </a:r>
          </a:p>
          <a:p>
            <a:r>
              <a:rPr lang="ru-RU" sz="900" b="1" dirty="0"/>
              <a:t>Инвестор: МТС «</a:t>
            </a:r>
            <a:r>
              <a:rPr lang="ru-RU" sz="900" b="1" dirty="0" err="1"/>
              <a:t>Ершовская</a:t>
            </a:r>
            <a:r>
              <a:rPr lang="ru-RU" sz="900" b="1" dirty="0"/>
              <a:t>»</a:t>
            </a:r>
          </a:p>
          <a:p>
            <a:r>
              <a:rPr lang="ru-RU" sz="900" b="1" dirty="0"/>
              <a:t>Общий объем инвестиций  </a:t>
            </a:r>
            <a:r>
              <a:rPr lang="ru-RU" sz="900" b="1" dirty="0" smtClean="0"/>
              <a:t>380,0 </a:t>
            </a:r>
            <a:r>
              <a:rPr lang="ru-RU" sz="900" b="1" dirty="0"/>
              <a:t>млн. руб.</a:t>
            </a:r>
          </a:p>
        </p:txBody>
      </p:sp>
      <p:pic>
        <p:nvPicPr>
          <p:cNvPr id="4100" name="Picture 4" descr="C:\Users\Inspektor\Desktop\АЛЕКСАНДР\1\фото инвест проекты\10 МТС Ершовская орошаемый участ\lindsay_zimmatic_watering_xBsM3Kg_l-ec3cce112012b510VgnVCM100000d7c1a8c0__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40" y="2315369"/>
            <a:ext cx="3024336" cy="2017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74892" y="1546418"/>
            <a:ext cx="34563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Инвестиционный проект по реконструкции помещения для капитального ремонта </a:t>
            </a:r>
            <a:r>
              <a:rPr lang="ru-RU" sz="900" b="1" dirty="0" err="1"/>
              <a:t>энергонасыщенных</a:t>
            </a:r>
            <a:r>
              <a:rPr lang="ru-RU" sz="900" b="1" dirty="0"/>
              <a:t> тракторов и комбайнов.</a:t>
            </a:r>
          </a:p>
          <a:p>
            <a:r>
              <a:rPr lang="ru-RU" sz="900" b="1" dirty="0"/>
              <a:t>Инвестор: МТС «</a:t>
            </a:r>
            <a:r>
              <a:rPr lang="ru-RU" sz="900" b="1" dirty="0" err="1"/>
              <a:t>Ершовская</a:t>
            </a:r>
            <a:r>
              <a:rPr lang="ru-RU" sz="900" b="1" dirty="0"/>
              <a:t>»</a:t>
            </a:r>
          </a:p>
          <a:p>
            <a:r>
              <a:rPr lang="ru-RU" sz="900" b="1" dirty="0"/>
              <a:t>Общий объем инвестиций  90,0 млн. руб.</a:t>
            </a:r>
          </a:p>
        </p:txBody>
      </p:sp>
      <p:pic>
        <p:nvPicPr>
          <p:cNvPr id="4101" name="Picture 5" descr="C:\Users\Inspektor\Desktop\АЛЕКСАНДР\1\фото инвест проекты\9 МТС кап ремонт тракторов\изображение_viber_2021-02-18_08-12-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331248"/>
            <a:ext cx="3024336" cy="200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4252" y="4439394"/>
            <a:ext cx="35610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Инвестиционный проект по строительству </a:t>
            </a:r>
            <a:r>
              <a:rPr lang="ru-RU" sz="900" b="1" dirty="0" smtClean="0"/>
              <a:t> </a:t>
            </a:r>
            <a:r>
              <a:rPr lang="ru-RU" sz="900" b="1" dirty="0"/>
              <a:t>складов.</a:t>
            </a:r>
          </a:p>
          <a:p>
            <a:r>
              <a:rPr lang="ru-RU" sz="900" b="1" dirty="0"/>
              <a:t>Инвестор: </a:t>
            </a:r>
            <a:r>
              <a:rPr lang="ru-RU" sz="900" b="1" dirty="0" smtClean="0"/>
              <a:t>ОАО им. Энгельса</a:t>
            </a:r>
            <a:endParaRPr lang="ru-RU" sz="900" b="1" dirty="0"/>
          </a:p>
          <a:p>
            <a:r>
              <a:rPr lang="ru-RU" sz="900" b="1" dirty="0"/>
              <a:t>Общий объем инвестиций  </a:t>
            </a:r>
            <a:r>
              <a:rPr lang="ru-RU" sz="900" b="1" dirty="0" smtClean="0"/>
              <a:t>2,0 </a:t>
            </a:r>
            <a:r>
              <a:rPr lang="ru-RU" sz="900" b="1" dirty="0"/>
              <a:t>млн. руб.</a:t>
            </a:r>
          </a:p>
        </p:txBody>
      </p:sp>
      <p:pic>
        <p:nvPicPr>
          <p:cNvPr id="4102" name="Picture 6" descr="C:\Users\Inspektor\Desktop\АЛЕКСАНДР\1\фото инвест проекты\6 Гололвачев В.В\anga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72" y="5067309"/>
            <a:ext cx="3750196" cy="2187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6345" y="469057"/>
            <a:ext cx="4824535" cy="792087"/>
          </a:xfrm>
          <a:prstGeom prst="rect">
            <a:avLst/>
          </a:prstGeom>
          <a:solidFill>
            <a:srgbClr val="00569D"/>
          </a:solidFill>
        </p:spPr>
        <p:txBody>
          <a:bodyPr lIns="0" tIns="0" rIns="0" bIns="0">
            <a:normAutofit/>
          </a:bodyPr>
          <a:lstStyle/>
          <a:p>
            <a:pPr indent="0">
              <a:lnSpc>
                <a:spcPts val="2345"/>
              </a:lnSpc>
            </a:pPr>
            <a:r>
              <a:rPr lang="ru-RU" b="1" dirty="0">
                <a:solidFill>
                  <a:srgbClr val="FFFFFF"/>
                </a:solidFill>
              </a:rPr>
              <a:t>Инвестиционные проекты, планируемые  реализовать в </a:t>
            </a:r>
            <a:r>
              <a:rPr lang="ru-RU" b="1" dirty="0" smtClean="0">
                <a:solidFill>
                  <a:srgbClr val="FFFFFF"/>
                </a:solidFill>
              </a:rPr>
              <a:t>2022-2025 </a:t>
            </a:r>
            <a:r>
              <a:rPr lang="ru-RU" b="1" dirty="0">
                <a:solidFill>
                  <a:srgbClr val="FFFFFF"/>
                </a:solidFill>
              </a:rPr>
              <a:t>гг.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0756" y="4459957"/>
            <a:ext cx="3275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Инвестиционный проект установка системы капельного орошения. </a:t>
            </a:r>
          </a:p>
          <a:p>
            <a:r>
              <a:rPr lang="ru-RU" sz="900" b="1" dirty="0"/>
              <a:t>Инвестор: ИП глава КФХ Ким А.К.</a:t>
            </a:r>
          </a:p>
          <a:p>
            <a:r>
              <a:rPr lang="ru-RU" sz="900" b="1" dirty="0"/>
              <a:t>Общий объем инвестиций  9,0 млн. руб.</a:t>
            </a:r>
          </a:p>
        </p:txBody>
      </p:sp>
      <p:pic>
        <p:nvPicPr>
          <p:cNvPr id="2050" name="Picture 2" descr="C:\Users\Inspektor\Desktop\АЛЕКСАНДР\1\фото инвест проекты\11 Ким А.К\unn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48" y="5106289"/>
            <a:ext cx="3744416" cy="2173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40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172" y="685081"/>
            <a:ext cx="4104456" cy="864095"/>
          </a:xfrm>
          <a:prstGeom prst="rect">
            <a:avLst/>
          </a:prstGeom>
          <a:solidFill>
            <a:srgbClr val="00569D"/>
          </a:solidFill>
        </p:spPr>
        <p:txBody>
          <a:bodyPr wrap="none" lIns="0" tIns="0" rIns="0" bIns="0">
            <a:normAutofit/>
          </a:bodyPr>
          <a:lstStyle/>
          <a:p>
            <a:pPr indent="0">
              <a:lnSpc>
                <a:spcPts val="2340"/>
              </a:lnSpc>
              <a:spcAft>
                <a:spcPts val="2940"/>
              </a:spcAft>
            </a:pPr>
            <a:r>
              <a:rPr lang="ru" sz="2000" b="1">
                <a:solidFill>
                  <a:srgbClr val="FFFFFF"/>
                </a:solidFill>
                <a:latin typeface="Bookman Old Style"/>
              </a:rPr>
              <a:t>Контакты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1040" y="2270760"/>
            <a:ext cx="5888736" cy="838200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>
              <a:lnSpc>
                <a:spcPts val="1608"/>
              </a:lnSpc>
              <a:spcBef>
                <a:spcPts val="2940"/>
              </a:spcBef>
            </a:pPr>
            <a:r>
              <a:rPr lang="ru" sz="1400" b="1" dirty="0" smtClean="0">
                <a:latin typeface="Times New Roman"/>
              </a:rPr>
              <a:t>АДМИНИСТРАЦИЯ ЕРШОВСКОГО МУНИЦИПАЛЬНОГО РАЙОНА</a:t>
            </a:r>
          </a:p>
          <a:p>
            <a:pPr indent="0">
              <a:lnSpc>
                <a:spcPts val="1608"/>
              </a:lnSpc>
            </a:pPr>
            <a:r>
              <a:rPr lang="ru" sz="1400" dirty="0" smtClean="0">
                <a:latin typeface="Times New Roman"/>
              </a:rPr>
              <a:t>413503, Саратовская область, г.Ершов, ул.Интернациональная, 7</a:t>
            </a:r>
            <a:r>
              <a:rPr dirty="0" smtClean="0"/>
              <a:t/>
            </a:r>
            <a:br>
              <a:rPr dirty="0" smtClean="0"/>
            </a:br>
            <a:r>
              <a:rPr lang="ru" sz="1400" dirty="0" smtClean="0">
                <a:latin typeface="Times New Roman"/>
              </a:rPr>
              <a:t>Эл.почта: </a:t>
            </a:r>
            <a:r>
              <a:rPr lang="en-US" sz="1400" dirty="0" smtClean="0">
                <a:latin typeface="Times New Roman"/>
                <a:hlinkClick r:id="rId2"/>
              </a:rPr>
              <a:t>g.p.a72@yandex.ru</a:t>
            </a:r>
            <a:r>
              <a:rPr dirty="0" smtClean="0"/>
              <a:t/>
            </a:r>
            <a:br>
              <a:rPr dirty="0" smtClean="0"/>
            </a:br>
            <a:r>
              <a:rPr lang="ru" sz="1400" dirty="0" smtClean="0">
                <a:latin typeface="Times New Roman"/>
              </a:rPr>
              <a:t>Сайт: </a:t>
            </a:r>
            <a:r>
              <a:rPr lang="en-US" sz="1400" dirty="0">
                <a:latin typeface="Times New Roman"/>
                <a:hlinkClick r:id="rId3"/>
              </a:rPr>
              <a:t>https://</a:t>
            </a:r>
            <a:r>
              <a:rPr lang="en-US" sz="1400" dirty="0" smtClean="0">
                <a:latin typeface="Times New Roman"/>
                <a:hlinkClick r:id="rId3"/>
              </a:rPr>
              <a:t>adminemr.ru</a:t>
            </a:r>
            <a:endParaRPr lang="en-US" sz="1400" dirty="0">
              <a:latin typeface="Times New Roman"/>
              <a:hlinkClick r:id="rId3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6966810"/>
              </p:ext>
            </p:extLst>
          </p:nvPr>
        </p:nvGraphicFramePr>
        <p:xfrm>
          <a:off x="701040" y="3297936"/>
          <a:ext cx="9067800" cy="1011936"/>
        </p:xfrm>
        <a:graphic>
          <a:graphicData uri="http://schemas.openxmlformats.org/drawingml/2006/table">
            <a:tbl>
              <a:tblPr/>
              <a:tblGrid>
                <a:gridCol w="4230624"/>
                <a:gridCol w="4837176"/>
              </a:tblGrid>
              <a:tr h="502920">
                <a:tc>
                  <a:txBody>
                    <a:bodyPr/>
                    <a:lstStyle/>
                    <a:p>
                      <a:pPr indent="0">
                        <a:lnSpc>
                          <a:spcPts val="1550"/>
                        </a:lnSpc>
                      </a:pPr>
                      <a:r>
                        <a:rPr lang="ru-RU" sz="1400" b="1" dirty="0" smtClean="0">
                          <a:latin typeface="Times New Roman"/>
                        </a:rPr>
                        <a:t>ГЛАВА </a:t>
                      </a:r>
                      <a:r>
                        <a:rPr lang="ru-RU" sz="1400" b="1" dirty="0" err="1" smtClean="0">
                          <a:latin typeface="Times New Roman"/>
                        </a:rPr>
                        <a:t>Ершовского</a:t>
                      </a:r>
                      <a:r>
                        <a:rPr lang="ru-RU" sz="1400" b="1" dirty="0" smtClean="0">
                          <a:latin typeface="Times New Roman"/>
                        </a:rPr>
                        <a:t> муниципального района</a:t>
                      </a:r>
                    </a:p>
                    <a:p>
                      <a:pPr indent="0">
                        <a:lnSpc>
                          <a:spcPts val="1550"/>
                        </a:lnSpc>
                      </a:pPr>
                      <a:r>
                        <a:rPr lang="ru" sz="1400" dirty="0" smtClean="0">
                          <a:latin typeface="Times New Roman"/>
                        </a:rPr>
                        <a:t>Зубрицкая </a:t>
                      </a:r>
                      <a:r>
                        <a:rPr lang="ru" sz="1400" dirty="0">
                          <a:latin typeface="Times New Roman"/>
                        </a:rPr>
                        <a:t>Светлана Анатольевна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 indent="0">
                        <a:lnSpc>
                          <a:spcPts val="1550"/>
                        </a:lnSpc>
                      </a:pPr>
                      <a:r>
                        <a:rPr lang="ru" sz="1400">
                          <a:latin typeface="Times New Roman"/>
                        </a:rPr>
                        <a:t>8(845-64) 5-26-26</a:t>
                      </a:r>
                    </a:p>
                  </a:txBody>
                  <a:tcPr marL="0" marR="0" marT="0" marB="0" anchor="ctr"/>
                </a:tc>
              </a:tr>
              <a:tr h="509016">
                <a:tc>
                  <a:txBody>
                    <a:bodyPr/>
                    <a:lstStyle/>
                    <a:p>
                      <a:pPr indent="0">
                        <a:lnSpc>
                          <a:spcPts val="1550"/>
                        </a:lnSpc>
                      </a:pPr>
                      <a:r>
                        <a:rPr lang="ru" sz="1400" b="1">
                          <a:latin typeface="Times New Roman"/>
                        </a:rPr>
                        <a:t>ЗАМЕСТИТЕЛЬ ГЛАВЫ АДМИНИСТРАЦИИ</a:t>
                      </a:r>
                    </a:p>
                    <a:p>
                      <a:pPr indent="0">
                        <a:lnSpc>
                          <a:spcPts val="1550"/>
                        </a:lnSpc>
                      </a:pPr>
                      <a:r>
                        <a:rPr lang="ru" sz="1400">
                          <a:latin typeface="Times New Roman"/>
                        </a:rPr>
                        <a:t>Сучкова Любовь Ивановна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68300" indent="0">
                        <a:lnSpc>
                          <a:spcPts val="1550"/>
                        </a:lnSpc>
                      </a:pPr>
                      <a:r>
                        <a:rPr lang="ru" sz="1400">
                          <a:latin typeface="Times New Roman"/>
                        </a:rPr>
                        <a:t>8(845-64) 5-41-40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1040" y="4357489"/>
            <a:ext cx="6445860" cy="7509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 algn="just">
              <a:lnSpc>
                <a:spcPts val="1608"/>
              </a:lnSpc>
            </a:pPr>
            <a:r>
              <a:rPr lang="ru" sz="1400" b="1" dirty="0">
                <a:latin typeface="Times New Roman"/>
              </a:rPr>
              <a:t>ОТДЕЛ ПО УПРАВЛЕНИЮ МУНИЦИПАЛЬНЫМ ИМУЩЕСТВОМ,</a:t>
            </a:r>
            <a:r>
              <a:rPr dirty="0"/>
              <a:t/>
            </a:r>
            <a:br>
              <a:rPr dirty="0"/>
            </a:br>
            <a:r>
              <a:rPr lang="ru" sz="1400" b="1" dirty="0">
                <a:latin typeface="Times New Roman"/>
              </a:rPr>
              <a:t>ЗЕМЕЛЬНЫМ РЕСУРСАМ И ЭКОНОМИЧЕСКОЙ ПОЛИТИКИ</a:t>
            </a:r>
          </a:p>
          <a:p>
            <a:pPr indent="0" algn="just">
              <a:lnSpc>
                <a:spcPts val="1608"/>
              </a:lnSpc>
            </a:pPr>
            <a:r>
              <a:rPr lang="ru" sz="1400" dirty="0">
                <a:latin typeface="Times New Roman"/>
              </a:rPr>
              <a:t>Начальник отдела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7093666"/>
              </p:ext>
            </p:extLst>
          </p:nvPr>
        </p:nvGraphicFramePr>
        <p:xfrm>
          <a:off x="701040" y="5129784"/>
          <a:ext cx="9067800" cy="203200"/>
        </p:xfrm>
        <a:graphic>
          <a:graphicData uri="http://schemas.openxmlformats.org/drawingml/2006/table">
            <a:tbl>
              <a:tblPr/>
              <a:tblGrid>
                <a:gridCol w="4230624"/>
                <a:gridCol w="4837176"/>
              </a:tblGrid>
              <a:tr h="201168">
                <a:tc>
                  <a:txBody>
                    <a:bodyPr/>
                    <a:lstStyle/>
                    <a:p>
                      <a:pPr indent="0">
                        <a:lnSpc>
                          <a:spcPts val="1550"/>
                        </a:lnSpc>
                      </a:pPr>
                      <a:r>
                        <a:rPr lang="ru-RU" sz="1400" dirty="0" err="1" smtClean="0">
                          <a:latin typeface="Times New Roman"/>
                        </a:rPr>
                        <a:t>Умбетова</a:t>
                      </a:r>
                      <a:r>
                        <a:rPr lang="ru-RU" sz="1400" dirty="0" smtClean="0">
                          <a:latin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Times New Roman"/>
                        </a:rPr>
                        <a:t>Адима</a:t>
                      </a:r>
                      <a:r>
                        <a:rPr lang="ru-RU" sz="1400" dirty="0" smtClean="0">
                          <a:latin typeface="Times New Roman"/>
                        </a:rPr>
                        <a:t> </a:t>
                      </a:r>
                      <a:r>
                        <a:rPr lang="ru-RU" sz="1400" dirty="0" err="1" smtClean="0">
                          <a:latin typeface="Times New Roman"/>
                        </a:rPr>
                        <a:t>Соловатовна</a:t>
                      </a:r>
                      <a:endParaRPr lang="ru" sz="1400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0" indent="0">
                        <a:lnSpc>
                          <a:spcPts val="1550"/>
                        </a:lnSpc>
                      </a:pPr>
                      <a:r>
                        <a:rPr lang="ru" sz="1400">
                          <a:latin typeface="Times New Roman"/>
                        </a:rPr>
                        <a:t>8(845-64) 5-26-42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77984" y="7046976"/>
            <a:ext cx="210312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18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" y="1368552"/>
            <a:ext cx="9256776" cy="59618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2416" y="3840480"/>
            <a:ext cx="8665464" cy="719328"/>
          </a:xfrm>
          <a:prstGeom prst="rect">
            <a:avLst/>
          </a:prstGeom>
        </p:spPr>
        <p:txBody>
          <a:bodyPr lIns="0" tIns="0" rIns="0" bIns="0">
            <a:normAutofit fontScale="25000" lnSpcReduction="20000"/>
          </a:bodyPr>
          <a:lstStyle/>
          <a:p>
            <a:pPr indent="0" algn="ctr">
              <a:lnSpc>
                <a:spcPts val="3144"/>
              </a:lnSpc>
            </a:pPr>
            <a:r>
              <a:rPr lang="ru" sz="2800" b="1">
                <a:solidFill>
                  <a:srgbClr val="06559A"/>
                </a:solidFill>
                <a:latin typeface="Bookman Old Style"/>
              </a:rPr>
              <a:t>ПРИГЛАШАЕМ К ДОЛГОСРОЧНОМУ</a:t>
            </a:r>
            <a:r>
              <a:t/>
            </a:r>
            <a:br/>
            <a:r>
              <a:rPr lang="ru" sz="2800" b="1">
                <a:solidFill>
                  <a:srgbClr val="06559A"/>
                </a:solidFill>
                <a:latin typeface="Bookman Old Style"/>
              </a:rPr>
              <a:t>И ВЗАИМОВЫГОДНОМУ СОТРУДНИЧЕСТВУ!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A4A890"/>
          </a:solidFill>
        </p:spPr>
        <p:txBody>
          <a:bodyPr wrap="none" lIns="0" tIns="0" rIns="0" bIns="0">
            <a:normAutofit fontScale="90000"/>
          </a:bodyPr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165" y="469057"/>
            <a:ext cx="5616623" cy="720080"/>
          </a:xfrm>
          <a:prstGeom prst="rect">
            <a:avLst/>
          </a:prstGeom>
          <a:solidFill>
            <a:srgbClr val="00569D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40"/>
              </a:lnSpc>
              <a:spcAft>
                <a:spcPts val="2590"/>
              </a:spcAft>
            </a:pPr>
            <a:r>
              <a:rPr lang="ru" b="1" dirty="0">
                <a:solidFill>
                  <a:srgbClr val="FFFFFF"/>
                </a:solidFill>
              </a:rPr>
              <a:t>Конкурентные преимущества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8992" y="2270760"/>
            <a:ext cx="6751320" cy="19202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indent="381000">
              <a:lnSpc>
                <a:spcPts val="2400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5424" y="1693193"/>
            <a:ext cx="6851904" cy="3110455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indent="381000">
              <a:lnSpc>
                <a:spcPts val="2400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5424" y="2883408"/>
            <a:ext cx="6851904" cy="46634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381000">
              <a:lnSpc>
                <a:spcPts val="2400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5088" y="3505200"/>
            <a:ext cx="1786128" cy="152400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381000">
              <a:lnSpc>
                <a:spcPts val="2400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5088" y="3810000"/>
            <a:ext cx="2398776" cy="152400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381000">
              <a:lnSpc>
                <a:spcPts val="2400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5088" y="4087813"/>
            <a:ext cx="2270760" cy="146304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381000">
              <a:lnSpc>
                <a:spcPts val="2400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5088" y="4425696"/>
            <a:ext cx="2261616" cy="146304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381000">
              <a:lnSpc>
                <a:spcPts val="2400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5088" y="4730496"/>
            <a:ext cx="2191512" cy="146304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381000">
              <a:lnSpc>
                <a:spcPts val="2400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5088" y="5029200"/>
            <a:ext cx="2328672" cy="161544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381000">
              <a:lnSpc>
                <a:spcPts val="2400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5088" y="5343144"/>
            <a:ext cx="1667256" cy="152400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381000">
              <a:lnSpc>
                <a:spcPts val="2400"/>
              </a:lnSpc>
            </a:pPr>
            <a:endParaRPr lang="ru" sz="1400" dirty="0">
              <a:latin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60280" y="7046976"/>
            <a:ext cx="124968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1189137"/>
            <a:ext cx="4320481" cy="6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22165" y="2073265"/>
            <a:ext cx="96490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Инвестиционный потенциал базируется на следующих конкурентных преимуществах района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/>
              <a:t>- политическая стабильность в районе и регионе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- </a:t>
            </a:r>
            <a:r>
              <a:rPr lang="ru-RU" sz="1600" dirty="0"/>
              <a:t>выгодное географическое положение. Район находится в непосредственной близости от </a:t>
            </a:r>
            <a:r>
              <a:rPr lang="ru-RU" sz="1600" dirty="0" smtClean="0"/>
              <a:t>развивающихся </a:t>
            </a:r>
            <a:r>
              <a:rPr lang="ru-RU" sz="1600" dirty="0"/>
              <a:t>областей Самарской, Волгоградской и от республики Казахстан</a:t>
            </a:r>
            <a:r>
              <a:rPr lang="ru-RU" sz="1600" dirty="0" smtClean="0"/>
              <a:t>,</a:t>
            </a: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/>
              <a:t>- ресурсный потенциал, - производственный потенциал,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- </a:t>
            </a:r>
            <a:r>
              <a:rPr lang="ru-RU" sz="1600" dirty="0"/>
              <a:t>технологический потенциал, - инвестиционный потенциал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  <a:endParaRPr lang="ru-RU" sz="1600" dirty="0"/>
          </a:p>
          <a:p>
            <a:r>
              <a:rPr lang="ru-RU" sz="1600" dirty="0" smtClean="0"/>
              <a:t> - </a:t>
            </a:r>
            <a:r>
              <a:rPr lang="ru-RU" sz="1600" dirty="0"/>
              <a:t>инновационный потенциал, - информационный потенциал,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- </a:t>
            </a:r>
            <a:r>
              <a:rPr lang="ru-RU" sz="1600" dirty="0"/>
              <a:t>трудовой потенциал.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16" y="3349377"/>
            <a:ext cx="4393060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756" y="3349377"/>
            <a:ext cx="4536504" cy="3312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6180" y="664358"/>
            <a:ext cx="5832648" cy="648071"/>
          </a:xfrm>
          <a:prstGeom prst="rect">
            <a:avLst/>
          </a:prstGeom>
          <a:solidFill>
            <a:srgbClr val="00569D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352"/>
              </a:lnSpc>
            </a:pPr>
            <a:r>
              <a:rPr lang="ru" b="1" dirty="0">
                <a:solidFill>
                  <a:srgbClr val="FFFFFF"/>
                </a:solidFill>
              </a:rPr>
              <a:t>Административная поддержка</a:t>
            </a:r>
          </a:p>
          <a:p>
            <a:pPr indent="0">
              <a:lnSpc>
                <a:spcPts val="2352"/>
              </a:lnSpc>
            </a:pPr>
            <a:r>
              <a:rPr lang="ru" b="1" dirty="0">
                <a:solidFill>
                  <a:srgbClr val="FFFFFF"/>
                </a:solidFill>
              </a:rPr>
              <a:t>Инвестиционных проектов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7616" y="2125241"/>
            <a:ext cx="9721652" cy="864095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85750" lvl="0" indent="-285750">
              <a:buFontTx/>
              <a:buChar char="-"/>
            </a:pPr>
            <a:r>
              <a:rPr lang="ru-RU" sz="1600" dirty="0" smtClean="0"/>
              <a:t>Создан </a:t>
            </a:r>
            <a:r>
              <a:rPr lang="ru-RU" sz="1600" dirty="0"/>
              <a:t>и действует Совет по инвестициям при главе  </a:t>
            </a:r>
            <a:r>
              <a:rPr lang="ru-RU" sz="1600" dirty="0" err="1"/>
              <a:t>Ершовского</a:t>
            </a:r>
            <a:r>
              <a:rPr lang="ru-RU" sz="1600" dirty="0"/>
              <a:t> муниципального района</a:t>
            </a:r>
            <a:r>
              <a:rPr lang="ru-RU" sz="1600" dirty="0" smtClean="0"/>
              <a:t>,</a:t>
            </a:r>
          </a:p>
          <a:p>
            <a:pPr>
              <a:lnSpc>
                <a:spcPts val="1550"/>
              </a:lnSpc>
            </a:pPr>
            <a:endParaRPr lang="ru-RU" sz="1600" dirty="0">
              <a:latin typeface="Times New Roman"/>
            </a:endParaRPr>
          </a:p>
          <a:p>
            <a:pPr>
              <a:lnSpc>
                <a:spcPts val="1550"/>
              </a:lnSpc>
            </a:pPr>
            <a:r>
              <a:rPr lang="ru" sz="1600" dirty="0" smtClean="0">
                <a:latin typeface="Times New Roman"/>
              </a:rPr>
              <a:t>-    </a:t>
            </a:r>
            <a:r>
              <a:rPr lang="ru-RU" sz="1600" dirty="0"/>
              <a:t>Курирование и сопровождение инвестиционных проектов на всех стадиях его реализации</a:t>
            </a:r>
            <a:r>
              <a:rPr lang="ru" sz="1600" dirty="0" smtClean="0">
                <a:latin typeface="Times New Roman"/>
              </a:rPr>
              <a:t>.</a:t>
            </a:r>
            <a:endParaRPr lang="ru" sz="16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5112" y="4764024"/>
            <a:ext cx="807720" cy="121920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395268"/>
                </a:solidFill>
                <a:latin typeface="Franklin Gothic Book"/>
              </a:rPr>
              <a:t>Возвратинвестиций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31480" y="5324856"/>
            <a:ext cx="707136" cy="246888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686868"/>
                </a:solidFill>
                <a:latin typeface="Franklin Gothic Book"/>
              </a:rPr>
              <a:t>Самоокупаемость</a:t>
            </a:r>
          </a:p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686868"/>
                </a:solidFill>
                <a:latin typeface="Franklin Gothic Book"/>
              </a:rPr>
              <a:t>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7560" y="4876800"/>
            <a:ext cx="606552" cy="234696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686868"/>
                </a:solidFill>
                <a:latin typeface="Franklin Gothic Book"/>
              </a:rPr>
              <a:t>Начало</a:t>
            </a:r>
          </a:p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686868"/>
                </a:solidFill>
                <a:latin typeface="Franklin Gothic Book"/>
              </a:rPr>
              <a:t>использования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28760" y="5318760"/>
            <a:ext cx="710184" cy="249936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686868"/>
                </a:solidFill>
                <a:latin typeface="Franklin Gothic Book"/>
              </a:rPr>
              <a:t>Самоокупаемость</a:t>
            </a:r>
          </a:p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686868"/>
                </a:solidFill>
                <a:latin typeface="Franklin Gothic Book"/>
              </a:rPr>
              <a:t>продукта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81216" y="5882640"/>
            <a:ext cx="384048" cy="249936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4D5B69"/>
                </a:solidFill>
                <a:latin typeface="Franklin Gothic Book"/>
              </a:rPr>
              <a:t>Создание</a:t>
            </a:r>
          </a:p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4D5B69"/>
                </a:solidFill>
                <a:latin typeface="Franklin Gothic Book"/>
              </a:rPr>
              <a:t>продукта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48016" y="5952744"/>
            <a:ext cx="990600" cy="121920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395268"/>
                </a:solidFill>
                <a:latin typeface="Franklin Gothic Book"/>
              </a:rPr>
              <a:t>Использование продукта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89136" y="4523232"/>
            <a:ext cx="664464" cy="91440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395268"/>
                </a:solidFill>
                <a:latin typeface="Franklin Gothic Book"/>
              </a:rPr>
              <a:t>: Эффективность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89136" y="4669536"/>
            <a:ext cx="505968" cy="60960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790"/>
              </a:lnSpc>
            </a:pPr>
            <a:r>
              <a:rPr lang="ru" sz="700">
                <a:solidFill>
                  <a:srgbClr val="395268"/>
                </a:solidFill>
                <a:latin typeface="Franklin Gothic Book"/>
              </a:rPr>
              <a:t>: инвестиции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60280" y="7046976"/>
            <a:ext cx="128016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6437" y="559584"/>
            <a:ext cx="5099304" cy="648072"/>
          </a:xfrm>
          <a:prstGeom prst="rect">
            <a:avLst/>
          </a:prstGeom>
          <a:solidFill>
            <a:srgbClr val="00569D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40"/>
              </a:lnSpc>
              <a:spcAft>
                <a:spcPts val="1820"/>
              </a:spcAft>
            </a:pPr>
            <a:r>
              <a:rPr lang="ru" b="1" dirty="0">
                <a:solidFill>
                  <a:srgbClr val="FFFFFF"/>
                </a:solidFill>
              </a:rPr>
              <a:t>Экономический потенциал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6112" y="1549177"/>
            <a:ext cx="6388608" cy="36841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1550"/>
              </a:lnSpc>
              <a:spcBef>
                <a:spcPts val="1820"/>
              </a:spcBef>
              <a:spcAft>
                <a:spcPts val="2520"/>
              </a:spcAft>
            </a:pPr>
            <a:r>
              <a:rPr lang="ru-RU" sz="1400" dirty="0">
                <a:latin typeface="Times New Roman"/>
              </a:rPr>
              <a:t>На начало </a:t>
            </a:r>
            <a:r>
              <a:rPr lang="ru-RU" sz="1400" dirty="0" smtClean="0">
                <a:latin typeface="Times New Roman"/>
              </a:rPr>
              <a:t>2022 </a:t>
            </a:r>
            <a:r>
              <a:rPr lang="ru-RU" sz="1400" dirty="0">
                <a:latin typeface="Times New Roman"/>
              </a:rPr>
              <a:t>года в </a:t>
            </a:r>
            <a:r>
              <a:rPr lang="ru-RU" sz="1400" dirty="0" err="1">
                <a:latin typeface="Times New Roman"/>
              </a:rPr>
              <a:t>статрегистре</a:t>
            </a:r>
            <a:r>
              <a:rPr lang="ru-RU" sz="1400" dirty="0">
                <a:latin typeface="Times New Roman"/>
              </a:rPr>
              <a:t> Росстата учтено </a:t>
            </a:r>
            <a:r>
              <a:rPr lang="ru-RU" sz="1400" dirty="0" smtClean="0">
                <a:latin typeface="Times New Roman"/>
              </a:rPr>
              <a:t>324 </a:t>
            </a:r>
            <a:r>
              <a:rPr lang="ru-RU" sz="1400" dirty="0">
                <a:latin typeface="Times New Roman"/>
              </a:rPr>
              <a:t>хозяйствующих субъектов.</a:t>
            </a:r>
            <a:r>
              <a:rPr lang="ru" sz="1400" dirty="0" smtClean="0">
                <a:latin typeface="Times New Roman"/>
              </a:rPr>
              <a:t>.</a:t>
            </a:r>
            <a:endParaRPr lang="ru" sz="1400" dirty="0">
              <a:latin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1727" y="1917588"/>
            <a:ext cx="4114933" cy="28384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indent="0">
              <a:lnSpc>
                <a:spcPts val="1550"/>
              </a:lnSpc>
            </a:pPr>
            <a:r>
              <a:rPr lang="ru" sz="1400" dirty="0">
                <a:latin typeface="Times New Roman"/>
              </a:rPr>
              <a:t>Структура предприятий в разрезе отраслей</a:t>
            </a:r>
            <a:r>
              <a:rPr lang="ru" sz="1400" dirty="0" smtClean="0">
                <a:latin typeface="Times New Roman"/>
              </a:rPr>
              <a:t>: </a:t>
            </a:r>
            <a:endParaRPr lang="ru" sz="1400" dirty="0">
              <a:latin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98828" y="5941666"/>
            <a:ext cx="2592288" cy="227486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indent="0">
              <a:lnSpc>
                <a:spcPts val="1000"/>
              </a:lnSpc>
            </a:pPr>
            <a:r>
              <a:rPr lang="ru" sz="1200" b="1" dirty="0">
                <a:solidFill>
                  <a:srgbClr val="4F81BD"/>
                </a:solidFill>
                <a:latin typeface="Times New Roman"/>
              </a:rPr>
              <a:t>Инвестиции в основной капитал за </a:t>
            </a:r>
            <a:r>
              <a:rPr lang="ru" sz="1200" b="1" dirty="0" smtClean="0">
                <a:solidFill>
                  <a:srgbClr val="4F81BD"/>
                </a:solidFill>
                <a:latin typeface="Times New Roman"/>
              </a:rPr>
              <a:t>2020</a:t>
            </a:r>
            <a:endParaRPr lang="ru" sz="1200" b="1" dirty="0">
              <a:solidFill>
                <a:srgbClr val="4F81BD"/>
              </a:solidFill>
              <a:latin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172" y="6169152"/>
            <a:ext cx="9937104" cy="8107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06400" algn="just">
              <a:lnSpc>
                <a:spcPts val="1608"/>
              </a:lnSpc>
            </a:pPr>
            <a:r>
              <a:rPr lang="ru-RU" sz="1400" b="1" dirty="0" smtClean="0"/>
              <a:t>Объем </a:t>
            </a:r>
            <a:r>
              <a:rPr lang="ru-RU" sz="1400" b="1" dirty="0"/>
              <a:t>инвестиций в основной капитал </a:t>
            </a:r>
            <a:r>
              <a:rPr lang="ru-RU" sz="1400" dirty="0"/>
              <a:t>крупных и средних предприятий </a:t>
            </a:r>
            <a:r>
              <a:rPr lang="ru-RU" sz="1400" dirty="0" smtClean="0"/>
              <a:t>составил около 1.,0 </a:t>
            </a:r>
            <a:r>
              <a:rPr lang="ru-RU" sz="1400" dirty="0" err="1" smtClean="0"/>
              <a:t>млр</a:t>
            </a:r>
            <a:r>
              <a:rPr lang="ru-RU" sz="1400" b="1" dirty="0" smtClean="0"/>
              <a:t>. </a:t>
            </a:r>
            <a:r>
              <a:rPr lang="ru-RU" sz="1400" b="1" dirty="0"/>
              <a:t>руб. </a:t>
            </a:r>
            <a:r>
              <a:rPr lang="ru-RU" sz="1400" dirty="0"/>
              <a:t>Индекс физического объема инвестиций в основной капитал составил 24%  к уровню </a:t>
            </a:r>
            <a:r>
              <a:rPr lang="ru-RU" sz="1400" dirty="0" smtClean="0"/>
              <a:t>2020 </a:t>
            </a:r>
            <a:r>
              <a:rPr lang="ru-RU" sz="1400" dirty="0"/>
              <a:t>года. В </a:t>
            </a:r>
            <a:r>
              <a:rPr lang="ru-RU" sz="1400" dirty="0" smtClean="0"/>
              <a:t>2021 </a:t>
            </a:r>
            <a:r>
              <a:rPr lang="ru-RU" sz="1400" dirty="0"/>
              <a:t>году отмечалась активизация инвестиционных процессов в сельском хозяйстве района, в структуре инвестиций в основной капитал их основная доля составляет 76% процента.</a:t>
            </a:r>
            <a:endParaRPr lang="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860280" y="7046976"/>
            <a:ext cx="121920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5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="" xmlns:p14="http://schemas.microsoft.com/office/powerpoint/2010/main" val="2527416811"/>
              </p:ext>
            </p:extLst>
          </p:nvPr>
        </p:nvGraphicFramePr>
        <p:xfrm>
          <a:off x="594172" y="2269257"/>
          <a:ext cx="5040560" cy="361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3899555730"/>
              </p:ext>
            </p:extLst>
          </p:nvPr>
        </p:nvGraphicFramePr>
        <p:xfrm>
          <a:off x="5775960" y="2269257"/>
          <a:ext cx="475266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" y="4645522"/>
            <a:ext cx="9683172" cy="21759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4088" y="541066"/>
            <a:ext cx="5434700" cy="720080"/>
          </a:xfrm>
          <a:prstGeom prst="rect">
            <a:avLst/>
          </a:prstGeom>
          <a:solidFill>
            <a:srgbClr val="00569D"/>
          </a:solidFill>
        </p:spPr>
        <p:txBody>
          <a:bodyPr wrap="none" lIns="0" tIns="0" rIns="0" bIns="0">
            <a:normAutofit/>
          </a:bodyPr>
          <a:lstStyle/>
          <a:p>
            <a:pPr indent="0">
              <a:lnSpc>
                <a:spcPts val="2340"/>
              </a:lnSpc>
              <a:spcAft>
                <a:spcPts val="3430"/>
              </a:spcAft>
            </a:pPr>
            <a:r>
              <a:rPr lang="ru" sz="2000" b="1">
                <a:solidFill>
                  <a:srgbClr val="FFFFFF"/>
                </a:solidFill>
              </a:rPr>
              <a:t>Промышленный комплекс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4088" y="1621186"/>
            <a:ext cx="9683172" cy="2952327"/>
          </a:xfrm>
          <a:prstGeom prst="rect">
            <a:avLst/>
          </a:prstGeom>
        </p:spPr>
        <p:txBody>
          <a:bodyPr lIns="0" tIns="0" rIns="0" bIns="0">
            <a:normAutofit fontScale="90000" lnSpcReduction="10000"/>
          </a:bodyPr>
          <a:lstStyle/>
          <a:p>
            <a:r>
              <a:rPr lang="ru-RU" sz="1400" dirty="0"/>
              <a:t>Муниципальный район характеризуется стабильным промышленным потенциалом.  Объем отгруженных  товаров собственного производства, выполненных работ и услуг собственными силами за </a:t>
            </a:r>
            <a:r>
              <a:rPr lang="ru-RU" sz="1400" dirty="0" smtClean="0"/>
              <a:t>2021 </a:t>
            </a:r>
            <a:r>
              <a:rPr lang="ru-RU" sz="1400" dirty="0"/>
              <a:t>год увеличился по сравнению с  уровнем прошлого  года на </a:t>
            </a:r>
            <a:r>
              <a:rPr lang="ru-RU" sz="1400" dirty="0" smtClean="0"/>
              <a:t>321% </a:t>
            </a:r>
            <a:r>
              <a:rPr lang="ru-RU" sz="1400" dirty="0"/>
              <a:t>и составил </a:t>
            </a:r>
            <a:r>
              <a:rPr lang="ru-RU" sz="1400" dirty="0" smtClean="0"/>
              <a:t>4,5 </a:t>
            </a:r>
            <a:r>
              <a:rPr lang="ru-RU" sz="1400" dirty="0"/>
              <a:t>млрд. руб.</a:t>
            </a:r>
          </a:p>
          <a:p>
            <a:r>
              <a:rPr lang="ru-RU" sz="1400" dirty="0"/>
              <a:t>       Промышленный сектор экономики района представлен в основном предприятиями, добывающими полезные ископаемые и производящими </a:t>
            </a:r>
            <a:r>
              <a:rPr lang="ru-RU" sz="1400" dirty="0" smtClean="0"/>
              <a:t>щебень и бутовый камень: ООО «</a:t>
            </a:r>
            <a:r>
              <a:rPr lang="ru-RU" sz="1400" dirty="0" err="1" smtClean="0"/>
              <a:t>Росщебстрой</a:t>
            </a:r>
            <a:r>
              <a:rPr lang="ru-RU" sz="1400" dirty="0" smtClean="0"/>
              <a:t>»,  ООО  «Недра плюс», ООО «</a:t>
            </a:r>
            <a:r>
              <a:rPr lang="ru-RU" sz="1400" dirty="0" err="1" smtClean="0"/>
              <a:t>Кронверг</a:t>
            </a:r>
            <a:r>
              <a:rPr lang="ru-RU" sz="1400" dirty="0" smtClean="0"/>
              <a:t>  ННК», ООО «</a:t>
            </a:r>
            <a:r>
              <a:rPr lang="ru-RU" sz="1400" dirty="0" err="1" smtClean="0"/>
              <a:t>Розмаш</a:t>
            </a:r>
            <a:r>
              <a:rPr lang="ru-RU" sz="1400" dirty="0" smtClean="0"/>
              <a:t>», ООО «Олимп – СВ», </a:t>
            </a:r>
            <a:endParaRPr lang="ru-RU" sz="1400" dirty="0"/>
          </a:p>
          <a:p>
            <a:r>
              <a:rPr lang="ru-RU" sz="1400" dirty="0"/>
              <a:t>- ООО «</a:t>
            </a:r>
            <a:r>
              <a:rPr lang="ru-RU" sz="1400" dirty="0" err="1"/>
              <a:t>Промстройинвест</a:t>
            </a:r>
            <a:r>
              <a:rPr lang="ru-RU" sz="1400" dirty="0"/>
              <a:t>» специализируется  на производстве кирпича. </a:t>
            </a:r>
            <a:br>
              <a:rPr lang="ru-RU" sz="1400" dirty="0"/>
            </a:br>
            <a:r>
              <a:rPr lang="ru-RU" sz="1400" dirty="0"/>
              <a:t>- ООО «Завод железобетонных изделий», производит строительные блоки и тротуарную плитку,</a:t>
            </a:r>
          </a:p>
          <a:p>
            <a:r>
              <a:rPr lang="ru-RU" sz="1400" dirty="0"/>
              <a:t>- ОАО МТС «</a:t>
            </a:r>
            <a:r>
              <a:rPr lang="ru-RU" sz="1400" dirty="0" err="1"/>
              <a:t>Ершовская</a:t>
            </a:r>
            <a:r>
              <a:rPr lang="ru-RU" sz="1400" dirty="0"/>
              <a:t>» специализируется на ремонте сельскохозяйственной техники и производстве сельскохозяйственной продукции,</a:t>
            </a:r>
          </a:p>
          <a:p>
            <a:r>
              <a:rPr lang="ru-RU" sz="1400" dirty="0"/>
              <a:t>-     предприятия, обслуживающие  железнодорожный транспорт.</a:t>
            </a:r>
          </a:p>
          <a:p>
            <a:r>
              <a:rPr lang="ru-RU" sz="1400" dirty="0"/>
              <a:t>Продукцию предприятий знают в Саратовской области и далеко за ее пределами. Продукция пользуется повышенным спросом, постоянно расширяется ассортимент выпускаемой продукции. Приоритетными направлениями для вложений инвестиций являются:</a:t>
            </a:r>
          </a:p>
          <a:p>
            <a:pPr lvl="0"/>
            <a:r>
              <a:rPr lang="ru-RU" sz="1400" dirty="0"/>
              <a:t>добыча и переработка полезных ископаемых;</a:t>
            </a:r>
          </a:p>
          <a:p>
            <a:pPr lvl="0"/>
            <a:r>
              <a:rPr lang="ru-RU" sz="1400" dirty="0"/>
              <a:t>пищевая и перерабатывающая промышленность;</a:t>
            </a:r>
          </a:p>
          <a:p>
            <a:pPr lvl="0"/>
            <a:r>
              <a:rPr lang="ru-RU" sz="1400" dirty="0"/>
              <a:t>производство кирпича и тротуарной плитки.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60280" y="7046976"/>
            <a:ext cx="124968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172" y="541066"/>
            <a:ext cx="5040560" cy="720080"/>
          </a:xfrm>
          <a:prstGeom prst="rect">
            <a:avLst/>
          </a:prstGeom>
          <a:solidFill>
            <a:srgbClr val="00569D"/>
          </a:solidFill>
        </p:spPr>
        <p:txBody>
          <a:bodyPr wrap="none" lIns="0" tIns="0" rIns="0" bIns="0">
            <a:normAutofit/>
          </a:bodyPr>
          <a:lstStyle/>
          <a:p>
            <a:pPr indent="0">
              <a:lnSpc>
                <a:spcPts val="2340"/>
              </a:lnSpc>
              <a:spcAft>
                <a:spcPts val="2730"/>
              </a:spcAft>
            </a:pPr>
            <a:r>
              <a:rPr lang="ru" sz="2000" b="1">
                <a:solidFill>
                  <a:srgbClr val="FFFFFF"/>
                </a:solidFill>
                <a:latin typeface="Bookman Old Style"/>
              </a:rPr>
              <a:t>Сельское хозяйство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164" y="1621185"/>
            <a:ext cx="9721080" cy="5349591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аграрном секторе экономики стабильно функционируют 10 сельхозпредприятий различных форм собственности, 52 крестьянских фермерских хозяйств, включая индивидуальных предпринимателей, более 6,3 тыс. личных подсобных хозяйств, 1 подсобное хозяйство. </a:t>
            </a:r>
          </a:p>
          <a:p>
            <a:pPr algn="just"/>
            <a:r>
              <a:rPr lang="ru-RU" sz="1400" dirty="0"/>
              <a:t>За </a:t>
            </a:r>
            <a:r>
              <a:rPr lang="ru-RU" sz="1400" dirty="0" smtClean="0"/>
              <a:t>2021  </a:t>
            </a:r>
            <a:r>
              <a:rPr lang="ru-RU" sz="1400" dirty="0"/>
              <a:t>год </a:t>
            </a:r>
            <a:r>
              <a:rPr lang="ru-RU" sz="1400" dirty="0" err="1"/>
              <a:t>сельхозтоваропроизводителями</a:t>
            </a:r>
            <a:r>
              <a:rPr lang="ru-RU" sz="1400" dirty="0"/>
              <a:t> района всех форм собственности произведено продукции сельского хозяйства на сумму </a:t>
            </a:r>
            <a:r>
              <a:rPr lang="ru-RU" sz="1400" dirty="0" smtClean="0"/>
              <a:t> 4,7 </a:t>
            </a:r>
            <a:r>
              <a:rPr lang="ru-RU" sz="1400" dirty="0"/>
              <a:t>млрд. руб</a:t>
            </a:r>
            <a:r>
              <a:rPr lang="ru-RU" sz="1400" dirty="0" smtClean="0"/>
              <a:t>. или 90 </a:t>
            </a:r>
            <a:r>
              <a:rPr lang="ru-RU" sz="1400" dirty="0"/>
              <a:t>% к  уровню прошлого года.</a:t>
            </a:r>
          </a:p>
          <a:p>
            <a:pPr algn="just"/>
            <a:r>
              <a:rPr lang="ru-RU" sz="1400" dirty="0"/>
              <a:t>Валовой сбор зерновых и зернобобовых культур составил  </a:t>
            </a:r>
            <a:r>
              <a:rPr lang="ru-RU" sz="1400" dirty="0" smtClean="0"/>
              <a:t>137 107 </a:t>
            </a:r>
            <a:r>
              <a:rPr lang="ru-RU" sz="1400" dirty="0"/>
              <a:t>тонн, при средней урожайности </a:t>
            </a:r>
            <a:r>
              <a:rPr lang="ru-RU" sz="1400" dirty="0" smtClean="0"/>
              <a:t>12,5 </a:t>
            </a:r>
            <a:r>
              <a:rPr lang="ru-RU" sz="1400" dirty="0" err="1" smtClean="0"/>
              <a:t>ц</a:t>
            </a:r>
            <a:r>
              <a:rPr lang="ru-RU" sz="1400" dirty="0" smtClean="0"/>
              <a:t>/га.</a:t>
            </a:r>
            <a:endParaRPr lang="ru-RU" sz="1400" dirty="0"/>
          </a:p>
          <a:p>
            <a:pPr algn="just"/>
            <a:r>
              <a:rPr lang="ru-RU" sz="1400" dirty="0"/>
              <a:t>По животноводству в хозяйствах нашего района  содержится: </a:t>
            </a:r>
            <a:r>
              <a:rPr lang="ru-RU" sz="1400" dirty="0" smtClean="0"/>
              <a:t>12,5 </a:t>
            </a:r>
            <a:r>
              <a:rPr lang="ru-RU" sz="1400" dirty="0"/>
              <a:t>тыс. голов крупного рогатого скота, в том числе </a:t>
            </a:r>
            <a:r>
              <a:rPr lang="ru-RU" sz="1400" dirty="0" smtClean="0"/>
              <a:t>6,6 </a:t>
            </a:r>
            <a:r>
              <a:rPr lang="ru-RU" sz="1400" dirty="0"/>
              <a:t>тыс. голов коров,  </a:t>
            </a:r>
            <a:r>
              <a:rPr lang="ru-RU" sz="1400" dirty="0" smtClean="0"/>
              <a:t>2,3 </a:t>
            </a:r>
            <a:r>
              <a:rPr lang="ru-RU" sz="1400" dirty="0"/>
              <a:t>тыс. голов свиней,  18,5 тыс. голов овец, </a:t>
            </a:r>
            <a:r>
              <a:rPr lang="ru-RU" sz="1400" dirty="0" smtClean="0"/>
              <a:t>29,6 </a:t>
            </a:r>
            <a:r>
              <a:rPr lang="ru-RU" sz="1400" dirty="0"/>
              <a:t>тыс. голов птицы. </a:t>
            </a:r>
          </a:p>
          <a:p>
            <a:pPr algn="just"/>
            <a:r>
              <a:rPr lang="ru-RU" sz="1400" dirty="0"/>
              <a:t>Хозяйствами произведено </a:t>
            </a:r>
            <a:r>
              <a:rPr lang="ru-RU" sz="1400" dirty="0" smtClean="0"/>
              <a:t>26,1 </a:t>
            </a:r>
            <a:r>
              <a:rPr lang="ru-RU" sz="1400" dirty="0"/>
              <a:t>тыс. тонн молока (</a:t>
            </a:r>
            <a:r>
              <a:rPr lang="ru-RU" sz="1400" dirty="0" smtClean="0"/>
              <a:t>101,8</a:t>
            </a:r>
            <a:r>
              <a:rPr lang="ru-RU" sz="1400" dirty="0"/>
              <a:t>% к уровню </a:t>
            </a:r>
            <a:r>
              <a:rPr lang="ru-RU" sz="1400" dirty="0" smtClean="0"/>
              <a:t>2020 </a:t>
            </a:r>
            <a:r>
              <a:rPr lang="ru-RU" sz="1400" dirty="0"/>
              <a:t>года),  </a:t>
            </a:r>
            <a:r>
              <a:rPr lang="ru-RU" sz="1400" dirty="0" smtClean="0"/>
              <a:t>3,6 </a:t>
            </a:r>
            <a:r>
              <a:rPr lang="ru-RU" sz="1400" dirty="0"/>
              <a:t>тыс. тонн мяса (101,6% к уровню прошлого года), яиц  6,2  млн. штук (100,2% к уровню прошлого года).</a:t>
            </a:r>
          </a:p>
          <a:p>
            <a:pPr algn="just"/>
            <a:r>
              <a:rPr lang="ru-RU" sz="1400" dirty="0"/>
              <a:t>За   </a:t>
            </a:r>
            <a:r>
              <a:rPr lang="ru-RU" sz="1400" dirty="0" smtClean="0"/>
              <a:t>2021 </a:t>
            </a:r>
            <a:r>
              <a:rPr lang="ru-RU" sz="1400" dirty="0"/>
              <a:t>год на счета </a:t>
            </a:r>
            <a:r>
              <a:rPr lang="ru-RU" sz="1400" dirty="0" err="1"/>
              <a:t>сельхозтоваропроизводителей</a:t>
            </a:r>
            <a:r>
              <a:rPr lang="ru-RU" sz="1400" dirty="0"/>
              <a:t> перечислено более </a:t>
            </a:r>
            <a:r>
              <a:rPr lang="ru-RU" sz="1400" dirty="0" smtClean="0"/>
              <a:t>28,0  </a:t>
            </a:r>
            <a:r>
              <a:rPr lang="ru-RU" sz="1400" dirty="0"/>
              <a:t>млн. руб.  государственной поддержки. </a:t>
            </a:r>
          </a:p>
          <a:p>
            <a:pPr algn="just"/>
            <a:r>
              <a:rPr lang="ru-RU" sz="1400" dirty="0"/>
              <a:t>Общая земельная площадь в районе составляет 383,5 тыс. га из них пашни - 299,8 тыс. га, пастбищ - 83,7 тыс. га. Развитие животноводства можно считать одной из главных, приоритетных отраслей, способных сохранить и увеличить рабочие места, улучшить благосостояние села и населения.</a:t>
            </a:r>
          </a:p>
          <a:p>
            <a:pPr algn="just"/>
            <a:r>
              <a:rPr lang="ru-RU" sz="1400" dirty="0"/>
              <a:t>Приоритетными направлениями для вложений инвестиций являются:</a:t>
            </a:r>
          </a:p>
          <a:p>
            <a:pPr lvl="0" algn="just"/>
            <a:r>
              <a:rPr lang="ru-RU" sz="1400" dirty="0"/>
              <a:t>производство зернобобовых культур,</a:t>
            </a:r>
          </a:p>
          <a:p>
            <a:pPr lvl="0" algn="just"/>
            <a:r>
              <a:rPr lang="ru-RU" sz="1400" dirty="0"/>
              <a:t>производство технических культур,</a:t>
            </a:r>
          </a:p>
          <a:p>
            <a:pPr lvl="0" algn="just"/>
            <a:r>
              <a:rPr lang="ru-RU" sz="1400" dirty="0"/>
              <a:t>молочное скотоводство,</a:t>
            </a:r>
          </a:p>
          <a:p>
            <a:pPr lvl="0" algn="just"/>
            <a:r>
              <a:rPr lang="ru-RU" sz="1400" dirty="0"/>
              <a:t>мясное скотоводство,</a:t>
            </a:r>
          </a:p>
          <a:p>
            <a:pPr lvl="0" algn="just"/>
            <a:r>
              <a:rPr lang="ru-RU" sz="1400" dirty="0"/>
              <a:t>строительство логистического центра по хранению и переработке овощей,</a:t>
            </a:r>
          </a:p>
          <a:p>
            <a:pPr lvl="0" algn="just"/>
            <a:r>
              <a:rPr lang="ru-RU" sz="1400" dirty="0"/>
              <a:t>переработка продукции </a:t>
            </a:r>
            <a:r>
              <a:rPr lang="ru-RU" sz="1400" dirty="0" err="1"/>
              <a:t>сельхозназначения</a:t>
            </a:r>
            <a:r>
              <a:rPr lang="ru-RU" sz="1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60280" y="7046976"/>
            <a:ext cx="128016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4213472"/>
            <a:ext cx="9542204" cy="25347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040" y="452506"/>
            <a:ext cx="4654296" cy="664623"/>
          </a:xfrm>
          <a:prstGeom prst="rect">
            <a:avLst/>
          </a:prstGeom>
          <a:solidFill>
            <a:srgbClr val="00569D"/>
          </a:solidFill>
        </p:spPr>
        <p:txBody>
          <a:bodyPr wrap="none" lIns="0" tIns="0" rIns="0" bIns="0">
            <a:normAutofit/>
          </a:bodyPr>
          <a:lstStyle/>
          <a:p>
            <a:pPr indent="0">
              <a:lnSpc>
                <a:spcPts val="2340"/>
              </a:lnSpc>
              <a:spcAft>
                <a:spcPts val="2800"/>
              </a:spcAft>
            </a:pPr>
            <a:r>
              <a:rPr lang="ru" sz="2000" b="1">
                <a:solidFill>
                  <a:srgbClr val="FFFFFF"/>
                </a:solidFill>
                <a:latin typeface="Bookman Old Style"/>
              </a:rPr>
              <a:t>Строительство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1040" y="1477170"/>
            <a:ext cx="9287256" cy="9361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 sz="1400" dirty="0"/>
              <a:t>В </a:t>
            </a:r>
            <a:r>
              <a:rPr lang="ru-RU" sz="1400" dirty="0" smtClean="0"/>
              <a:t>2021 </a:t>
            </a:r>
            <a:r>
              <a:rPr lang="ru-RU" sz="1400" dirty="0"/>
              <a:t>году объем работ, выполненных по виду деятельности «Строительство», составил </a:t>
            </a:r>
            <a:r>
              <a:rPr lang="ru-RU" sz="1400" dirty="0" smtClean="0"/>
              <a:t>29,8 </a:t>
            </a:r>
            <a:r>
              <a:rPr lang="ru-RU" sz="1400" dirty="0"/>
              <a:t>млн. руб. </a:t>
            </a:r>
          </a:p>
          <a:p>
            <a:pPr algn="just"/>
            <a:r>
              <a:rPr lang="ru-RU" sz="1400" dirty="0"/>
              <a:t>В течение истекшего года введено в эксплуатацию жилых домов общей площадью 3,5 тыс. кв.м., подготовлено и выдано </a:t>
            </a:r>
            <a:r>
              <a:rPr lang="ru-RU" sz="1400" dirty="0" smtClean="0"/>
              <a:t>44 </a:t>
            </a:r>
            <a:r>
              <a:rPr lang="ru-RU" sz="1400" dirty="0"/>
              <a:t>разрешений на строительство и </a:t>
            </a:r>
            <a:r>
              <a:rPr lang="ru-RU" sz="1400" dirty="0" smtClean="0"/>
              <a:t>29 </a:t>
            </a:r>
            <a:r>
              <a:rPr lang="ru-RU" sz="1400" dirty="0"/>
              <a:t>разрешения на ввод объектов капитального строительства в эксплуатацию</a:t>
            </a:r>
            <a:endParaRPr lang="ru" sz="1400" dirty="0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040" y="2629298"/>
            <a:ext cx="9542204" cy="1080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 sz="1400" dirty="0"/>
              <a:t>Приоритетными направлениями для вложений инвестиций являются:</a:t>
            </a:r>
          </a:p>
          <a:p>
            <a:pPr lvl="0"/>
            <a:r>
              <a:rPr lang="ru-RU" sz="1400" dirty="0" smtClean="0"/>
              <a:t> -производство </a:t>
            </a:r>
            <a:r>
              <a:rPr lang="ru-RU" sz="1400" dirty="0"/>
              <a:t>строительных материалов (песок, щебень разной фракции, </a:t>
            </a:r>
            <a:r>
              <a:rPr lang="ru-RU" sz="1400" dirty="0" err="1"/>
              <a:t>доломитка</a:t>
            </a:r>
            <a:r>
              <a:rPr lang="ru-RU" sz="1400" dirty="0"/>
              <a:t>, </a:t>
            </a:r>
            <a:r>
              <a:rPr lang="ru-RU" sz="1400" dirty="0" err="1"/>
              <a:t>лещадка</a:t>
            </a:r>
            <a:r>
              <a:rPr lang="ru-RU" sz="1400" dirty="0"/>
              <a:t>, красный кирпич);</a:t>
            </a:r>
          </a:p>
          <a:p>
            <a:pPr lvl="0"/>
            <a:r>
              <a:rPr lang="ru-RU" sz="1400" dirty="0" smtClean="0"/>
              <a:t> -жилищное </a:t>
            </a:r>
            <a:r>
              <a:rPr lang="ru-RU" sz="1400" dirty="0"/>
              <a:t>строительство.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63328" y="7046976"/>
            <a:ext cx="124968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64" y="3997449"/>
            <a:ext cx="9398188" cy="22639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1040" y="613073"/>
            <a:ext cx="5653772" cy="576064"/>
          </a:xfrm>
          <a:prstGeom prst="rect">
            <a:avLst/>
          </a:prstGeom>
          <a:solidFill>
            <a:srgbClr val="00569D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340"/>
              </a:lnSpc>
              <a:spcAft>
                <a:spcPts val="2660"/>
              </a:spcAft>
            </a:pPr>
            <a:r>
              <a:rPr lang="ru" b="1">
                <a:solidFill>
                  <a:srgbClr val="FFFFFF"/>
                </a:solidFill>
              </a:rPr>
              <a:t>Транспортная инфраструктура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1164" y="1725987"/>
            <a:ext cx="9398188" cy="201622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Доходы </a:t>
            </a:r>
            <a:r>
              <a:rPr lang="ru-RU" sz="1400" dirty="0"/>
              <a:t>транспортных предприятий составили </a:t>
            </a:r>
            <a:r>
              <a:rPr lang="ru-RU" sz="1400" dirty="0" smtClean="0"/>
              <a:t>61,3 </a:t>
            </a:r>
            <a:r>
              <a:rPr lang="ru-RU" sz="1400" dirty="0"/>
              <a:t>млн. руб.</a:t>
            </a:r>
          </a:p>
          <a:p>
            <a:r>
              <a:rPr lang="ru-RU" sz="1400" dirty="0"/>
              <a:t>Общественным транспортом перевезено </a:t>
            </a:r>
            <a:r>
              <a:rPr lang="ru-RU" sz="1400" dirty="0" smtClean="0"/>
              <a:t>315,8 </a:t>
            </a:r>
            <a:r>
              <a:rPr lang="ru-RU" sz="1400" dirty="0"/>
              <a:t>тыс. пассажиров, что на </a:t>
            </a:r>
            <a:r>
              <a:rPr lang="ru-RU" sz="1400" dirty="0" smtClean="0"/>
              <a:t>9 </a:t>
            </a:r>
            <a:r>
              <a:rPr lang="ru-RU" sz="1400" dirty="0"/>
              <a:t>% ниже уровня прошлого года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Приоритетными направлениями для вложений инвестиций являются:</a:t>
            </a:r>
          </a:p>
          <a:p>
            <a:pPr lvl="0"/>
            <a:r>
              <a:rPr lang="ru-RU" sz="1400" dirty="0" smtClean="0"/>
              <a:t> -развитие </a:t>
            </a:r>
            <a:r>
              <a:rPr lang="ru-RU" sz="1400" dirty="0"/>
              <a:t>грузового и пассажирского транспорта;</a:t>
            </a:r>
          </a:p>
          <a:p>
            <a:pPr lvl="0"/>
            <a:r>
              <a:rPr lang="ru-RU" sz="1400" dirty="0" smtClean="0"/>
              <a:t> -развитие </a:t>
            </a:r>
            <a:r>
              <a:rPr lang="ru-RU" sz="1400" dirty="0"/>
              <a:t>грузоперевозок.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1040" y="2701307"/>
            <a:ext cx="9284208" cy="10568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393700">
              <a:lnSpc>
                <a:spcPts val="1608"/>
              </a:lnSpc>
              <a:spcBef>
                <a:spcPts val="1610"/>
              </a:spcBef>
            </a:pPr>
            <a:endParaRPr lang="ru" sz="1400" dirty="0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60280" y="7046976"/>
            <a:ext cx="124968" cy="143256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290"/>
              </a:lnSpc>
            </a:pPr>
            <a:r>
              <a:rPr lang="ru" sz="1100" b="1">
                <a:latin typeface="Bookman Old Style"/>
              </a:rPr>
              <a:t>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1985</Words>
  <Application>Microsoft Office PowerPoint</Application>
  <PresentationFormat>Произвольный</PresentationFormat>
  <Paragraphs>302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Inspektor</dc:creator>
  <cp:lastModifiedBy>User</cp:lastModifiedBy>
  <cp:revision>47</cp:revision>
  <dcterms:modified xsi:type="dcterms:W3CDTF">2022-03-11T11:07:34Z</dcterms:modified>
</cp:coreProperties>
</file>